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2" r:id="rId1"/>
    <p:sldMasterId id="2147484134" r:id="rId2"/>
    <p:sldMasterId id="2147484165" r:id="rId3"/>
    <p:sldMasterId id="2147484183" r:id="rId4"/>
    <p:sldMasterId id="2147484202" r:id="rId5"/>
  </p:sldMasterIdLst>
  <p:notesMasterIdLst>
    <p:notesMasterId r:id="rId17"/>
  </p:notesMasterIdLst>
  <p:handoutMasterIdLst>
    <p:handoutMasterId r:id="rId18"/>
  </p:handoutMasterIdLst>
  <p:sldIdLst>
    <p:sldId id="655" r:id="rId6"/>
    <p:sldId id="804" r:id="rId7"/>
    <p:sldId id="797" r:id="rId8"/>
    <p:sldId id="798" r:id="rId9"/>
    <p:sldId id="799" r:id="rId10"/>
    <p:sldId id="800" r:id="rId11"/>
    <p:sldId id="795" r:id="rId12"/>
    <p:sldId id="801" r:id="rId13"/>
    <p:sldId id="802" r:id="rId14"/>
    <p:sldId id="803" r:id="rId15"/>
    <p:sldId id="503" r:id="rId16"/>
  </p:sldIdLst>
  <p:sldSz cx="10693400" cy="7561263"/>
  <p:notesSz cx="7102475" cy="10233025"/>
  <p:embeddedFontLst>
    <p:embeddedFont>
      <p:font typeface="Wingdings 2" pitchFamily="18" charset="2"/>
      <p:regular r:id="rId19"/>
    </p:embeddedFont>
    <p:embeddedFont>
      <p:font typeface="ＭＳ Ｐゴシック" charset="-128"/>
      <p:regular r:id="rId20"/>
    </p:embeddedFont>
    <p:embeddedFont>
      <p:font typeface="PwC_Logo" charset="2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Georgia" pitchFamily="18" charset="0"/>
      <p:regular r:id="rId26"/>
      <p:bold r:id="rId27"/>
      <p:italic r:id="rId28"/>
      <p:boldItalic r:id="rId2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50000"/>
      </a:spcAft>
      <a:buSzPct val="90000"/>
      <a:buFont typeface="Arial" charset="0"/>
      <a:defRPr sz="1300" kern="1200">
        <a:solidFill>
          <a:srgbClr val="990033"/>
        </a:solidFill>
        <a:latin typeface="Arial" charset="0"/>
        <a:ea typeface="+mn-ea"/>
        <a:cs typeface="Arial" charset="0"/>
        <a:sym typeface="Wingdings 2" pitchFamily="18" charset="2"/>
      </a:defRPr>
    </a:lvl1pPr>
    <a:lvl2pPr marL="457120" algn="l" rtl="0" fontAlgn="base">
      <a:spcBef>
        <a:spcPct val="0"/>
      </a:spcBef>
      <a:spcAft>
        <a:spcPct val="50000"/>
      </a:spcAft>
      <a:buSzPct val="90000"/>
      <a:buFont typeface="Arial" charset="0"/>
      <a:defRPr sz="1300" kern="1200">
        <a:solidFill>
          <a:srgbClr val="990033"/>
        </a:solidFill>
        <a:latin typeface="Arial" charset="0"/>
        <a:ea typeface="+mn-ea"/>
        <a:cs typeface="Arial" charset="0"/>
        <a:sym typeface="Wingdings 2" pitchFamily="18" charset="2"/>
      </a:defRPr>
    </a:lvl2pPr>
    <a:lvl3pPr marL="914239" algn="l" rtl="0" fontAlgn="base">
      <a:spcBef>
        <a:spcPct val="0"/>
      </a:spcBef>
      <a:spcAft>
        <a:spcPct val="50000"/>
      </a:spcAft>
      <a:buSzPct val="90000"/>
      <a:buFont typeface="Arial" charset="0"/>
      <a:defRPr sz="1300" kern="1200">
        <a:solidFill>
          <a:srgbClr val="990033"/>
        </a:solidFill>
        <a:latin typeface="Arial" charset="0"/>
        <a:ea typeface="+mn-ea"/>
        <a:cs typeface="Arial" charset="0"/>
        <a:sym typeface="Wingdings 2" pitchFamily="18" charset="2"/>
      </a:defRPr>
    </a:lvl3pPr>
    <a:lvl4pPr marL="1371358" algn="l" rtl="0" fontAlgn="base">
      <a:spcBef>
        <a:spcPct val="0"/>
      </a:spcBef>
      <a:spcAft>
        <a:spcPct val="50000"/>
      </a:spcAft>
      <a:buSzPct val="90000"/>
      <a:buFont typeface="Arial" charset="0"/>
      <a:defRPr sz="1300" kern="1200">
        <a:solidFill>
          <a:srgbClr val="990033"/>
        </a:solidFill>
        <a:latin typeface="Arial" charset="0"/>
        <a:ea typeface="+mn-ea"/>
        <a:cs typeface="Arial" charset="0"/>
        <a:sym typeface="Wingdings 2" pitchFamily="18" charset="2"/>
      </a:defRPr>
    </a:lvl4pPr>
    <a:lvl5pPr marL="1828477" algn="l" rtl="0" fontAlgn="base">
      <a:spcBef>
        <a:spcPct val="0"/>
      </a:spcBef>
      <a:spcAft>
        <a:spcPct val="50000"/>
      </a:spcAft>
      <a:buSzPct val="90000"/>
      <a:buFont typeface="Arial" charset="0"/>
      <a:defRPr sz="1300" kern="1200">
        <a:solidFill>
          <a:srgbClr val="990033"/>
        </a:solidFill>
        <a:latin typeface="Arial" charset="0"/>
        <a:ea typeface="+mn-ea"/>
        <a:cs typeface="Arial" charset="0"/>
        <a:sym typeface="Wingdings 2" pitchFamily="18" charset="2"/>
      </a:defRPr>
    </a:lvl5pPr>
    <a:lvl6pPr marL="2285597" algn="l" defTabSz="914239" rtl="0" eaLnBrk="1" latinLnBrk="0" hangingPunct="1">
      <a:defRPr sz="1300" kern="1200">
        <a:solidFill>
          <a:srgbClr val="990033"/>
        </a:solidFill>
        <a:latin typeface="Arial" charset="0"/>
        <a:ea typeface="+mn-ea"/>
        <a:cs typeface="Arial" charset="0"/>
        <a:sym typeface="Wingdings 2" pitchFamily="18" charset="2"/>
      </a:defRPr>
    </a:lvl6pPr>
    <a:lvl7pPr marL="2742716" algn="l" defTabSz="914239" rtl="0" eaLnBrk="1" latinLnBrk="0" hangingPunct="1">
      <a:defRPr sz="1300" kern="1200">
        <a:solidFill>
          <a:srgbClr val="990033"/>
        </a:solidFill>
        <a:latin typeface="Arial" charset="0"/>
        <a:ea typeface="+mn-ea"/>
        <a:cs typeface="Arial" charset="0"/>
        <a:sym typeface="Wingdings 2" pitchFamily="18" charset="2"/>
      </a:defRPr>
    </a:lvl7pPr>
    <a:lvl8pPr marL="3199836" algn="l" defTabSz="914239" rtl="0" eaLnBrk="1" latinLnBrk="0" hangingPunct="1">
      <a:defRPr sz="1300" kern="1200">
        <a:solidFill>
          <a:srgbClr val="990033"/>
        </a:solidFill>
        <a:latin typeface="Arial" charset="0"/>
        <a:ea typeface="+mn-ea"/>
        <a:cs typeface="Arial" charset="0"/>
        <a:sym typeface="Wingdings 2" pitchFamily="18" charset="2"/>
      </a:defRPr>
    </a:lvl8pPr>
    <a:lvl9pPr marL="3656954" algn="l" defTabSz="914239" rtl="0" eaLnBrk="1" latinLnBrk="0" hangingPunct="1">
      <a:defRPr sz="1300" kern="1200">
        <a:solidFill>
          <a:srgbClr val="990033"/>
        </a:solidFill>
        <a:latin typeface="Arial" charset="0"/>
        <a:ea typeface="+mn-ea"/>
        <a:cs typeface="Arial" charset="0"/>
        <a:sym typeface="Wingdings 2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A8D5"/>
    <a:srgbClr val="000000"/>
    <a:srgbClr val="CED5E7"/>
    <a:srgbClr val="E7BB01"/>
    <a:srgbClr val="FF0000"/>
    <a:srgbClr val="D5BD97"/>
    <a:srgbClr val="D4BD98"/>
    <a:srgbClr val="CEB388"/>
    <a:srgbClr val="D45100"/>
    <a:srgbClr val="8C51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4" autoAdjust="0"/>
    <p:restoredTop sz="99824" autoAdjust="0"/>
  </p:normalViewPr>
  <p:slideViewPr>
    <p:cSldViewPr>
      <p:cViewPr>
        <p:scale>
          <a:sx n="75" d="100"/>
          <a:sy n="75" d="100"/>
        </p:scale>
        <p:origin x="-72" y="162"/>
      </p:cViewPr>
      <p:guideLst>
        <p:guide orient="horz" pos="294"/>
        <p:guide orient="horz" pos="1224"/>
        <p:guide orient="horz" pos="4581"/>
        <p:guide orient="horz" pos="136"/>
        <p:guide orient="horz" pos="931"/>
        <p:guide orient="horz" pos="1950"/>
        <p:guide pos="216"/>
        <p:guide pos="6520"/>
        <p:guide pos="919"/>
        <p:guide pos="3255"/>
        <p:guide pos="4184"/>
        <p:guide pos="3481"/>
        <p:guide pos="6611"/>
        <p:guide pos="1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74" y="-96"/>
      </p:cViewPr>
      <p:guideLst>
        <p:guide orient="horz" pos="3223"/>
        <p:guide pos="223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8" rIns="95394" bIns="47698" numCol="1" anchor="t" anchorCtr="0" compatLnSpc="1">
            <a:prstTxWarp prst="textNoShape">
              <a:avLst/>
            </a:prstTxWarp>
          </a:bodyPr>
          <a:lstStyle>
            <a:lvl1pPr defTabSz="953966"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8" rIns="95394" bIns="47698" numCol="1" anchor="t" anchorCtr="0" compatLnSpc="1">
            <a:prstTxWarp prst="textNoShape">
              <a:avLst/>
            </a:prstTxWarp>
          </a:bodyPr>
          <a:lstStyle>
            <a:lvl1pPr algn="r" defTabSz="953966"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557287-3618-40EE-8B4C-CC31EDBEC5FB}" type="datetime1">
              <a:rPr lang="en-GB"/>
              <a:pPr>
                <a:defRPr/>
              </a:pPr>
              <a:t>19/12/2012</a:t>
            </a:fld>
            <a:endParaRPr lang="en-GB"/>
          </a:p>
        </p:txBody>
      </p:sp>
      <p:sp>
        <p:nvSpPr>
          <p:cNvPr id="122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7088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8" rIns="95394" bIns="47698" numCol="1" anchor="b" anchorCtr="0" compatLnSpc="1">
            <a:prstTxWarp prst="textNoShape">
              <a:avLst/>
            </a:prstTxWarp>
          </a:bodyPr>
          <a:lstStyle>
            <a:lvl1pPr defTabSz="953966"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17088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8" rIns="95394" bIns="47698" numCol="1" anchor="b" anchorCtr="0" compatLnSpc="1">
            <a:prstTxWarp prst="textNoShape">
              <a:avLst/>
            </a:prstTxWarp>
          </a:bodyPr>
          <a:lstStyle>
            <a:lvl1pPr algn="r" defTabSz="953966"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E132A-DD35-4D0B-9476-A771F50A7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8720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8" rIns="95394" bIns="47698" numCol="1" anchor="t" anchorCtr="0" compatLnSpc="1">
            <a:prstTxWarp prst="textNoShape">
              <a:avLst/>
            </a:prstTxWarp>
          </a:bodyPr>
          <a:lstStyle>
            <a:lvl1pPr defTabSz="953966"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8" rIns="95394" bIns="47698" numCol="1" anchor="t" anchorCtr="0" compatLnSpc="1">
            <a:prstTxWarp prst="textNoShape">
              <a:avLst/>
            </a:prstTxWarp>
          </a:bodyPr>
          <a:lstStyle>
            <a:lvl1pPr algn="r" defTabSz="953966"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116345-8511-4C15-A64E-54AD7BFD76C7}" type="datetime1">
              <a:rPr lang="en-GB"/>
              <a:pPr>
                <a:defRPr/>
              </a:pPr>
              <a:t>19/12/2012</a:t>
            </a:fld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2963" y="768350"/>
            <a:ext cx="5421312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8" rIns="95394" bIns="47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088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8" rIns="95394" bIns="47698" numCol="1" anchor="b" anchorCtr="0" compatLnSpc="1">
            <a:prstTxWarp prst="textNoShape">
              <a:avLst/>
            </a:prstTxWarp>
          </a:bodyPr>
          <a:lstStyle>
            <a:lvl1pPr defTabSz="953966"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17088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8" rIns="95394" bIns="47698" numCol="1" anchor="b" anchorCtr="0" compatLnSpc="1">
            <a:prstTxWarp prst="textNoShape">
              <a:avLst/>
            </a:prstTxWarp>
          </a:bodyPr>
          <a:lstStyle>
            <a:lvl1pPr algn="r" defTabSz="953966"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8A8914-695C-4F88-A063-A1E4C9AC9F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82791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23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35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47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2963" y="768350"/>
            <a:ext cx="5421312" cy="3835400"/>
          </a:xfrm>
          <a:ln/>
        </p:spPr>
      </p:sp>
      <p:sp>
        <p:nvSpPr>
          <p:cNvPr id="382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82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54265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54265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54265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54265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DCC13B-A8B0-4D71-A63A-FA097709C2E1}" type="slidenum">
              <a:rPr lang="ru-RU" sz="1200"/>
              <a:pPr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073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defTabSz="969073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defTabSz="969073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defTabSz="969073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defTabSz="969073" eaLnBrk="0" hangingPunct="0">
              <a:defRPr sz="37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defTabSz="96907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defTabSz="96907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defTabSz="96907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defTabSz="96907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A75696-8807-40C1-A8DF-DD01DF108A33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768350"/>
            <a:ext cx="5426075" cy="3838575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023756" y="9719757"/>
            <a:ext cx="3077085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3" tIns="49516" rIns="99033" bIns="49516" anchor="b"/>
          <a:lstStyle/>
          <a:p>
            <a:pPr algn="r" defTabSz="989758"/>
            <a:fld id="{F345346A-7646-4220-B266-FB2BAE6ACC1F}" type="slidenum">
              <a:rPr lang="ru-RU" sz="1400">
                <a:solidFill>
                  <a:prstClr val="black"/>
                </a:solidFill>
              </a:rPr>
              <a:pPr algn="r" defTabSz="989758"/>
              <a:t>6</a:t>
            </a:fld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8200" y="768350"/>
            <a:ext cx="542607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96" y="4859069"/>
            <a:ext cx="5683288" cy="4606480"/>
          </a:xfrm>
          <a:noFill/>
          <a:ln/>
        </p:spPr>
        <p:txBody>
          <a:bodyPr lIns="99033" tIns="49516" rIns="99033" bIns="49516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52500"/>
            <a:fld id="{87AC81E5-7355-4EE0-B04A-CA07ECAAE2CD}" type="datetime1">
              <a:rPr lang="en-GB" smtClean="0">
                <a:latin typeface="Arial" charset="0"/>
                <a:cs typeface="Arial" charset="0"/>
              </a:rPr>
              <a:pPr defTabSz="952500"/>
              <a:t>19/12/2012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A34CDDCB-AE91-46F6-A714-C2D587B35003}" type="slidenum">
              <a:rPr lang="en-GB" smtClean="0">
                <a:latin typeface="Arial" charset="0"/>
                <a:cs typeface="Arial" charset="0"/>
              </a:rPr>
              <a:pPr defTabSz="952500"/>
              <a:t>11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768350"/>
            <a:ext cx="5429250" cy="3840163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5688"/>
            <a:ext cx="5683250" cy="4598987"/>
          </a:xfrm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88914" y="669926"/>
            <a:ext cx="10296524" cy="904875"/>
          </a:xfrm>
        </p:spPr>
        <p:txBody>
          <a:bodyPr rIns="104287" bIns="52144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8914" y="1931989"/>
            <a:ext cx="10296524" cy="4783137"/>
          </a:xfrm>
        </p:spPr>
        <p:txBody>
          <a:bodyPr/>
          <a:lstStyle>
            <a:lvl1pPr>
              <a:spcAft>
                <a:spcPct val="0"/>
              </a:spcAft>
              <a:defRPr/>
            </a:lvl1pPr>
            <a:lvl2pPr marL="1588" lvl="1" indent="433312">
              <a:defRPr/>
            </a:lvl2pPr>
            <a:lvl3pPr marL="436485" lvl="2" indent="411090">
              <a:defRPr/>
            </a:lvl3pPr>
            <a:lvl4pPr marL="849163" lvl="3" indent="442835">
              <a:defRPr/>
            </a:lvl4pPr>
            <a:lvl5pPr marL="1295171" lvl="4" indent="431724">
              <a:defRPr/>
            </a:lvl5pPr>
          </a:lstStyle>
          <a:p>
            <a:r>
              <a:rPr lang="en-GB"/>
              <a:t>Click to edit Master subtitle style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363" y="7165009"/>
            <a:ext cx="6426200" cy="244475"/>
          </a:xfrm>
          <a:prstGeom prst="rect">
            <a:avLst/>
          </a:prstGeom>
        </p:spPr>
        <p:txBody>
          <a:bodyPr lIns="35994" tIns="0" rIns="35994" bIns="0"/>
          <a:lstStyle>
            <a:lvl1pPr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z="800" smtClean="0">
                <a:solidFill>
                  <a:schemeClr val="bg2"/>
                </a:solidFill>
              </a:rPr>
              <a:t>ОАО «Седьмой континент»</a:t>
            </a:r>
            <a:endParaRPr lang="en-GB" sz="800" smtClean="0">
              <a:solidFill>
                <a:schemeClr val="bg2"/>
              </a:solidFill>
            </a:endParaRPr>
          </a:p>
          <a:p>
            <a:pPr defTabSz="793610"/>
            <a:r>
              <a:rPr lang="ru-RU" sz="800" smtClean="0">
                <a:solidFill>
                  <a:schemeClr val="bg2"/>
                </a:solidFill>
              </a:rPr>
              <a:t>Разработка комплекса методологических решений по оптимизации процессов финансовой функции</a:t>
            </a:r>
            <a:endParaRPr lang="ru-RU" sz="8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783764" y="7209458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BE57-BC7C-40B5-A258-94EF70565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7709-0CED-42E7-B6D4-D804EEB62F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12763" y="7201012"/>
            <a:ext cx="6426200" cy="244475"/>
          </a:xfrm>
          <a:prstGeom prst="rect">
            <a:avLst/>
          </a:prstGeom>
        </p:spPr>
        <p:txBody>
          <a:bodyPr lIns="35994" tIns="0" rIns="35994" bIns="0"/>
          <a:lstStyle>
            <a:lvl1pPr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2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ОАО «Седьмой континент»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  <a:p>
            <a:pPr marL="0" marR="0" lvl="0" indent="0" algn="l" defTabSz="793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Разработка комплекса методологических решений по оптимизации процессов финансовой функции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62888" y="671512"/>
            <a:ext cx="2506662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671512"/>
            <a:ext cx="7367588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DFEAF-9A31-4291-A21F-D6DBF6E493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12763" y="7201012"/>
            <a:ext cx="6426200" cy="244475"/>
          </a:xfrm>
          <a:prstGeom prst="rect">
            <a:avLst/>
          </a:prstGeom>
        </p:spPr>
        <p:txBody>
          <a:bodyPr lIns="35994" tIns="0" rIns="35994" bIns="0"/>
          <a:lstStyle>
            <a:lvl1pPr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2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ОАО «Седьмой континент»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  <a:p>
            <a:pPr marL="0" marR="0" lvl="0" indent="0" algn="l" defTabSz="793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Разработка комплекса методологических решений по оптимизации процессов финансовой функции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71514"/>
            <a:ext cx="10007600" cy="833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901" y="1936751"/>
            <a:ext cx="10026649" cy="4779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485988" y="7226203"/>
            <a:ext cx="329054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68F8BE30-882F-4E32-958A-31F341504B55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5001617" y="7226203"/>
            <a:ext cx="5357669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 ООО НПФ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1" y="671512"/>
            <a:ext cx="10026649" cy="604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028E-B8D1-4374-99D5-AF81F0C48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12763" y="7201012"/>
            <a:ext cx="6426200" cy="244475"/>
          </a:xfrm>
          <a:prstGeom prst="rect">
            <a:avLst/>
          </a:prstGeom>
        </p:spPr>
        <p:txBody>
          <a:bodyPr lIns="35994" tIns="0" rIns="35994" bIns="0"/>
          <a:lstStyle>
            <a:lvl1pPr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2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ОАО «Седьмой континент»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  <a:p>
            <a:pPr marL="0" marR="0" lvl="0" indent="0" algn="l" defTabSz="793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Разработка комплекса методологических решений по оптимизации процессов финансовой функции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22288" y="2051051"/>
            <a:ext cx="9793286" cy="10695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57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0700" y="180632"/>
            <a:ext cx="10332000" cy="7200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22288" y="2051051"/>
            <a:ext cx="9793286" cy="10695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0170435" y="7200900"/>
            <a:ext cx="15228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fld id="{1EB123FE-075B-49D5-9C23-D12C0C3A0593}" type="slidenum">
              <a:rPr lang="en-GB" sz="800" b="1" smtClean="0">
                <a:solidFill>
                  <a:srgbClr val="FFFFFF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</a:pPr>
              <a:t>‹#›</a:t>
            </a:fld>
            <a:endParaRPr lang="en-GB" sz="8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280097" y="7208594"/>
            <a:ext cx="83837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Jaguar Land Rover  |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1984" y="7208594"/>
            <a:ext cx="897682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PwC  |  February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10657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1165" y="2051051"/>
            <a:ext cx="4812409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22291" y="2051051"/>
            <a:ext cx="4824411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11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1165" y="2592390"/>
            <a:ext cx="4812409" cy="1137234"/>
          </a:xfrm>
        </p:spPr>
        <p:txBody>
          <a:bodyPr/>
          <a:lstStyle>
            <a:lvl1pPr>
              <a:defRPr sz="1300"/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22291" y="2592390"/>
            <a:ext cx="4824411" cy="1137234"/>
          </a:xfrm>
        </p:spPr>
        <p:txBody>
          <a:bodyPr/>
          <a:lstStyle>
            <a:lvl1pPr>
              <a:defRPr sz="1300"/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289" y="2057627"/>
            <a:ext cx="9781285" cy="365390"/>
          </a:xfrm>
          <a:ln w="9525">
            <a:solidFill>
              <a:schemeClr val="accent5"/>
            </a:solidFill>
            <a:prstDash val="sysDot"/>
          </a:ln>
        </p:spPr>
        <p:txBody>
          <a:bodyPr lIns="71962" tIns="71962" rIns="71962" bIns="71962"/>
          <a:lstStyle>
            <a:lvl1pPr>
              <a:defRPr sz="1300">
                <a:solidFill>
                  <a:schemeClr val="accent5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711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3817" y="2051051"/>
            <a:ext cx="3168649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22291" y="2051051"/>
            <a:ext cx="3168651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46924" y="2051051"/>
            <a:ext cx="3168649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11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06724" y="2051051"/>
            <a:ext cx="3541815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0196" y="2051051"/>
            <a:ext cx="2015554" cy="1214930"/>
          </a:xfrm>
          <a:solidFill>
            <a:schemeClr val="accent5"/>
          </a:solidFill>
        </p:spPr>
        <p:txBody>
          <a:bodyPr lIns="71962" tIns="71962" rIns="71962" bIns="71962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780904" y="2051051"/>
            <a:ext cx="3541815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11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85988" y="7226203"/>
            <a:ext cx="329054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68F8BE30-882F-4E32-958A-31F341504B55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5001617" y="7226203"/>
            <a:ext cx="5357669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 ООО НПФ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22288" y="2051051"/>
            <a:ext cx="2339976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06723" y="2051051"/>
            <a:ext cx="2339976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491163" y="2051051"/>
            <a:ext cx="2339976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975598" y="2051051"/>
            <a:ext cx="2339976" cy="106952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11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11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7749" y="2056609"/>
            <a:ext cx="5507830" cy="2908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9"/>
          <p:cNvSpPr/>
          <p:nvPr userDrawn="1"/>
        </p:nvSpPr>
        <p:spPr>
          <a:xfrm>
            <a:off x="4663281" y="1940305"/>
            <a:ext cx="5652295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73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0700" y="180632"/>
            <a:ext cx="10332000" cy="7200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491163" y="2051051"/>
            <a:ext cx="4820896" cy="10695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1164" y="900116"/>
            <a:ext cx="48244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9"/>
          <p:cNvSpPr/>
          <p:nvPr userDrawn="1"/>
        </p:nvSpPr>
        <p:spPr>
          <a:xfrm>
            <a:off x="5346702" y="783811"/>
            <a:ext cx="4965359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57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178806" y="900113"/>
            <a:ext cx="8136770" cy="6192836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sz="2100" b="0" i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PICTURE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22291" y="2106150"/>
            <a:ext cx="8964611" cy="89255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/>
            </a:lvl1pPr>
            <a:lvl2pPr>
              <a:lnSpc>
                <a:spcPct val="100000"/>
              </a:lnSpc>
              <a:spcAft>
                <a:spcPts val="0"/>
              </a:spcAft>
              <a:defRPr sz="2900">
                <a:solidFill>
                  <a:schemeClr val="tx2"/>
                </a:solidFill>
              </a:defRPr>
            </a:lvl2pPr>
            <a:lvl3pPr>
              <a:spcAft>
                <a:spcPts val="0"/>
              </a:spcAft>
              <a:defRPr sz="1600">
                <a:solidFill>
                  <a:schemeClr val="tx2"/>
                </a:solidFill>
              </a:defRPr>
            </a:lvl3pPr>
            <a:lvl4pPr>
              <a:spcAft>
                <a:spcPts val="0"/>
              </a:spcAft>
              <a:defRPr sz="1600">
                <a:solidFill>
                  <a:schemeClr val="tx2"/>
                </a:solidFill>
              </a:defRPr>
            </a:lvl4pPr>
            <a:lvl5pPr>
              <a:spcAft>
                <a:spcPts val="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2288" y="4932363"/>
            <a:ext cx="3168649" cy="746358"/>
          </a:xfrm>
        </p:spPr>
        <p:txBody>
          <a:bodyPr/>
          <a:lstStyle>
            <a:lvl1pPr>
              <a:spcAft>
                <a:spcPts val="300"/>
              </a:spcAft>
              <a:defRPr sz="7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300"/>
              </a:spcAft>
              <a:defRPr sz="7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Aft>
                <a:spcPts val="300"/>
              </a:spcAft>
              <a:defRPr sz="7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Aft>
                <a:spcPts val="300"/>
              </a:spcAft>
              <a:defRPr sz="7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Aft>
                <a:spcPts val="300"/>
              </a:spcAft>
              <a:defRPr sz="7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9"/>
          <p:cNvSpPr/>
          <p:nvPr userDrawn="1"/>
        </p:nvSpPr>
        <p:spPr>
          <a:xfrm>
            <a:off x="377828" y="2034148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4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78943" y="900116"/>
            <a:ext cx="6911989" cy="5759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185295" y="1476375"/>
            <a:ext cx="7446071" cy="5183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78943" y="1476375"/>
            <a:ext cx="6911989" cy="5183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3979" y="1548383"/>
            <a:ext cx="6524526" cy="9848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3200">
                <a:solidFill>
                  <a:schemeClr val="bg1"/>
                </a:solidFill>
              </a:defRPr>
            </a:lvl3pPr>
            <a:lvl4pPr marL="0" indent="1588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Title goes here</a:t>
            </a:r>
          </a:p>
          <a:p>
            <a:pPr lvl="1"/>
            <a:r>
              <a:rPr lang="en-US" dirty="0" smtClean="0"/>
              <a:t>Sub title goes here</a:t>
            </a:r>
          </a:p>
        </p:txBody>
      </p:sp>
      <p:sp>
        <p:nvSpPr>
          <p:cNvPr id="17" name="Rectangle 37"/>
          <p:cNvSpPr>
            <a:spLocks noChangeArrowheads="1"/>
          </p:cNvSpPr>
          <p:nvPr userDrawn="1"/>
        </p:nvSpPr>
        <p:spPr bwMode="black">
          <a:xfrm>
            <a:off x="1933641" y="6659801"/>
            <a:ext cx="245300" cy="56492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19" name="Freeform 7"/>
          <p:cNvSpPr>
            <a:spLocks noEditPoints="1"/>
          </p:cNvSpPr>
          <p:nvPr userDrawn="1"/>
        </p:nvSpPr>
        <p:spPr bwMode="black">
          <a:xfrm>
            <a:off x="1337538" y="6862418"/>
            <a:ext cx="981199" cy="369834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377827" y="3198995"/>
            <a:ext cx="1655764" cy="144000"/>
          </a:xfrm>
          <a:custGeom>
            <a:avLst/>
            <a:gdLst>
              <a:gd name="connsiteX0" fmla="*/ 0 w 1512889"/>
              <a:gd name="connsiteY0" fmla="*/ 0 h 137042"/>
              <a:gd name="connsiteX1" fmla="*/ 1512889 w 1512889"/>
              <a:gd name="connsiteY1" fmla="*/ 0 h 137042"/>
              <a:gd name="connsiteX2" fmla="*/ 1512889 w 1512889"/>
              <a:gd name="connsiteY2" fmla="*/ 137042 h 137042"/>
              <a:gd name="connsiteX3" fmla="*/ 0 w 1512889"/>
              <a:gd name="connsiteY3" fmla="*/ 137042 h 137042"/>
              <a:gd name="connsiteX4" fmla="*/ 0 w 1512889"/>
              <a:gd name="connsiteY4" fmla="*/ 0 h 137042"/>
              <a:gd name="connsiteX0" fmla="*/ 1512889 w 1604329"/>
              <a:gd name="connsiteY0" fmla="*/ 137042 h 228482"/>
              <a:gd name="connsiteX1" fmla="*/ 0 w 1604329"/>
              <a:gd name="connsiteY1" fmla="*/ 137042 h 228482"/>
              <a:gd name="connsiteX2" fmla="*/ 0 w 1604329"/>
              <a:gd name="connsiteY2" fmla="*/ 0 h 228482"/>
              <a:gd name="connsiteX3" fmla="*/ 1512889 w 1604329"/>
              <a:gd name="connsiteY3" fmla="*/ 0 h 228482"/>
              <a:gd name="connsiteX4" fmla="*/ 1604329 w 1604329"/>
              <a:gd name="connsiteY4" fmla="*/ 228482 h 228482"/>
              <a:gd name="connsiteX0" fmla="*/ 1512889 w 1512889"/>
              <a:gd name="connsiteY0" fmla="*/ 137042 h 137042"/>
              <a:gd name="connsiteX1" fmla="*/ 0 w 1512889"/>
              <a:gd name="connsiteY1" fmla="*/ 137042 h 137042"/>
              <a:gd name="connsiteX2" fmla="*/ 0 w 1512889"/>
              <a:gd name="connsiteY2" fmla="*/ 0 h 137042"/>
              <a:gd name="connsiteX3" fmla="*/ 1512889 w 1512889"/>
              <a:gd name="connsiteY3" fmla="*/ 0 h 137042"/>
              <a:gd name="connsiteX0" fmla="*/ 0 w 1512889"/>
              <a:gd name="connsiteY0" fmla="*/ 137042 h 137042"/>
              <a:gd name="connsiteX1" fmla="*/ 0 w 1512889"/>
              <a:gd name="connsiteY1" fmla="*/ 0 h 137042"/>
              <a:gd name="connsiteX2" fmla="*/ 1512889 w 1512889"/>
              <a:gd name="connsiteY2" fmla="*/ 0 h 1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889" h="137042">
                <a:moveTo>
                  <a:pt x="0" y="137042"/>
                </a:moveTo>
                <a:lnTo>
                  <a:pt x="0" y="0"/>
                </a:lnTo>
                <a:lnTo>
                  <a:pt x="1512889" y="0"/>
                </a:lnTo>
              </a:path>
            </a:pathLst>
          </a:custGeom>
          <a:noFill/>
          <a:ln w="127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87155" y="323850"/>
            <a:ext cx="5543983" cy="12464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i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Space for web address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23079" y="3342995"/>
            <a:ext cx="1510512" cy="70250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Secondary copy to be placed in this space</a:t>
            </a:r>
          </a:p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DD Month </a:t>
            </a:r>
            <a:r>
              <a:rPr lang="en-US" dirty="0" err="1" smtClean="0"/>
              <a:t>YYYY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78807" y="900116"/>
            <a:ext cx="6911989" cy="5759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178805" y="1476375"/>
            <a:ext cx="7452558" cy="5183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78807" y="1476375"/>
            <a:ext cx="6911989" cy="5183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13" name="Rectangle 37"/>
          <p:cNvSpPr>
            <a:spLocks noChangeArrowheads="1"/>
          </p:cNvSpPr>
          <p:nvPr userDrawn="1"/>
        </p:nvSpPr>
        <p:spPr bwMode="black">
          <a:xfrm>
            <a:off x="1933507" y="6659801"/>
            <a:ext cx="245300" cy="56492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black">
          <a:xfrm>
            <a:off x="1337401" y="6862418"/>
            <a:ext cx="981199" cy="369834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13847" y="1548383"/>
            <a:ext cx="6524526" cy="7386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2400">
                <a:solidFill>
                  <a:schemeClr val="bg1"/>
                </a:solidFill>
              </a:defRPr>
            </a:lvl3pPr>
            <a:lvl4pPr marL="0" indent="1588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Title goes here</a:t>
            </a:r>
          </a:p>
          <a:p>
            <a:pPr lvl="1"/>
            <a:r>
              <a:rPr lang="en-US" dirty="0" smtClean="0"/>
              <a:t>Sub title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178806" y="3203563"/>
            <a:ext cx="8136770" cy="34560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sz="2100" b="0" i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PICTURE</a:t>
            </a:r>
            <a:endParaRPr lang="en-GB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377827" y="3198995"/>
            <a:ext cx="1655764" cy="144000"/>
          </a:xfrm>
          <a:custGeom>
            <a:avLst/>
            <a:gdLst>
              <a:gd name="connsiteX0" fmla="*/ 0 w 1512889"/>
              <a:gd name="connsiteY0" fmla="*/ 0 h 137042"/>
              <a:gd name="connsiteX1" fmla="*/ 1512889 w 1512889"/>
              <a:gd name="connsiteY1" fmla="*/ 0 h 137042"/>
              <a:gd name="connsiteX2" fmla="*/ 1512889 w 1512889"/>
              <a:gd name="connsiteY2" fmla="*/ 137042 h 137042"/>
              <a:gd name="connsiteX3" fmla="*/ 0 w 1512889"/>
              <a:gd name="connsiteY3" fmla="*/ 137042 h 137042"/>
              <a:gd name="connsiteX4" fmla="*/ 0 w 1512889"/>
              <a:gd name="connsiteY4" fmla="*/ 0 h 137042"/>
              <a:gd name="connsiteX0" fmla="*/ 1512889 w 1604329"/>
              <a:gd name="connsiteY0" fmla="*/ 137042 h 228482"/>
              <a:gd name="connsiteX1" fmla="*/ 0 w 1604329"/>
              <a:gd name="connsiteY1" fmla="*/ 137042 h 228482"/>
              <a:gd name="connsiteX2" fmla="*/ 0 w 1604329"/>
              <a:gd name="connsiteY2" fmla="*/ 0 h 228482"/>
              <a:gd name="connsiteX3" fmla="*/ 1512889 w 1604329"/>
              <a:gd name="connsiteY3" fmla="*/ 0 h 228482"/>
              <a:gd name="connsiteX4" fmla="*/ 1604329 w 1604329"/>
              <a:gd name="connsiteY4" fmla="*/ 228482 h 228482"/>
              <a:gd name="connsiteX0" fmla="*/ 1512889 w 1512889"/>
              <a:gd name="connsiteY0" fmla="*/ 137042 h 137042"/>
              <a:gd name="connsiteX1" fmla="*/ 0 w 1512889"/>
              <a:gd name="connsiteY1" fmla="*/ 137042 h 137042"/>
              <a:gd name="connsiteX2" fmla="*/ 0 w 1512889"/>
              <a:gd name="connsiteY2" fmla="*/ 0 h 137042"/>
              <a:gd name="connsiteX3" fmla="*/ 1512889 w 1512889"/>
              <a:gd name="connsiteY3" fmla="*/ 0 h 137042"/>
              <a:gd name="connsiteX0" fmla="*/ 0 w 1512889"/>
              <a:gd name="connsiteY0" fmla="*/ 137042 h 137042"/>
              <a:gd name="connsiteX1" fmla="*/ 0 w 1512889"/>
              <a:gd name="connsiteY1" fmla="*/ 0 h 137042"/>
              <a:gd name="connsiteX2" fmla="*/ 1512889 w 1512889"/>
              <a:gd name="connsiteY2" fmla="*/ 0 h 1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889" h="137042">
                <a:moveTo>
                  <a:pt x="0" y="137042"/>
                </a:moveTo>
                <a:lnTo>
                  <a:pt x="0" y="0"/>
                </a:lnTo>
                <a:lnTo>
                  <a:pt x="1512889" y="0"/>
                </a:lnTo>
              </a:path>
            </a:pathLst>
          </a:custGeom>
          <a:noFill/>
          <a:ln w="127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87155" y="323850"/>
            <a:ext cx="5543983" cy="12464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i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Space for web address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23079" y="3338419"/>
            <a:ext cx="1510512" cy="70250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Secondary copy to be placed in this space</a:t>
            </a:r>
          </a:p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DD Month </a:t>
            </a:r>
            <a:r>
              <a:rPr lang="en-US" dirty="0" err="1" smtClean="0"/>
              <a:t>YYYY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52079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 userDrawn="1"/>
        </p:nvGrpSpPr>
        <p:grpSpPr>
          <a:xfrm>
            <a:off x="2178809" y="900116"/>
            <a:ext cx="8136771" cy="5759450"/>
            <a:chOff x="2143124" y="900113"/>
            <a:chExt cx="8136771" cy="5759450"/>
          </a:xfrm>
        </p:grpSpPr>
        <p:sp>
          <p:nvSpPr>
            <p:cNvPr id="96" name="Rectangle 28"/>
            <p:cNvSpPr>
              <a:spLocks noChangeArrowheads="1"/>
            </p:cNvSpPr>
            <p:nvPr userDrawn="1"/>
          </p:nvSpPr>
          <p:spPr bwMode="auto">
            <a:xfrm>
              <a:off x="2143125" y="4932363"/>
              <a:ext cx="8136770" cy="1727199"/>
            </a:xfrm>
            <a:prstGeom prst="rect">
              <a:avLst/>
            </a:prstGeom>
            <a:solidFill>
              <a:srgbClr val="C8A7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97" name="Rectangle 28"/>
            <p:cNvSpPr>
              <a:spLocks noChangeArrowheads="1"/>
            </p:cNvSpPr>
            <p:nvPr userDrawn="1"/>
          </p:nvSpPr>
          <p:spPr bwMode="auto">
            <a:xfrm>
              <a:off x="2143124" y="3779839"/>
              <a:ext cx="7740079" cy="2879724"/>
            </a:xfrm>
            <a:prstGeom prst="rect">
              <a:avLst/>
            </a:prstGeom>
            <a:solidFill>
              <a:srgbClr val="FAB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0" name="Rectangle 28"/>
            <p:cNvSpPr>
              <a:spLocks noChangeArrowheads="1"/>
            </p:cNvSpPr>
            <p:nvPr userDrawn="1"/>
          </p:nvSpPr>
          <p:spPr bwMode="auto">
            <a:xfrm>
              <a:off x="2143124" y="4932363"/>
              <a:ext cx="7740079" cy="1727199"/>
            </a:xfrm>
            <a:prstGeom prst="rect">
              <a:avLst/>
            </a:prstGeom>
            <a:solidFill>
              <a:srgbClr val="C87F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1" name="Rectangle 28"/>
            <p:cNvSpPr>
              <a:spLocks noChangeArrowheads="1"/>
            </p:cNvSpPr>
            <p:nvPr userDrawn="1"/>
          </p:nvSpPr>
          <p:spPr bwMode="auto">
            <a:xfrm>
              <a:off x="2143124" y="1476375"/>
              <a:ext cx="6659564" cy="5183187"/>
            </a:xfrm>
            <a:prstGeom prst="rect">
              <a:avLst/>
            </a:prstGeom>
            <a:solidFill>
              <a:srgbClr val="EB8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2" name="Rectangle 28"/>
            <p:cNvSpPr>
              <a:spLocks noChangeArrowheads="1"/>
            </p:cNvSpPr>
            <p:nvPr userDrawn="1"/>
          </p:nvSpPr>
          <p:spPr bwMode="auto">
            <a:xfrm>
              <a:off x="2143124" y="3779839"/>
              <a:ext cx="6659563" cy="2879724"/>
            </a:xfrm>
            <a:prstGeom prst="rect">
              <a:avLst/>
            </a:prstGeom>
            <a:solidFill>
              <a:srgbClr val="F47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3" name="Rectangle 28"/>
            <p:cNvSpPr>
              <a:spLocks noChangeArrowheads="1"/>
            </p:cNvSpPr>
            <p:nvPr userDrawn="1"/>
          </p:nvSpPr>
          <p:spPr bwMode="auto">
            <a:xfrm>
              <a:off x="2143124" y="4932363"/>
              <a:ext cx="6659564" cy="1727199"/>
            </a:xfrm>
            <a:prstGeom prst="rect">
              <a:avLst/>
            </a:prstGeom>
            <a:solidFill>
              <a:srgbClr val="C75A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 userDrawn="1"/>
          </p:nvSpPr>
          <p:spPr bwMode="auto">
            <a:xfrm>
              <a:off x="2143124" y="900113"/>
              <a:ext cx="6155904" cy="575945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5" name="Rectangle 28"/>
            <p:cNvSpPr>
              <a:spLocks noChangeArrowheads="1"/>
            </p:cNvSpPr>
            <p:nvPr userDrawn="1"/>
          </p:nvSpPr>
          <p:spPr bwMode="auto">
            <a:xfrm>
              <a:off x="2143124" y="1476375"/>
              <a:ext cx="6155904" cy="5183187"/>
            </a:xfrm>
            <a:prstGeom prst="rect">
              <a:avLst/>
            </a:prstGeom>
            <a:solidFill>
              <a:srgbClr val="F47A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 userDrawn="1"/>
          </p:nvSpPr>
          <p:spPr bwMode="auto">
            <a:xfrm>
              <a:off x="2143124" y="3779839"/>
              <a:ext cx="6155904" cy="2879724"/>
            </a:xfrm>
            <a:prstGeom prst="rect">
              <a:avLst/>
            </a:prstGeom>
            <a:solidFill>
              <a:srgbClr val="F16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 userDrawn="1"/>
          </p:nvSpPr>
          <p:spPr bwMode="auto">
            <a:xfrm>
              <a:off x="2143124" y="4932363"/>
              <a:ext cx="6155904" cy="1727199"/>
            </a:xfrm>
            <a:prstGeom prst="rect">
              <a:avLst/>
            </a:prstGeom>
            <a:solidFill>
              <a:srgbClr val="C74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8" name="Rectangle 28"/>
            <p:cNvSpPr>
              <a:spLocks noChangeArrowheads="1"/>
            </p:cNvSpPr>
            <p:nvPr userDrawn="1"/>
          </p:nvSpPr>
          <p:spPr bwMode="auto">
            <a:xfrm>
              <a:off x="2143125" y="4356101"/>
              <a:ext cx="3817938" cy="2303462"/>
            </a:xfrm>
            <a:prstGeom prst="rect">
              <a:avLst/>
            </a:prstGeom>
            <a:solidFill>
              <a:srgbClr val="E030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9" name="Rectangle 28"/>
            <p:cNvSpPr>
              <a:spLocks noChangeArrowheads="1"/>
            </p:cNvSpPr>
            <p:nvPr userDrawn="1"/>
          </p:nvSpPr>
          <p:spPr bwMode="auto">
            <a:xfrm>
              <a:off x="2143125" y="4932363"/>
              <a:ext cx="3817938" cy="1727199"/>
            </a:xfrm>
            <a:prstGeom prst="rect">
              <a:avLst/>
            </a:prstGeom>
            <a:solidFill>
              <a:srgbClr val="A320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</p:grpSp>
      <p:sp>
        <p:nvSpPr>
          <p:cNvPr id="6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3846" y="1548383"/>
            <a:ext cx="5948857" cy="9848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3200">
                <a:solidFill>
                  <a:schemeClr val="bg1"/>
                </a:solidFill>
              </a:defRPr>
            </a:lvl3pPr>
            <a:lvl4pPr marL="0" indent="1588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Title goes here</a:t>
            </a:r>
          </a:p>
          <a:p>
            <a:pPr lvl="1"/>
            <a:r>
              <a:rPr lang="en-US" dirty="0" smtClean="0"/>
              <a:t>Sub title goes here</a:t>
            </a:r>
          </a:p>
        </p:txBody>
      </p:sp>
      <p:sp>
        <p:nvSpPr>
          <p:cNvPr id="64" name="Freeform 63"/>
          <p:cNvSpPr/>
          <p:nvPr userDrawn="1"/>
        </p:nvSpPr>
        <p:spPr>
          <a:xfrm>
            <a:off x="377827" y="3779839"/>
            <a:ext cx="1655764" cy="144000"/>
          </a:xfrm>
          <a:custGeom>
            <a:avLst/>
            <a:gdLst>
              <a:gd name="connsiteX0" fmla="*/ 0 w 1512889"/>
              <a:gd name="connsiteY0" fmla="*/ 0 h 137042"/>
              <a:gd name="connsiteX1" fmla="*/ 1512889 w 1512889"/>
              <a:gd name="connsiteY1" fmla="*/ 0 h 137042"/>
              <a:gd name="connsiteX2" fmla="*/ 1512889 w 1512889"/>
              <a:gd name="connsiteY2" fmla="*/ 137042 h 137042"/>
              <a:gd name="connsiteX3" fmla="*/ 0 w 1512889"/>
              <a:gd name="connsiteY3" fmla="*/ 137042 h 137042"/>
              <a:gd name="connsiteX4" fmla="*/ 0 w 1512889"/>
              <a:gd name="connsiteY4" fmla="*/ 0 h 137042"/>
              <a:gd name="connsiteX0" fmla="*/ 1512889 w 1604329"/>
              <a:gd name="connsiteY0" fmla="*/ 137042 h 228482"/>
              <a:gd name="connsiteX1" fmla="*/ 0 w 1604329"/>
              <a:gd name="connsiteY1" fmla="*/ 137042 h 228482"/>
              <a:gd name="connsiteX2" fmla="*/ 0 w 1604329"/>
              <a:gd name="connsiteY2" fmla="*/ 0 h 228482"/>
              <a:gd name="connsiteX3" fmla="*/ 1512889 w 1604329"/>
              <a:gd name="connsiteY3" fmla="*/ 0 h 228482"/>
              <a:gd name="connsiteX4" fmla="*/ 1604329 w 1604329"/>
              <a:gd name="connsiteY4" fmla="*/ 228482 h 228482"/>
              <a:gd name="connsiteX0" fmla="*/ 1512889 w 1512889"/>
              <a:gd name="connsiteY0" fmla="*/ 137042 h 137042"/>
              <a:gd name="connsiteX1" fmla="*/ 0 w 1512889"/>
              <a:gd name="connsiteY1" fmla="*/ 137042 h 137042"/>
              <a:gd name="connsiteX2" fmla="*/ 0 w 1512889"/>
              <a:gd name="connsiteY2" fmla="*/ 0 h 137042"/>
              <a:gd name="connsiteX3" fmla="*/ 1512889 w 1512889"/>
              <a:gd name="connsiteY3" fmla="*/ 0 h 137042"/>
              <a:gd name="connsiteX0" fmla="*/ 0 w 1512889"/>
              <a:gd name="connsiteY0" fmla="*/ 137042 h 137042"/>
              <a:gd name="connsiteX1" fmla="*/ 0 w 1512889"/>
              <a:gd name="connsiteY1" fmla="*/ 0 h 137042"/>
              <a:gd name="connsiteX2" fmla="*/ 1512889 w 1512889"/>
              <a:gd name="connsiteY2" fmla="*/ 0 h 1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889" h="137042">
                <a:moveTo>
                  <a:pt x="0" y="137042"/>
                </a:moveTo>
                <a:lnTo>
                  <a:pt x="0" y="0"/>
                </a:lnTo>
                <a:lnTo>
                  <a:pt x="1512889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87155" y="323850"/>
            <a:ext cx="5543983" cy="12464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i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Space for web address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23079" y="3915526"/>
            <a:ext cx="1510512" cy="70250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Secondary copy to be placed in this space</a:t>
            </a:r>
          </a:p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DD Month </a:t>
            </a:r>
            <a:r>
              <a:rPr lang="en-US" dirty="0" err="1" smtClean="0"/>
              <a:t>YYYY</a:t>
            </a:r>
            <a:endParaRPr lang="en-US" dirty="0" smtClean="0"/>
          </a:p>
        </p:txBody>
      </p:sp>
      <p:sp>
        <p:nvSpPr>
          <p:cNvPr id="93" name="Rectangle 37"/>
          <p:cNvSpPr>
            <a:spLocks noChangeArrowheads="1"/>
          </p:cNvSpPr>
          <p:nvPr userDrawn="1"/>
        </p:nvSpPr>
        <p:spPr bwMode="black">
          <a:xfrm>
            <a:off x="1933506" y="6659801"/>
            <a:ext cx="245300" cy="56492"/>
          </a:xfrm>
          <a:prstGeom prst="rect">
            <a:avLst/>
          </a:prstGeom>
          <a:solidFill>
            <a:srgbClr val="A3202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101816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2100" kern="0" dirty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94" name="Freeform 7"/>
          <p:cNvSpPr>
            <a:spLocks noEditPoints="1"/>
          </p:cNvSpPr>
          <p:nvPr userDrawn="1"/>
        </p:nvSpPr>
        <p:spPr bwMode="black">
          <a:xfrm>
            <a:off x="1337400" y="6862418"/>
            <a:ext cx="981199" cy="369834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3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/>
          <p:nvPr userDrawn="1"/>
        </p:nvGrpSpPr>
        <p:grpSpPr>
          <a:xfrm>
            <a:off x="2178809" y="900116"/>
            <a:ext cx="8136771" cy="5759450"/>
            <a:chOff x="2143124" y="900113"/>
            <a:chExt cx="8136771" cy="5759450"/>
          </a:xfrm>
        </p:grpSpPr>
        <p:sp>
          <p:nvSpPr>
            <p:cNvPr id="87" name="Rectangle 28"/>
            <p:cNvSpPr>
              <a:spLocks noChangeArrowheads="1"/>
            </p:cNvSpPr>
            <p:nvPr userDrawn="1"/>
          </p:nvSpPr>
          <p:spPr bwMode="auto">
            <a:xfrm>
              <a:off x="2143125" y="5748337"/>
              <a:ext cx="8136770" cy="911225"/>
            </a:xfrm>
            <a:prstGeom prst="rect">
              <a:avLst/>
            </a:prstGeom>
            <a:solidFill>
              <a:srgbClr val="C8A7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88" name="Rectangle 28"/>
            <p:cNvSpPr>
              <a:spLocks noChangeArrowheads="1"/>
            </p:cNvSpPr>
            <p:nvPr userDrawn="1"/>
          </p:nvSpPr>
          <p:spPr bwMode="auto">
            <a:xfrm>
              <a:off x="2143124" y="3779839"/>
              <a:ext cx="7740079" cy="2879724"/>
            </a:xfrm>
            <a:prstGeom prst="rect">
              <a:avLst/>
            </a:prstGeom>
            <a:solidFill>
              <a:srgbClr val="FAB3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89" name="Rectangle 28"/>
            <p:cNvSpPr>
              <a:spLocks noChangeArrowheads="1"/>
            </p:cNvSpPr>
            <p:nvPr userDrawn="1"/>
          </p:nvSpPr>
          <p:spPr bwMode="auto">
            <a:xfrm>
              <a:off x="2143124" y="5748337"/>
              <a:ext cx="7740079" cy="911225"/>
            </a:xfrm>
            <a:prstGeom prst="rect">
              <a:avLst/>
            </a:prstGeom>
            <a:solidFill>
              <a:srgbClr val="C87F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90" name="Rectangle 28"/>
            <p:cNvSpPr>
              <a:spLocks noChangeArrowheads="1"/>
            </p:cNvSpPr>
            <p:nvPr userDrawn="1"/>
          </p:nvSpPr>
          <p:spPr bwMode="auto">
            <a:xfrm>
              <a:off x="2143124" y="1476375"/>
              <a:ext cx="5873751" cy="5183187"/>
            </a:xfrm>
            <a:prstGeom prst="rect">
              <a:avLst/>
            </a:prstGeom>
            <a:solidFill>
              <a:srgbClr val="EB8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91" name="Rectangle 28"/>
            <p:cNvSpPr>
              <a:spLocks noChangeArrowheads="1"/>
            </p:cNvSpPr>
            <p:nvPr userDrawn="1"/>
          </p:nvSpPr>
          <p:spPr bwMode="auto">
            <a:xfrm>
              <a:off x="2143125" y="3779839"/>
              <a:ext cx="5873750" cy="2879724"/>
            </a:xfrm>
            <a:prstGeom prst="rect">
              <a:avLst/>
            </a:prstGeom>
            <a:solidFill>
              <a:srgbClr val="F475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92" name="Rectangle 28"/>
            <p:cNvSpPr>
              <a:spLocks noChangeArrowheads="1"/>
            </p:cNvSpPr>
            <p:nvPr userDrawn="1"/>
          </p:nvSpPr>
          <p:spPr bwMode="auto">
            <a:xfrm>
              <a:off x="2143124" y="5748337"/>
              <a:ext cx="5873751" cy="911225"/>
            </a:xfrm>
            <a:prstGeom prst="rect">
              <a:avLst/>
            </a:prstGeom>
            <a:solidFill>
              <a:srgbClr val="C75A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93" name="Rectangle 28"/>
            <p:cNvSpPr>
              <a:spLocks noChangeArrowheads="1"/>
            </p:cNvSpPr>
            <p:nvPr userDrawn="1"/>
          </p:nvSpPr>
          <p:spPr bwMode="auto">
            <a:xfrm>
              <a:off x="2143124" y="900113"/>
              <a:ext cx="5380037" cy="575945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94" name="Rectangle 28"/>
            <p:cNvSpPr>
              <a:spLocks noChangeArrowheads="1"/>
            </p:cNvSpPr>
            <p:nvPr userDrawn="1"/>
          </p:nvSpPr>
          <p:spPr bwMode="auto">
            <a:xfrm>
              <a:off x="2143124" y="1476375"/>
              <a:ext cx="5380037" cy="5183187"/>
            </a:xfrm>
            <a:prstGeom prst="rect">
              <a:avLst/>
            </a:prstGeom>
            <a:solidFill>
              <a:srgbClr val="F47A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95" name="Rectangle 28"/>
            <p:cNvSpPr>
              <a:spLocks noChangeArrowheads="1"/>
            </p:cNvSpPr>
            <p:nvPr userDrawn="1"/>
          </p:nvSpPr>
          <p:spPr bwMode="auto">
            <a:xfrm>
              <a:off x="2143124" y="3779839"/>
              <a:ext cx="5380037" cy="2879724"/>
            </a:xfrm>
            <a:prstGeom prst="rect">
              <a:avLst/>
            </a:prstGeom>
            <a:solidFill>
              <a:srgbClr val="F16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1" name="Rectangle 28"/>
            <p:cNvSpPr>
              <a:spLocks noChangeArrowheads="1"/>
            </p:cNvSpPr>
            <p:nvPr userDrawn="1"/>
          </p:nvSpPr>
          <p:spPr bwMode="auto">
            <a:xfrm>
              <a:off x="2143124" y="5748337"/>
              <a:ext cx="5380037" cy="911225"/>
            </a:xfrm>
            <a:prstGeom prst="rect">
              <a:avLst/>
            </a:prstGeom>
            <a:solidFill>
              <a:srgbClr val="C74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2" name="Rectangle 28"/>
            <p:cNvSpPr>
              <a:spLocks noChangeArrowheads="1"/>
            </p:cNvSpPr>
            <p:nvPr userDrawn="1"/>
          </p:nvSpPr>
          <p:spPr bwMode="auto">
            <a:xfrm>
              <a:off x="2143125" y="5203825"/>
              <a:ext cx="3817938" cy="1455737"/>
            </a:xfrm>
            <a:prstGeom prst="rect">
              <a:avLst/>
            </a:prstGeom>
            <a:solidFill>
              <a:srgbClr val="E030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  <p:sp>
          <p:nvSpPr>
            <p:cNvPr id="103" name="Rectangle 28"/>
            <p:cNvSpPr>
              <a:spLocks noChangeArrowheads="1"/>
            </p:cNvSpPr>
            <p:nvPr userDrawn="1"/>
          </p:nvSpPr>
          <p:spPr bwMode="auto">
            <a:xfrm>
              <a:off x="2143125" y="5748337"/>
              <a:ext cx="3817938" cy="911225"/>
            </a:xfrm>
            <a:prstGeom prst="rect">
              <a:avLst/>
            </a:prstGeom>
            <a:solidFill>
              <a:srgbClr val="A320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915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  <a:defRPr/>
              </a:pPr>
              <a:endParaRPr lang="en-GB" sz="1800" kern="0" dirty="0" smtClean="0">
                <a:solidFill>
                  <a:sysClr val="windowText" lastClr="000000"/>
                </a:solidFill>
                <a:latin typeface="Georgia"/>
                <a:cs typeface="+mn-cs"/>
              </a:endParaRPr>
            </a:p>
          </p:txBody>
        </p:sp>
      </p:grpSp>
      <p:sp>
        <p:nvSpPr>
          <p:cNvPr id="104" name="Rectangle 37"/>
          <p:cNvSpPr>
            <a:spLocks noChangeArrowheads="1"/>
          </p:cNvSpPr>
          <p:nvPr userDrawn="1"/>
        </p:nvSpPr>
        <p:spPr bwMode="black">
          <a:xfrm>
            <a:off x="1933506" y="6659801"/>
            <a:ext cx="245300" cy="56492"/>
          </a:xfrm>
          <a:prstGeom prst="rect">
            <a:avLst/>
          </a:prstGeom>
          <a:solidFill>
            <a:srgbClr val="A3202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101816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2100" kern="0" dirty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05" name="Freeform 7"/>
          <p:cNvSpPr>
            <a:spLocks noEditPoints="1"/>
          </p:cNvSpPr>
          <p:nvPr userDrawn="1"/>
        </p:nvSpPr>
        <p:spPr bwMode="black">
          <a:xfrm>
            <a:off x="1337400" y="6862418"/>
            <a:ext cx="981199" cy="369834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178804" y="3203563"/>
            <a:ext cx="6624000" cy="34560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sz="2100" b="0" i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PICTURE</a:t>
            </a:r>
            <a:endParaRPr lang="en-GB" dirty="0"/>
          </a:p>
        </p:txBody>
      </p:sp>
      <p:sp>
        <p:nvSpPr>
          <p:cNvPr id="6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3846" y="1548383"/>
            <a:ext cx="5244999" cy="7386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3200">
                <a:solidFill>
                  <a:schemeClr val="bg1"/>
                </a:solidFill>
              </a:defRPr>
            </a:lvl3pPr>
            <a:lvl4pPr marL="0" indent="1588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Title goes here</a:t>
            </a:r>
          </a:p>
          <a:p>
            <a:pPr lvl="1"/>
            <a:r>
              <a:rPr lang="en-US" dirty="0" smtClean="0"/>
              <a:t>Sub title goes here</a:t>
            </a:r>
          </a:p>
        </p:txBody>
      </p:sp>
      <p:sp>
        <p:nvSpPr>
          <p:cNvPr id="64" name="Freeform 63"/>
          <p:cNvSpPr/>
          <p:nvPr userDrawn="1"/>
        </p:nvSpPr>
        <p:spPr>
          <a:xfrm>
            <a:off x="377827" y="3188051"/>
            <a:ext cx="1655764" cy="144000"/>
          </a:xfrm>
          <a:custGeom>
            <a:avLst/>
            <a:gdLst>
              <a:gd name="connsiteX0" fmla="*/ 0 w 1512889"/>
              <a:gd name="connsiteY0" fmla="*/ 0 h 137042"/>
              <a:gd name="connsiteX1" fmla="*/ 1512889 w 1512889"/>
              <a:gd name="connsiteY1" fmla="*/ 0 h 137042"/>
              <a:gd name="connsiteX2" fmla="*/ 1512889 w 1512889"/>
              <a:gd name="connsiteY2" fmla="*/ 137042 h 137042"/>
              <a:gd name="connsiteX3" fmla="*/ 0 w 1512889"/>
              <a:gd name="connsiteY3" fmla="*/ 137042 h 137042"/>
              <a:gd name="connsiteX4" fmla="*/ 0 w 1512889"/>
              <a:gd name="connsiteY4" fmla="*/ 0 h 137042"/>
              <a:gd name="connsiteX0" fmla="*/ 1512889 w 1604329"/>
              <a:gd name="connsiteY0" fmla="*/ 137042 h 228482"/>
              <a:gd name="connsiteX1" fmla="*/ 0 w 1604329"/>
              <a:gd name="connsiteY1" fmla="*/ 137042 h 228482"/>
              <a:gd name="connsiteX2" fmla="*/ 0 w 1604329"/>
              <a:gd name="connsiteY2" fmla="*/ 0 h 228482"/>
              <a:gd name="connsiteX3" fmla="*/ 1512889 w 1604329"/>
              <a:gd name="connsiteY3" fmla="*/ 0 h 228482"/>
              <a:gd name="connsiteX4" fmla="*/ 1604329 w 1604329"/>
              <a:gd name="connsiteY4" fmla="*/ 228482 h 228482"/>
              <a:gd name="connsiteX0" fmla="*/ 1512889 w 1512889"/>
              <a:gd name="connsiteY0" fmla="*/ 137042 h 137042"/>
              <a:gd name="connsiteX1" fmla="*/ 0 w 1512889"/>
              <a:gd name="connsiteY1" fmla="*/ 137042 h 137042"/>
              <a:gd name="connsiteX2" fmla="*/ 0 w 1512889"/>
              <a:gd name="connsiteY2" fmla="*/ 0 h 137042"/>
              <a:gd name="connsiteX3" fmla="*/ 1512889 w 1512889"/>
              <a:gd name="connsiteY3" fmla="*/ 0 h 137042"/>
              <a:gd name="connsiteX0" fmla="*/ 0 w 1512889"/>
              <a:gd name="connsiteY0" fmla="*/ 137042 h 137042"/>
              <a:gd name="connsiteX1" fmla="*/ 0 w 1512889"/>
              <a:gd name="connsiteY1" fmla="*/ 0 h 137042"/>
              <a:gd name="connsiteX2" fmla="*/ 1512889 w 1512889"/>
              <a:gd name="connsiteY2" fmla="*/ 0 h 1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889" h="137042">
                <a:moveTo>
                  <a:pt x="0" y="137042"/>
                </a:moveTo>
                <a:lnTo>
                  <a:pt x="0" y="0"/>
                </a:lnTo>
                <a:lnTo>
                  <a:pt x="1512889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65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87155" y="323850"/>
            <a:ext cx="5543983" cy="12464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i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Space for web address</a:t>
            </a:r>
          </a:p>
        </p:txBody>
      </p:sp>
      <p:sp>
        <p:nvSpPr>
          <p:cNvPr id="6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23079" y="3323738"/>
            <a:ext cx="1510512" cy="70250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Secondary copy to be placed in this space</a:t>
            </a:r>
          </a:p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DD Month </a:t>
            </a:r>
            <a:r>
              <a:rPr lang="en-US" dirty="0" err="1" smtClean="0"/>
              <a:t>YYYY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5508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5"/>
          <p:cNvSpPr>
            <a:spLocks noChangeArrowheads="1"/>
          </p:cNvSpPr>
          <p:nvPr userDrawn="1"/>
        </p:nvSpPr>
        <p:spPr bwMode="auto">
          <a:xfrm>
            <a:off x="2573247" y="5457250"/>
            <a:ext cx="7742328" cy="1197562"/>
          </a:xfrm>
          <a:prstGeom prst="rect">
            <a:avLst/>
          </a:prstGeom>
          <a:solidFill>
            <a:srgbClr val="C8A78D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41" name="Rectangle 35"/>
          <p:cNvSpPr>
            <a:spLocks noChangeArrowheads="1"/>
          </p:cNvSpPr>
          <p:nvPr userDrawn="1"/>
        </p:nvSpPr>
        <p:spPr bwMode="auto">
          <a:xfrm>
            <a:off x="2174703" y="900116"/>
            <a:ext cx="6240900" cy="57547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42" name="Rectangle 35"/>
          <p:cNvSpPr>
            <a:spLocks noChangeArrowheads="1"/>
          </p:cNvSpPr>
          <p:nvPr userDrawn="1"/>
        </p:nvSpPr>
        <p:spPr bwMode="auto">
          <a:xfrm>
            <a:off x="2174703" y="1476379"/>
            <a:ext cx="6672554" cy="5178436"/>
          </a:xfrm>
          <a:prstGeom prst="rect">
            <a:avLst/>
          </a:prstGeom>
          <a:solidFill>
            <a:srgbClr val="FAB383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43" name="Rectangle 35"/>
          <p:cNvSpPr>
            <a:spLocks noChangeArrowheads="1"/>
          </p:cNvSpPr>
          <p:nvPr userDrawn="1"/>
        </p:nvSpPr>
        <p:spPr bwMode="auto">
          <a:xfrm>
            <a:off x="2174703" y="1476379"/>
            <a:ext cx="6240900" cy="5178436"/>
          </a:xfrm>
          <a:prstGeom prst="rect">
            <a:avLst/>
          </a:prstGeom>
          <a:solidFill>
            <a:srgbClr val="F47A21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44" name="Rectangle 35"/>
          <p:cNvSpPr>
            <a:spLocks noChangeArrowheads="1"/>
          </p:cNvSpPr>
          <p:nvPr userDrawn="1"/>
        </p:nvSpPr>
        <p:spPr bwMode="auto">
          <a:xfrm>
            <a:off x="2174705" y="1678782"/>
            <a:ext cx="7356766" cy="4976033"/>
          </a:xfrm>
          <a:prstGeom prst="rect">
            <a:avLst/>
          </a:prstGeom>
          <a:solidFill>
            <a:srgbClr val="F0649D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47" name="Rectangle 35"/>
          <p:cNvSpPr>
            <a:spLocks noChangeArrowheads="1"/>
          </p:cNvSpPr>
          <p:nvPr userDrawn="1"/>
        </p:nvSpPr>
        <p:spPr bwMode="auto">
          <a:xfrm>
            <a:off x="2174703" y="1678782"/>
            <a:ext cx="6672554" cy="4976033"/>
          </a:xfrm>
          <a:prstGeom prst="rect">
            <a:avLst/>
          </a:prstGeom>
          <a:solidFill>
            <a:srgbClr val="F05061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48" name="Rectangle 35"/>
          <p:cNvSpPr>
            <a:spLocks noChangeArrowheads="1"/>
          </p:cNvSpPr>
          <p:nvPr userDrawn="1"/>
        </p:nvSpPr>
        <p:spPr bwMode="auto">
          <a:xfrm>
            <a:off x="2174703" y="1678782"/>
            <a:ext cx="6240900" cy="4976033"/>
          </a:xfrm>
          <a:prstGeom prst="rect">
            <a:avLst/>
          </a:prstGeom>
          <a:solidFill>
            <a:srgbClr val="EF3B27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49" name="Rectangle 35"/>
          <p:cNvSpPr>
            <a:spLocks noChangeArrowheads="1"/>
          </p:cNvSpPr>
          <p:nvPr userDrawn="1"/>
        </p:nvSpPr>
        <p:spPr bwMode="auto">
          <a:xfrm>
            <a:off x="2174704" y="3777466"/>
            <a:ext cx="7969094" cy="2877349"/>
          </a:xfrm>
          <a:prstGeom prst="rect">
            <a:avLst/>
          </a:prstGeom>
          <a:solidFill>
            <a:srgbClr val="FDB824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50" name="Rectangle 35"/>
          <p:cNvSpPr>
            <a:spLocks noChangeArrowheads="1"/>
          </p:cNvSpPr>
          <p:nvPr userDrawn="1"/>
        </p:nvSpPr>
        <p:spPr bwMode="auto">
          <a:xfrm>
            <a:off x="2174705" y="3777466"/>
            <a:ext cx="7356766" cy="2877349"/>
          </a:xfrm>
          <a:prstGeom prst="rect">
            <a:avLst/>
          </a:prstGeom>
          <a:solidFill>
            <a:srgbClr val="F05328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51" name="Rectangle 35"/>
          <p:cNvSpPr>
            <a:spLocks noChangeArrowheads="1"/>
          </p:cNvSpPr>
          <p:nvPr userDrawn="1"/>
        </p:nvSpPr>
        <p:spPr bwMode="auto">
          <a:xfrm>
            <a:off x="2174703" y="3777466"/>
            <a:ext cx="6672554" cy="2877349"/>
          </a:xfrm>
          <a:prstGeom prst="rect">
            <a:avLst/>
          </a:prstGeom>
          <a:solidFill>
            <a:srgbClr val="EF4426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52" name="Rectangle 35"/>
          <p:cNvSpPr>
            <a:spLocks noChangeArrowheads="1"/>
          </p:cNvSpPr>
          <p:nvPr userDrawn="1"/>
        </p:nvSpPr>
        <p:spPr bwMode="auto">
          <a:xfrm>
            <a:off x="2174703" y="3777466"/>
            <a:ext cx="6240900" cy="2877349"/>
          </a:xfrm>
          <a:prstGeom prst="rect">
            <a:avLst/>
          </a:prstGeom>
          <a:solidFill>
            <a:srgbClr val="E0301E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53" name="Rectangle 35"/>
          <p:cNvSpPr>
            <a:spLocks noChangeArrowheads="1"/>
          </p:cNvSpPr>
          <p:nvPr userDrawn="1"/>
        </p:nvSpPr>
        <p:spPr bwMode="auto">
          <a:xfrm>
            <a:off x="2174704" y="5457250"/>
            <a:ext cx="7969094" cy="1197562"/>
          </a:xfrm>
          <a:prstGeom prst="rect">
            <a:avLst/>
          </a:prstGeom>
          <a:solidFill>
            <a:srgbClr val="C8812A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54" name="Rectangle 35"/>
          <p:cNvSpPr>
            <a:spLocks noChangeArrowheads="1"/>
          </p:cNvSpPr>
          <p:nvPr userDrawn="1"/>
        </p:nvSpPr>
        <p:spPr bwMode="auto">
          <a:xfrm>
            <a:off x="2174705" y="5457250"/>
            <a:ext cx="7356766" cy="1197562"/>
          </a:xfrm>
          <a:prstGeom prst="rect">
            <a:avLst/>
          </a:prstGeom>
          <a:solidFill>
            <a:srgbClr val="C44028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55" name="Rectangle 35"/>
          <p:cNvSpPr>
            <a:spLocks noChangeArrowheads="1"/>
          </p:cNvSpPr>
          <p:nvPr userDrawn="1"/>
        </p:nvSpPr>
        <p:spPr bwMode="auto">
          <a:xfrm>
            <a:off x="2174703" y="5457250"/>
            <a:ext cx="6672554" cy="1197562"/>
          </a:xfrm>
          <a:prstGeom prst="rect">
            <a:avLst/>
          </a:prstGeom>
          <a:solidFill>
            <a:srgbClr val="C33727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56" name="Rectangle 35"/>
          <p:cNvSpPr>
            <a:spLocks noChangeArrowheads="1"/>
          </p:cNvSpPr>
          <p:nvPr userDrawn="1"/>
        </p:nvSpPr>
        <p:spPr bwMode="auto">
          <a:xfrm>
            <a:off x="2174703" y="5457250"/>
            <a:ext cx="6240900" cy="1197562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57" name="Rectangle 37"/>
          <p:cNvSpPr>
            <a:spLocks noChangeArrowheads="1"/>
          </p:cNvSpPr>
          <p:nvPr userDrawn="1"/>
        </p:nvSpPr>
        <p:spPr bwMode="black">
          <a:xfrm>
            <a:off x="1942392" y="6659801"/>
            <a:ext cx="245300" cy="56492"/>
          </a:xfrm>
          <a:prstGeom prst="rect">
            <a:avLst/>
          </a:prstGeom>
          <a:solidFill>
            <a:srgbClr val="A3202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101816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2100" kern="0" dirty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58" name="Freeform 7"/>
          <p:cNvSpPr>
            <a:spLocks noEditPoints="1"/>
          </p:cNvSpPr>
          <p:nvPr userDrawn="1"/>
        </p:nvSpPr>
        <p:spPr bwMode="black">
          <a:xfrm>
            <a:off x="1346289" y="6862418"/>
            <a:ext cx="981199" cy="369834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63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22734" y="1728403"/>
            <a:ext cx="5948857" cy="9848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3200">
                <a:solidFill>
                  <a:schemeClr val="bg1"/>
                </a:solidFill>
              </a:defRPr>
            </a:lvl3pPr>
            <a:lvl4pPr marL="0" indent="1588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Title goes here</a:t>
            </a:r>
          </a:p>
          <a:p>
            <a:pPr lvl="1"/>
            <a:r>
              <a:rPr lang="en-US" dirty="0" smtClean="0"/>
              <a:t>Sub title goes here</a:t>
            </a:r>
          </a:p>
        </p:txBody>
      </p:sp>
      <p:sp>
        <p:nvSpPr>
          <p:cNvPr id="64" name="Freeform 63"/>
          <p:cNvSpPr/>
          <p:nvPr userDrawn="1"/>
        </p:nvSpPr>
        <p:spPr>
          <a:xfrm>
            <a:off x="377827" y="3779839"/>
            <a:ext cx="1655764" cy="144000"/>
          </a:xfrm>
          <a:custGeom>
            <a:avLst/>
            <a:gdLst>
              <a:gd name="connsiteX0" fmla="*/ 0 w 1512889"/>
              <a:gd name="connsiteY0" fmla="*/ 0 h 137042"/>
              <a:gd name="connsiteX1" fmla="*/ 1512889 w 1512889"/>
              <a:gd name="connsiteY1" fmla="*/ 0 h 137042"/>
              <a:gd name="connsiteX2" fmla="*/ 1512889 w 1512889"/>
              <a:gd name="connsiteY2" fmla="*/ 137042 h 137042"/>
              <a:gd name="connsiteX3" fmla="*/ 0 w 1512889"/>
              <a:gd name="connsiteY3" fmla="*/ 137042 h 137042"/>
              <a:gd name="connsiteX4" fmla="*/ 0 w 1512889"/>
              <a:gd name="connsiteY4" fmla="*/ 0 h 137042"/>
              <a:gd name="connsiteX0" fmla="*/ 1512889 w 1604329"/>
              <a:gd name="connsiteY0" fmla="*/ 137042 h 228482"/>
              <a:gd name="connsiteX1" fmla="*/ 0 w 1604329"/>
              <a:gd name="connsiteY1" fmla="*/ 137042 h 228482"/>
              <a:gd name="connsiteX2" fmla="*/ 0 w 1604329"/>
              <a:gd name="connsiteY2" fmla="*/ 0 h 228482"/>
              <a:gd name="connsiteX3" fmla="*/ 1512889 w 1604329"/>
              <a:gd name="connsiteY3" fmla="*/ 0 h 228482"/>
              <a:gd name="connsiteX4" fmla="*/ 1604329 w 1604329"/>
              <a:gd name="connsiteY4" fmla="*/ 228482 h 228482"/>
              <a:gd name="connsiteX0" fmla="*/ 1512889 w 1512889"/>
              <a:gd name="connsiteY0" fmla="*/ 137042 h 137042"/>
              <a:gd name="connsiteX1" fmla="*/ 0 w 1512889"/>
              <a:gd name="connsiteY1" fmla="*/ 137042 h 137042"/>
              <a:gd name="connsiteX2" fmla="*/ 0 w 1512889"/>
              <a:gd name="connsiteY2" fmla="*/ 0 h 137042"/>
              <a:gd name="connsiteX3" fmla="*/ 1512889 w 1512889"/>
              <a:gd name="connsiteY3" fmla="*/ 0 h 137042"/>
              <a:gd name="connsiteX0" fmla="*/ 0 w 1512889"/>
              <a:gd name="connsiteY0" fmla="*/ 137042 h 137042"/>
              <a:gd name="connsiteX1" fmla="*/ 0 w 1512889"/>
              <a:gd name="connsiteY1" fmla="*/ 0 h 137042"/>
              <a:gd name="connsiteX2" fmla="*/ 1512889 w 1512889"/>
              <a:gd name="connsiteY2" fmla="*/ 0 h 1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889" h="137042">
                <a:moveTo>
                  <a:pt x="0" y="137042"/>
                </a:moveTo>
                <a:lnTo>
                  <a:pt x="0" y="0"/>
                </a:lnTo>
                <a:lnTo>
                  <a:pt x="1512889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65" name="Text Placeholder 1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87155" y="323850"/>
            <a:ext cx="5543983" cy="12464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i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Space for web address</a:t>
            </a:r>
          </a:p>
        </p:txBody>
      </p:sp>
      <p:sp>
        <p:nvSpPr>
          <p:cNvPr id="69" name="Text Placeholder 1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3079" y="3915526"/>
            <a:ext cx="1510512" cy="70250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Secondary copy to be placed in this space</a:t>
            </a:r>
          </a:p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DD Month </a:t>
            </a:r>
            <a:r>
              <a:rPr lang="en-US" dirty="0" err="1" smtClean="0"/>
              <a:t>YYYY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6730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90025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20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7" indent="0">
              <a:buNone/>
              <a:defRPr sz="1400"/>
            </a:lvl6pPr>
            <a:lvl7pPr marL="2742716" indent="0">
              <a:buNone/>
              <a:defRPr sz="1400"/>
            </a:lvl7pPr>
            <a:lvl8pPr marL="3199836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8FB7-1C7B-4EAD-8EB0-92DA24A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363" y="7172326"/>
            <a:ext cx="6426200" cy="244475"/>
          </a:xfrm>
          <a:prstGeom prst="rect">
            <a:avLst/>
          </a:prstGeom>
        </p:spPr>
        <p:txBody>
          <a:bodyPr lIns="35994" tIns="0" rIns="35994" bIns="0"/>
          <a:lstStyle>
            <a:lvl1pPr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z="800" smtClean="0">
                <a:solidFill>
                  <a:schemeClr val="bg2"/>
                </a:solidFill>
              </a:rPr>
              <a:t>ОАО «Седьмой континент»</a:t>
            </a:r>
            <a:endParaRPr lang="en-GB" sz="800" smtClean="0">
              <a:solidFill>
                <a:schemeClr val="bg2"/>
              </a:solidFill>
            </a:endParaRPr>
          </a:p>
          <a:p>
            <a:pPr defTabSz="793610"/>
            <a:r>
              <a:rPr lang="ru-RU" sz="800" smtClean="0">
                <a:solidFill>
                  <a:schemeClr val="bg2"/>
                </a:solidFill>
              </a:rPr>
              <a:t>Разработка комплекса методологических решений по оптимизации процессов финансовой функции</a:t>
            </a:r>
            <a:endParaRPr lang="ru-RU" sz="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35"/>
          <p:cNvSpPr>
            <a:spLocks noChangeArrowheads="1"/>
          </p:cNvSpPr>
          <p:nvPr userDrawn="1"/>
        </p:nvSpPr>
        <p:spPr bwMode="auto">
          <a:xfrm>
            <a:off x="2573247" y="5457250"/>
            <a:ext cx="7742328" cy="1197562"/>
          </a:xfrm>
          <a:prstGeom prst="rect">
            <a:avLst/>
          </a:prstGeom>
          <a:solidFill>
            <a:srgbClr val="C8A78D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35" name="Rectangle 35"/>
          <p:cNvSpPr>
            <a:spLocks noChangeArrowheads="1"/>
          </p:cNvSpPr>
          <p:nvPr userDrawn="1"/>
        </p:nvSpPr>
        <p:spPr bwMode="auto">
          <a:xfrm>
            <a:off x="2174703" y="900116"/>
            <a:ext cx="6240900" cy="57547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36" name="Rectangle 35"/>
          <p:cNvSpPr>
            <a:spLocks noChangeArrowheads="1"/>
          </p:cNvSpPr>
          <p:nvPr userDrawn="1"/>
        </p:nvSpPr>
        <p:spPr bwMode="auto">
          <a:xfrm>
            <a:off x="2174703" y="1080331"/>
            <a:ext cx="6672554" cy="5574481"/>
          </a:xfrm>
          <a:prstGeom prst="rect">
            <a:avLst/>
          </a:prstGeom>
          <a:solidFill>
            <a:srgbClr val="FAB383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37" name="Rectangle 35"/>
          <p:cNvSpPr>
            <a:spLocks noChangeArrowheads="1"/>
          </p:cNvSpPr>
          <p:nvPr userDrawn="1"/>
        </p:nvSpPr>
        <p:spPr bwMode="auto">
          <a:xfrm>
            <a:off x="2174703" y="1080331"/>
            <a:ext cx="6240900" cy="5574481"/>
          </a:xfrm>
          <a:prstGeom prst="rect">
            <a:avLst/>
          </a:prstGeom>
          <a:solidFill>
            <a:srgbClr val="F47A21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38" name="Rectangle 35"/>
          <p:cNvSpPr>
            <a:spLocks noChangeArrowheads="1"/>
          </p:cNvSpPr>
          <p:nvPr userDrawn="1"/>
        </p:nvSpPr>
        <p:spPr bwMode="auto">
          <a:xfrm>
            <a:off x="2174705" y="1476379"/>
            <a:ext cx="7356766" cy="5178436"/>
          </a:xfrm>
          <a:prstGeom prst="rect">
            <a:avLst/>
          </a:prstGeom>
          <a:solidFill>
            <a:srgbClr val="F0649D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39" name="Rectangle 35"/>
          <p:cNvSpPr>
            <a:spLocks noChangeArrowheads="1"/>
          </p:cNvSpPr>
          <p:nvPr userDrawn="1"/>
        </p:nvSpPr>
        <p:spPr bwMode="auto">
          <a:xfrm>
            <a:off x="2174703" y="1476379"/>
            <a:ext cx="6672554" cy="5178436"/>
          </a:xfrm>
          <a:prstGeom prst="rect">
            <a:avLst/>
          </a:prstGeom>
          <a:solidFill>
            <a:srgbClr val="F05061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0" name="Rectangle 35"/>
          <p:cNvSpPr>
            <a:spLocks noChangeArrowheads="1"/>
          </p:cNvSpPr>
          <p:nvPr userDrawn="1"/>
        </p:nvSpPr>
        <p:spPr bwMode="auto">
          <a:xfrm>
            <a:off x="2174703" y="1476380"/>
            <a:ext cx="6240900" cy="5178436"/>
          </a:xfrm>
          <a:prstGeom prst="rect">
            <a:avLst/>
          </a:prstGeom>
          <a:solidFill>
            <a:srgbClr val="EF3B27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1" name="Rectangle 35"/>
          <p:cNvSpPr>
            <a:spLocks noChangeArrowheads="1"/>
          </p:cNvSpPr>
          <p:nvPr userDrawn="1"/>
        </p:nvSpPr>
        <p:spPr bwMode="auto">
          <a:xfrm>
            <a:off x="2169737" y="3777466"/>
            <a:ext cx="7969094" cy="2877349"/>
          </a:xfrm>
          <a:prstGeom prst="rect">
            <a:avLst/>
          </a:prstGeom>
          <a:solidFill>
            <a:srgbClr val="FDB824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2" name="Rectangle 35"/>
          <p:cNvSpPr>
            <a:spLocks noChangeArrowheads="1"/>
          </p:cNvSpPr>
          <p:nvPr userDrawn="1"/>
        </p:nvSpPr>
        <p:spPr bwMode="auto">
          <a:xfrm>
            <a:off x="2169737" y="3777466"/>
            <a:ext cx="7356766" cy="2877349"/>
          </a:xfrm>
          <a:prstGeom prst="rect">
            <a:avLst/>
          </a:prstGeom>
          <a:solidFill>
            <a:srgbClr val="F05328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3" name="Rectangle 35"/>
          <p:cNvSpPr>
            <a:spLocks noChangeArrowheads="1"/>
          </p:cNvSpPr>
          <p:nvPr userDrawn="1"/>
        </p:nvSpPr>
        <p:spPr bwMode="auto">
          <a:xfrm>
            <a:off x="2169740" y="3777466"/>
            <a:ext cx="6672554" cy="2877349"/>
          </a:xfrm>
          <a:prstGeom prst="rect">
            <a:avLst/>
          </a:prstGeom>
          <a:solidFill>
            <a:srgbClr val="EF4426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4" name="Rectangle 35"/>
          <p:cNvSpPr>
            <a:spLocks noChangeArrowheads="1"/>
          </p:cNvSpPr>
          <p:nvPr userDrawn="1"/>
        </p:nvSpPr>
        <p:spPr bwMode="auto">
          <a:xfrm>
            <a:off x="2169740" y="3777466"/>
            <a:ext cx="6240900" cy="2877349"/>
          </a:xfrm>
          <a:prstGeom prst="rect">
            <a:avLst/>
          </a:prstGeom>
          <a:solidFill>
            <a:srgbClr val="E0301E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5" name="Rectangle 35"/>
          <p:cNvSpPr>
            <a:spLocks noChangeArrowheads="1"/>
          </p:cNvSpPr>
          <p:nvPr userDrawn="1"/>
        </p:nvSpPr>
        <p:spPr bwMode="auto">
          <a:xfrm>
            <a:off x="2174704" y="5457250"/>
            <a:ext cx="7969094" cy="1197562"/>
          </a:xfrm>
          <a:prstGeom prst="rect">
            <a:avLst/>
          </a:prstGeom>
          <a:solidFill>
            <a:srgbClr val="C8812A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6" name="Rectangle 35"/>
          <p:cNvSpPr>
            <a:spLocks noChangeArrowheads="1"/>
          </p:cNvSpPr>
          <p:nvPr userDrawn="1"/>
        </p:nvSpPr>
        <p:spPr bwMode="auto">
          <a:xfrm>
            <a:off x="2174705" y="5457250"/>
            <a:ext cx="7356766" cy="1197562"/>
          </a:xfrm>
          <a:prstGeom prst="rect">
            <a:avLst/>
          </a:prstGeom>
          <a:solidFill>
            <a:srgbClr val="C44028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7" name="Rectangle 35"/>
          <p:cNvSpPr>
            <a:spLocks noChangeArrowheads="1"/>
          </p:cNvSpPr>
          <p:nvPr userDrawn="1"/>
        </p:nvSpPr>
        <p:spPr bwMode="auto">
          <a:xfrm>
            <a:off x="2174703" y="5457250"/>
            <a:ext cx="6672554" cy="1197562"/>
          </a:xfrm>
          <a:prstGeom prst="rect">
            <a:avLst/>
          </a:prstGeom>
          <a:solidFill>
            <a:srgbClr val="C33727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8" name="Rectangle 35"/>
          <p:cNvSpPr>
            <a:spLocks noChangeArrowheads="1"/>
          </p:cNvSpPr>
          <p:nvPr userDrawn="1"/>
        </p:nvSpPr>
        <p:spPr bwMode="auto">
          <a:xfrm>
            <a:off x="2174703" y="5457250"/>
            <a:ext cx="6240900" cy="1197562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 smtClean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49" name="Rectangle 37"/>
          <p:cNvSpPr>
            <a:spLocks noChangeArrowheads="1"/>
          </p:cNvSpPr>
          <p:nvPr userDrawn="1"/>
        </p:nvSpPr>
        <p:spPr bwMode="black">
          <a:xfrm>
            <a:off x="1942392" y="6659801"/>
            <a:ext cx="245300" cy="56492"/>
          </a:xfrm>
          <a:prstGeom prst="rect">
            <a:avLst/>
          </a:prstGeom>
          <a:solidFill>
            <a:srgbClr val="A3202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101816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2100" kern="0" dirty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150" name="Freeform 7"/>
          <p:cNvSpPr>
            <a:spLocks noEditPoints="1"/>
          </p:cNvSpPr>
          <p:nvPr userDrawn="1"/>
        </p:nvSpPr>
        <p:spPr bwMode="black">
          <a:xfrm>
            <a:off x="1346289" y="6862418"/>
            <a:ext cx="981199" cy="369834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913915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GB" sz="1800" kern="0" dirty="0">
              <a:solidFill>
                <a:sysClr val="windowText" lastClr="000000"/>
              </a:solidFill>
              <a:latin typeface="Georgia"/>
              <a:cs typeface="+mn-cs"/>
            </a:endParaRPr>
          </a:p>
        </p:txBody>
      </p:sp>
      <p:sp>
        <p:nvSpPr>
          <p:cNvPr id="63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22734" y="1567761"/>
            <a:ext cx="5948857" cy="7386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3200">
                <a:solidFill>
                  <a:schemeClr val="bg1"/>
                </a:solidFill>
              </a:defRPr>
            </a:lvl3pPr>
            <a:lvl4pPr marL="0" indent="1588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Title goes here</a:t>
            </a:r>
          </a:p>
          <a:p>
            <a:pPr lvl="1"/>
            <a:r>
              <a:rPr lang="en-US" dirty="0" smtClean="0"/>
              <a:t>Sub title goes here</a:t>
            </a:r>
          </a:p>
        </p:txBody>
      </p:sp>
      <p:sp>
        <p:nvSpPr>
          <p:cNvPr id="64" name="Freeform 63"/>
          <p:cNvSpPr/>
          <p:nvPr userDrawn="1"/>
        </p:nvSpPr>
        <p:spPr>
          <a:xfrm>
            <a:off x="377827" y="3195265"/>
            <a:ext cx="1655764" cy="144000"/>
          </a:xfrm>
          <a:custGeom>
            <a:avLst/>
            <a:gdLst>
              <a:gd name="connsiteX0" fmla="*/ 0 w 1512889"/>
              <a:gd name="connsiteY0" fmla="*/ 0 h 137042"/>
              <a:gd name="connsiteX1" fmla="*/ 1512889 w 1512889"/>
              <a:gd name="connsiteY1" fmla="*/ 0 h 137042"/>
              <a:gd name="connsiteX2" fmla="*/ 1512889 w 1512889"/>
              <a:gd name="connsiteY2" fmla="*/ 137042 h 137042"/>
              <a:gd name="connsiteX3" fmla="*/ 0 w 1512889"/>
              <a:gd name="connsiteY3" fmla="*/ 137042 h 137042"/>
              <a:gd name="connsiteX4" fmla="*/ 0 w 1512889"/>
              <a:gd name="connsiteY4" fmla="*/ 0 h 137042"/>
              <a:gd name="connsiteX0" fmla="*/ 1512889 w 1604329"/>
              <a:gd name="connsiteY0" fmla="*/ 137042 h 228482"/>
              <a:gd name="connsiteX1" fmla="*/ 0 w 1604329"/>
              <a:gd name="connsiteY1" fmla="*/ 137042 h 228482"/>
              <a:gd name="connsiteX2" fmla="*/ 0 w 1604329"/>
              <a:gd name="connsiteY2" fmla="*/ 0 h 228482"/>
              <a:gd name="connsiteX3" fmla="*/ 1512889 w 1604329"/>
              <a:gd name="connsiteY3" fmla="*/ 0 h 228482"/>
              <a:gd name="connsiteX4" fmla="*/ 1604329 w 1604329"/>
              <a:gd name="connsiteY4" fmla="*/ 228482 h 228482"/>
              <a:gd name="connsiteX0" fmla="*/ 1512889 w 1512889"/>
              <a:gd name="connsiteY0" fmla="*/ 137042 h 137042"/>
              <a:gd name="connsiteX1" fmla="*/ 0 w 1512889"/>
              <a:gd name="connsiteY1" fmla="*/ 137042 h 137042"/>
              <a:gd name="connsiteX2" fmla="*/ 0 w 1512889"/>
              <a:gd name="connsiteY2" fmla="*/ 0 h 137042"/>
              <a:gd name="connsiteX3" fmla="*/ 1512889 w 1512889"/>
              <a:gd name="connsiteY3" fmla="*/ 0 h 137042"/>
              <a:gd name="connsiteX0" fmla="*/ 0 w 1512889"/>
              <a:gd name="connsiteY0" fmla="*/ 137042 h 137042"/>
              <a:gd name="connsiteX1" fmla="*/ 0 w 1512889"/>
              <a:gd name="connsiteY1" fmla="*/ 0 h 137042"/>
              <a:gd name="connsiteX2" fmla="*/ 1512889 w 1512889"/>
              <a:gd name="connsiteY2" fmla="*/ 0 h 1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889" h="137042">
                <a:moveTo>
                  <a:pt x="0" y="137042"/>
                </a:moveTo>
                <a:lnTo>
                  <a:pt x="0" y="0"/>
                </a:lnTo>
                <a:lnTo>
                  <a:pt x="1512889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65" name="Text Placeholder 1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87155" y="323850"/>
            <a:ext cx="5543983" cy="12464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i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Space for web address</a:t>
            </a:r>
          </a:p>
        </p:txBody>
      </p:sp>
      <p:sp>
        <p:nvSpPr>
          <p:cNvPr id="69" name="Text Placeholder 1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3079" y="3330949"/>
            <a:ext cx="1510512" cy="70250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baseline="0" dirty="0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Secondary copy to be placed in this space</a:t>
            </a:r>
          </a:p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DD Month </a:t>
            </a:r>
            <a:r>
              <a:rPr lang="en-US" dirty="0" err="1" smtClean="0"/>
              <a:t>YYYY</a:t>
            </a:r>
            <a:endParaRPr lang="en-US" dirty="0" smtClean="0"/>
          </a:p>
        </p:txBody>
      </p:sp>
      <p:sp>
        <p:nvSpPr>
          <p:cNvPr id="1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169741" y="3198812"/>
            <a:ext cx="7668395" cy="34560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sz="2100" b="0" i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385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3024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20439" y="755520"/>
            <a:ext cx="9802281" cy="279121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2100" dirty="0" smtClean="0">
                <a:solidFill>
                  <a:srgbClr val="FFFFFF"/>
                </a:solidFill>
              </a:rPr>
              <a:t>SUB-TITLE</a:t>
            </a: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20439" y="426652"/>
            <a:ext cx="9802281" cy="279121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2100" b="1" i="1" dirty="0" smtClean="0">
                <a:solidFill>
                  <a:srgbClr val="FFFFFF"/>
                </a:solidFill>
              </a:rPr>
              <a:t>MAIN TITLE</a:t>
            </a:r>
            <a:endParaRPr lang="en-GB" sz="2100" b="1" i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0439" y="6658343"/>
            <a:ext cx="9802281" cy="43436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2100" dirty="0" smtClean="0">
                <a:solidFill>
                  <a:srgbClr val="FFFFFF"/>
                </a:solidFill>
              </a:rPr>
              <a:t>EXTENDED LAYOUT AREA – FOR SOURCES, NOTES &amp; KEYS</a:t>
            </a: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1" y="7095766"/>
            <a:ext cx="10693401" cy="465499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2100" dirty="0" smtClean="0">
                <a:solidFill>
                  <a:srgbClr val="FFFFFF"/>
                </a:solidFill>
              </a:rPr>
              <a:t>NO GO ZONE – AREA RESERVED FOR FOOTER</a:t>
            </a: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20439" y="1476376"/>
            <a:ext cx="9802281" cy="57467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2100" dirty="0" smtClean="0">
                <a:solidFill>
                  <a:srgbClr val="FFFFFF"/>
                </a:solidFill>
              </a:rPr>
              <a:t>EXTENDED LAYOUT AREA – FOR INTRO PARAGRAPHS FOR FULL PAGES</a:t>
            </a:r>
            <a:endParaRPr lang="en-GB" sz="21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76238" y="0"/>
            <a:ext cx="0" cy="7561263"/>
          </a:xfrm>
          <a:prstGeom prst="line">
            <a:avLst/>
          </a:prstGeom>
          <a:ln w="31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/>
          <p:cNvGrpSpPr/>
          <p:nvPr userDrawn="1"/>
        </p:nvGrpSpPr>
        <p:grpSpPr>
          <a:xfrm>
            <a:off x="522292" y="1476379"/>
            <a:ext cx="9793287" cy="5616575"/>
            <a:chOff x="522288" y="2051050"/>
            <a:chExt cx="9793287" cy="4752975"/>
          </a:xfrm>
        </p:grpSpPr>
        <p:grpSp>
          <p:nvGrpSpPr>
            <p:cNvPr id="3" name="Group 15"/>
            <p:cNvGrpSpPr/>
            <p:nvPr/>
          </p:nvGrpSpPr>
          <p:grpSpPr>
            <a:xfrm>
              <a:off x="5346701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522288" y="2051050"/>
              <a:ext cx="0" cy="475297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315575" y="2051050"/>
              <a:ext cx="0" cy="475297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8"/>
            <p:cNvGrpSpPr/>
            <p:nvPr/>
          </p:nvGrpSpPr>
          <p:grpSpPr>
            <a:xfrm>
              <a:off x="7002993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9"/>
            <p:cNvGrpSpPr/>
            <p:nvPr/>
          </p:nvGrpSpPr>
          <p:grpSpPr>
            <a:xfrm>
              <a:off x="3690409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0"/>
            <p:cNvGrpSpPr/>
            <p:nvPr/>
          </p:nvGrpSpPr>
          <p:grpSpPr>
            <a:xfrm>
              <a:off x="2862263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1"/>
            <p:cNvGrpSpPr/>
            <p:nvPr/>
          </p:nvGrpSpPr>
          <p:grpSpPr>
            <a:xfrm>
              <a:off x="7831139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2"/>
            <p:cNvGrpSpPr/>
            <p:nvPr/>
          </p:nvGrpSpPr>
          <p:grpSpPr>
            <a:xfrm>
              <a:off x="1205971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3"/>
            <p:cNvGrpSpPr/>
            <p:nvPr/>
          </p:nvGrpSpPr>
          <p:grpSpPr>
            <a:xfrm>
              <a:off x="2034117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4"/>
            <p:cNvGrpSpPr/>
            <p:nvPr/>
          </p:nvGrpSpPr>
          <p:grpSpPr>
            <a:xfrm>
              <a:off x="4518555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25"/>
            <p:cNvGrpSpPr/>
            <p:nvPr/>
          </p:nvGrpSpPr>
          <p:grpSpPr>
            <a:xfrm>
              <a:off x="6174847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26"/>
            <p:cNvGrpSpPr/>
            <p:nvPr/>
          </p:nvGrpSpPr>
          <p:grpSpPr>
            <a:xfrm>
              <a:off x="8659285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7"/>
            <p:cNvGrpSpPr/>
            <p:nvPr/>
          </p:nvGrpSpPr>
          <p:grpSpPr>
            <a:xfrm>
              <a:off x="9487431" y="2051050"/>
              <a:ext cx="144463" cy="4752975"/>
              <a:chOff x="5346700" y="2051050"/>
              <a:chExt cx="144463" cy="475297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346700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491163" y="2051050"/>
                <a:ext cx="0" cy="4752975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50"/>
          <p:cNvCxnSpPr/>
          <p:nvPr userDrawn="1"/>
        </p:nvCxnSpPr>
        <p:spPr>
          <a:xfrm rot="16200000">
            <a:off x="5346700" y="1311641"/>
            <a:ext cx="0" cy="10693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rot="16200000">
            <a:off x="5346699" y="-3295653"/>
            <a:ext cx="0" cy="10693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rot="16200000">
            <a:off x="5346699" y="-992006"/>
            <a:ext cx="0" cy="10693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rot="16200000">
            <a:off x="5346700" y="1746006"/>
            <a:ext cx="0" cy="10693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16200000">
            <a:off x="5346699" y="-3870325"/>
            <a:ext cx="0" cy="10693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rot="16200000">
            <a:off x="5346699" y="-4920049"/>
            <a:ext cx="0" cy="10693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rot="16200000">
            <a:off x="5346699" y="-4598859"/>
            <a:ext cx="0" cy="106934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 userDrawn="1"/>
        </p:nvSpPr>
        <p:spPr>
          <a:xfrm>
            <a:off x="520439" y="2051050"/>
            <a:ext cx="9802281" cy="460729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5400" dirty="0" smtClean="0">
                <a:solidFill>
                  <a:srgbClr val="FFFFFF"/>
                </a:solidFill>
              </a:rPr>
              <a:t>MAIN LAYOUT AREA</a:t>
            </a:r>
            <a:endParaRPr lang="en-GB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32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7" y="426654"/>
            <a:ext cx="9800432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0438" y="705773"/>
            <a:ext cx="9795136" cy="355482"/>
          </a:xfrm>
        </p:spPr>
        <p:txBody>
          <a:bodyPr/>
          <a:lstStyle>
            <a:lvl1pPr>
              <a:defRPr sz="21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9"/>
          <p:cNvSpPr/>
          <p:nvPr userDrawn="1"/>
        </p:nvSpPr>
        <p:spPr>
          <a:xfrm>
            <a:off x="377828" y="319674"/>
            <a:ext cx="9937751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330476" y="2484487"/>
            <a:ext cx="5400600" cy="32043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970" tIns="53970" rIns="53970" bIns="53970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03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9" y="5231628"/>
            <a:ext cx="4824412" cy="290849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22287" y="7083479"/>
            <a:ext cx="5653087" cy="152349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200"/>
              </a:spcAft>
              <a:defRPr b="0" i="0">
                <a:solidFill>
                  <a:schemeClr val="tx1"/>
                </a:solidFill>
              </a:defRPr>
            </a:lvl1pPr>
            <a:lvl3pPr>
              <a:spcBef>
                <a:spcPts val="0"/>
              </a:spcBef>
              <a:spcAft>
                <a:spcPts val="200"/>
              </a:spcAft>
              <a:defRPr/>
            </a:lvl3pPr>
            <a:lvl4pPr>
              <a:spcBef>
                <a:spcPts val="0"/>
              </a:spcBef>
              <a:spcAft>
                <a:spcPts val="200"/>
              </a:spcAft>
              <a:defRPr/>
            </a:lvl4pPr>
            <a:lvl5pPr>
              <a:spcBef>
                <a:spcPts val="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 smtClean="0"/>
              <a:t>Disclaimer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60345" y="1116338"/>
            <a:ext cx="4535063" cy="13849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10425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[ADDRESS]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2942" y="6748673"/>
            <a:ext cx="9162633" cy="123111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8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b="0" i="1">
                <a:solidFill>
                  <a:schemeClr val="tx1"/>
                </a:solidFill>
              </a:defRPr>
            </a:lvl2pPr>
            <a:lvl5pPr>
              <a:defRPr/>
            </a:lvl5pPr>
          </a:lstStyle>
          <a:p>
            <a:pPr marL="0" lvl="0" indent="0" algn="l" defTabSz="10425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60342" y="2051051"/>
            <a:ext cx="9252001" cy="10695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0657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60345" y="1116338"/>
            <a:ext cx="4535063" cy="13849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en-US" sz="9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lvl="0" indent="0" algn="l" defTabSz="10425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[ADDRESS]</a:t>
            </a:r>
          </a:p>
        </p:txBody>
      </p:sp>
      <p:sp>
        <p:nvSpPr>
          <p:cNvPr id="5" name="Rectangle 9"/>
          <p:cNvSpPr/>
          <p:nvPr userDrawn="1"/>
        </p:nvSpPr>
        <p:spPr>
          <a:xfrm>
            <a:off x="1060344" y="6659566"/>
            <a:ext cx="9252000" cy="144000"/>
          </a:xfrm>
          <a:custGeom>
            <a:avLst/>
            <a:gdLst>
              <a:gd name="connsiteX0" fmla="*/ 0 w 6696870"/>
              <a:gd name="connsiteY0" fmla="*/ 0 h 144000"/>
              <a:gd name="connsiteX1" fmla="*/ 6696870 w 6696870"/>
              <a:gd name="connsiteY1" fmla="*/ 0 h 144000"/>
              <a:gd name="connsiteX2" fmla="*/ 6696870 w 6696870"/>
              <a:gd name="connsiteY2" fmla="*/ 144000 h 144000"/>
              <a:gd name="connsiteX3" fmla="*/ 0 w 6696870"/>
              <a:gd name="connsiteY3" fmla="*/ 144000 h 144000"/>
              <a:gd name="connsiteX4" fmla="*/ 0 w 6696870"/>
              <a:gd name="connsiteY4" fmla="*/ 0 h 144000"/>
              <a:gd name="connsiteX0" fmla="*/ 0 w 6696870"/>
              <a:gd name="connsiteY0" fmla="*/ 144000 h 235440"/>
              <a:gd name="connsiteX1" fmla="*/ 0 w 6696870"/>
              <a:gd name="connsiteY1" fmla="*/ 0 h 235440"/>
              <a:gd name="connsiteX2" fmla="*/ 6696870 w 6696870"/>
              <a:gd name="connsiteY2" fmla="*/ 0 h 235440"/>
              <a:gd name="connsiteX3" fmla="*/ 6696870 w 6696870"/>
              <a:gd name="connsiteY3" fmla="*/ 144000 h 235440"/>
              <a:gd name="connsiteX4" fmla="*/ 91440 w 6696870"/>
              <a:gd name="connsiteY4" fmla="*/ 235440 h 23544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  <a:gd name="connsiteX3" fmla="*/ 6696870 w 6696870"/>
              <a:gd name="connsiteY3" fmla="*/ 144000 h 144000"/>
              <a:gd name="connsiteX0" fmla="*/ 0 w 6696870"/>
              <a:gd name="connsiteY0" fmla="*/ 144000 h 144000"/>
              <a:gd name="connsiteX1" fmla="*/ 0 w 6696870"/>
              <a:gd name="connsiteY1" fmla="*/ 0 h 144000"/>
              <a:gd name="connsiteX2" fmla="*/ 6696870 w 6696870"/>
              <a:gd name="connsiteY2" fmla="*/ 0 h 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6870" h="144000">
                <a:moveTo>
                  <a:pt x="0" y="144000"/>
                </a:moveTo>
                <a:lnTo>
                  <a:pt x="0" y="0"/>
                </a:lnTo>
                <a:lnTo>
                  <a:pt x="6696870" y="0"/>
                </a:lnTo>
              </a:path>
            </a:pathLst>
          </a:custGeom>
          <a:noFill/>
          <a:ln w="63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endParaRPr lang="en-GB" sz="2100" dirty="0">
              <a:solidFill>
                <a:srgbClr val="FFFFFF"/>
              </a:solidFill>
            </a:endParaRPr>
          </a:p>
        </p:txBody>
      </p:sp>
      <p:grpSp>
        <p:nvGrpSpPr>
          <p:cNvPr id="2" name="Group 5"/>
          <p:cNvGrpSpPr/>
          <p:nvPr userDrawn="1"/>
        </p:nvGrpSpPr>
        <p:grpSpPr>
          <a:xfrm>
            <a:off x="534018" y="323854"/>
            <a:ext cx="853440" cy="609599"/>
            <a:chOff x="1051560" y="6272216"/>
            <a:chExt cx="1391603" cy="1119184"/>
          </a:xfrm>
        </p:grpSpPr>
        <p:grpSp>
          <p:nvGrpSpPr>
            <p:cNvPr id="3" name="Group 73"/>
            <p:cNvGrpSpPr/>
            <p:nvPr/>
          </p:nvGrpSpPr>
          <p:grpSpPr>
            <a:xfrm>
              <a:off x="1909776" y="6272231"/>
              <a:ext cx="533403" cy="508001"/>
              <a:chOff x="1905000" y="5715000"/>
              <a:chExt cx="445770" cy="381000"/>
            </a:xfrm>
          </p:grpSpPr>
          <p:sp>
            <p:nvSpPr>
              <p:cNvPr id="12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4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31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</p:grpSp>
        <p:grpSp>
          <p:nvGrpSpPr>
            <p:cNvPr id="4" name="Group 45"/>
            <p:cNvGrpSpPr/>
            <p:nvPr/>
          </p:nvGrpSpPr>
          <p:grpSpPr>
            <a:xfrm>
              <a:off x="1051560" y="6781800"/>
              <a:ext cx="1005840" cy="609600"/>
              <a:chOff x="1051560" y="6781800"/>
              <a:chExt cx="1005840" cy="609600"/>
            </a:xfrm>
          </p:grpSpPr>
          <p:sp>
            <p:nvSpPr>
              <p:cNvPr id="10" name="Rectangle 37"/>
              <p:cNvSpPr>
                <a:spLocks noChangeArrowheads="1"/>
              </p:cNvSpPr>
              <p:nvPr/>
            </p:nvSpPr>
            <p:spPr bwMode="black">
              <a:xfrm>
                <a:off x="1648968" y="6781800"/>
                <a:ext cx="256032" cy="54864"/>
              </a:xfrm>
              <a:prstGeom prst="rect">
                <a:avLst/>
              </a:prstGeom>
              <a:solidFill>
                <a:srgbClr val="A10000"/>
              </a:solidFill>
              <a:ln w="0">
                <a:solidFill>
                  <a:srgbClr val="A1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 noEditPoints="1"/>
              </p:cNvSpPr>
              <p:nvPr/>
            </p:nvSpPr>
            <p:spPr bwMode="black">
              <a:xfrm>
                <a:off x="1051560" y="7000790"/>
                <a:ext cx="1005840" cy="39061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42504" fontAlgn="auto">
                  <a:spcBef>
                    <a:spcPts val="0"/>
                  </a:spcBef>
                  <a:spcAft>
                    <a:spcPts val="0"/>
                  </a:spcAft>
                  <a:buSzTx/>
                  <a:buFontTx/>
                  <a:buNone/>
                </a:pPr>
                <a:endParaRPr lang="en-GB" sz="2100" dirty="0">
                  <a:solidFill>
                    <a:srgbClr val="000000"/>
                  </a:solidFill>
                  <a:latin typeface="Georgia"/>
                  <a:cs typeface="+mn-cs"/>
                </a:endParaRPr>
              </a:p>
            </p:txBody>
          </p:sp>
        </p:grpSp>
      </p:grpSp>
      <p:sp>
        <p:nvSpPr>
          <p:cNvPr id="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2942" y="6748673"/>
            <a:ext cx="9162633" cy="123111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8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b="0" i="1">
                <a:solidFill>
                  <a:schemeClr val="tx1"/>
                </a:solidFill>
              </a:defRPr>
            </a:lvl2pPr>
            <a:lvl5pPr>
              <a:defRPr/>
            </a:lvl5pPr>
          </a:lstStyle>
          <a:p>
            <a:pPr marL="0" lvl="0" indent="0" algn="l" defTabSz="10425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60345" y="2051051"/>
            <a:ext cx="4535063" cy="10695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777280" y="2051051"/>
            <a:ext cx="4535063" cy="10695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0657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5" y="756130"/>
            <a:ext cx="9445837" cy="290849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173581" y="-4055904"/>
            <a:ext cx="168027" cy="962406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44095" y="6894095"/>
            <a:ext cx="1782233" cy="148261"/>
          </a:xfrm>
          <a:prstGeom prst="rect">
            <a:avLst/>
          </a:prstGeom>
        </p:spPr>
        <p:txBody>
          <a:bodyPr lIns="91392" tIns="45696" rIns="91392" bIns="45696"/>
          <a:lstStyle>
            <a:lvl1pPr defTabSz="1042504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3389" y="6894097"/>
            <a:ext cx="6145957" cy="148259"/>
          </a:xfrm>
          <a:prstGeom prst="rect">
            <a:avLst/>
          </a:prstGeom>
        </p:spPr>
        <p:txBody>
          <a:bodyPr lIns="91392" tIns="45696" rIns="91392" bIns="45696"/>
          <a:lstStyle>
            <a:lvl1pPr defTabSz="1042504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44095" y="7042356"/>
            <a:ext cx="1782233" cy="148261"/>
          </a:xfrm>
          <a:prstGeom prst="rect">
            <a:avLst/>
          </a:prstGeom>
        </p:spPr>
        <p:txBody>
          <a:bodyPr lIns="91392" tIns="45696" rIns="91392" bIns="45696"/>
          <a:lstStyle>
            <a:lvl1pPr defTabSz="1042504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r>
              <a:rPr lang="en-GB" sz="2100" smtClean="0">
                <a:solidFill>
                  <a:srgbClr val="000000"/>
                </a:solidFill>
                <a:latin typeface="Georgia"/>
                <a:cs typeface="+mn-cs"/>
              </a:rPr>
              <a:t>Slide </a:t>
            </a:r>
            <a:fld id="{6C4939BA-7E31-4033-97FA-EA92B5CF3E06}" type="slidenum">
              <a:rPr lang="en-GB" sz="2100" smtClean="0">
                <a:solidFill>
                  <a:srgbClr val="000000"/>
                </a:solidFill>
                <a:latin typeface="Georg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SzTx/>
              </a:pPr>
              <a:t>‹#›</a:t>
            </a:fld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12" name="PwCFirm"/>
          <p:cNvSpPr txBox="1"/>
          <p:nvPr userDrawn="1"/>
        </p:nvSpPr>
        <p:spPr>
          <a:xfrm>
            <a:off x="623785" y="7141197"/>
            <a:ext cx="3029797" cy="16802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305486" defTabSz="1042504" fontAlgn="auto">
              <a:spcAft>
                <a:spcPct val="0"/>
              </a:spcAft>
              <a:buSzTx/>
              <a:buFontTx/>
              <a:buNone/>
            </a:pPr>
            <a:r>
              <a:rPr lang="en-GB" sz="1100" dirty="0" smtClean="0">
                <a:solidFill>
                  <a:srgbClr val="000000"/>
                </a:solidFill>
                <a:latin typeface="Arial"/>
                <a:cs typeface="+mn-cs"/>
              </a:rPr>
              <a:t>PwC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67075" y="1111951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7" y="1037824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67077" y="2149776"/>
            <a:ext cx="4690514" cy="1103379"/>
          </a:xfrm>
        </p:spPr>
        <p:txBody>
          <a:bodyPr/>
          <a:lstStyle>
            <a:lvl1pPr>
              <a:defRPr sz="1100" i="1">
                <a:solidFill>
                  <a:schemeClr val="tx2"/>
                </a:solidFill>
              </a:defRPr>
            </a:lvl1pPr>
            <a:lvl2pPr marL="0" indent="0">
              <a:buNone/>
              <a:defRPr sz="900"/>
            </a:lvl2pPr>
            <a:lvl3pPr marL="174533" indent="-174533">
              <a:buFont typeface="Arial" pitchFamily="34" charset="0"/>
              <a:buChar char="•"/>
              <a:defRPr sz="900"/>
            </a:lvl3pPr>
            <a:lvl4pPr marL="358584" indent="-184053">
              <a:buFont typeface="Symbol" pitchFamily="18" charset="2"/>
              <a:buChar char="-"/>
              <a:defRPr sz="900"/>
            </a:lvl4pPr>
            <a:lvl5pPr>
              <a:defRPr sz="9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435818" y="2149775"/>
            <a:ext cx="4690512" cy="1086451"/>
          </a:xfrm>
        </p:spPr>
        <p:txBody>
          <a:bodyPr/>
          <a:lstStyle>
            <a:lvl1pPr>
              <a:defRPr lang="en-GB" sz="110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  <a:lvl2pPr marL="0" indent="0">
              <a:buNone/>
              <a:defRPr sz="900"/>
            </a:lvl2pPr>
            <a:lvl3pPr marL="174533" indent="-174533">
              <a:buFont typeface="Arial" pitchFamily="34" charset="0"/>
              <a:buChar char="•"/>
              <a:defRPr sz="900"/>
            </a:lvl3pPr>
            <a:lvl4pPr marL="358584" indent="-184053">
              <a:buFont typeface="Symbol" pitchFamily="18" charset="2"/>
              <a:buChar char="-"/>
              <a:defRPr sz="900"/>
            </a:lvl4pPr>
            <a:lvl5pPr>
              <a:defRPr sz="900"/>
            </a:lvl5pPr>
          </a:lstStyle>
          <a:p>
            <a:pPr marL="0" marR="0" lvl="0" indent="-228454" algn="l" defTabSz="101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67075" y="1111951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2" name="Shape 24"/>
          <p:cNvCxnSpPr/>
          <p:nvPr/>
        </p:nvCxnSpPr>
        <p:spPr>
          <a:xfrm flipV="1">
            <a:off x="405057" y="1037824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5" y="7042356"/>
            <a:ext cx="1782233" cy="1482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defTabSz="1042504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FEBD7F86-1881-4698-8703-FB80B0800997}" type="slidenum">
              <a:rPr lang="en-GB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SzTx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PwCFirm"/>
          <p:cNvSpPr txBox="1"/>
          <p:nvPr userDrawn="1"/>
        </p:nvSpPr>
        <p:spPr>
          <a:xfrm>
            <a:off x="567074" y="7042356"/>
            <a:ext cx="3078403" cy="14826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36751"/>
            <a:ext cx="4937125" cy="4779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2425" y="1936751"/>
            <a:ext cx="4937125" cy="4779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8FB7-1C7B-4EAD-8EB0-92DA24A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67074" y="2149776"/>
            <a:ext cx="3078403" cy="541687"/>
          </a:xfrm>
        </p:spPr>
        <p:txBody>
          <a:bodyPr/>
          <a:lstStyle>
            <a:lvl1pPr>
              <a:defRPr sz="1600" i="1">
                <a:solidFill>
                  <a:schemeClr val="tx1"/>
                </a:solidFill>
              </a:defRPr>
            </a:lvl1pPr>
            <a:lvl2pPr marL="0" indent="0">
              <a:buNone/>
              <a:defRPr sz="900"/>
            </a:lvl2pPr>
            <a:lvl3pPr marL="174533" indent="-174533">
              <a:buFont typeface="Arial" pitchFamily="34" charset="0"/>
              <a:buChar char="•"/>
              <a:defRPr sz="900"/>
            </a:lvl3pPr>
            <a:lvl4pPr marL="358584" indent="-184053">
              <a:buFont typeface="Symbol" pitchFamily="18" charset="2"/>
              <a:buChar char="-"/>
              <a:defRPr sz="900"/>
            </a:lvl4pPr>
            <a:lvl5pPr>
              <a:defRPr sz="9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807502" y="2149773"/>
            <a:ext cx="3078403" cy="1071062"/>
          </a:xfrm>
        </p:spPr>
        <p:txBody>
          <a:bodyPr/>
          <a:lstStyle>
            <a:lvl1pPr>
              <a:defRPr lang="en-GB" sz="100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  <a:lvl2pPr marL="0" indent="0">
              <a:buNone/>
              <a:defRPr sz="900"/>
            </a:lvl2pPr>
            <a:lvl3pPr marL="174533" indent="-174533">
              <a:buFont typeface="Arial" pitchFamily="34" charset="0"/>
              <a:buChar char="•"/>
              <a:defRPr sz="900"/>
            </a:lvl3pPr>
            <a:lvl4pPr marL="358584" indent="-184053">
              <a:buFont typeface="Symbol" pitchFamily="18" charset="2"/>
              <a:buChar char="-"/>
              <a:defRPr sz="900"/>
            </a:lvl4pPr>
            <a:lvl5pPr>
              <a:defRPr sz="900"/>
            </a:lvl5pPr>
          </a:lstStyle>
          <a:p>
            <a:pPr marL="0" marR="0" lvl="0" indent="-228454" algn="l" defTabSz="101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047925" y="2149771"/>
            <a:ext cx="3078403" cy="1071062"/>
          </a:xfrm>
        </p:spPr>
        <p:txBody>
          <a:bodyPr/>
          <a:lstStyle>
            <a:lvl1pPr>
              <a:defRPr lang="en-GB" sz="1000" i="1" kern="120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1pPr>
            <a:lvl2pPr marL="0" indent="0">
              <a:buNone/>
              <a:defRPr sz="900"/>
            </a:lvl2pPr>
            <a:lvl3pPr marL="174533" indent="-174533">
              <a:buFont typeface="Arial" pitchFamily="34" charset="0"/>
              <a:buChar char="•"/>
              <a:defRPr sz="900"/>
            </a:lvl3pPr>
            <a:lvl4pPr marL="358584" indent="-184053">
              <a:buFont typeface="Symbol" pitchFamily="18" charset="2"/>
              <a:buChar char="-"/>
              <a:defRPr sz="900"/>
            </a:lvl4pPr>
            <a:lvl5pPr>
              <a:defRPr sz="900"/>
            </a:lvl5pPr>
          </a:lstStyle>
          <a:p>
            <a:pPr marL="0" marR="0" lvl="0" indent="-228454" algn="l" defTabSz="101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>
                <a:schemeClr val="tx1"/>
              </a:buClr>
              <a:buSzTx/>
              <a:buFontTx/>
              <a:buNone/>
              <a:tabLst/>
            </a:pPr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67075" y="1111951"/>
            <a:ext cx="9559252" cy="8895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14" name="Shape 24"/>
          <p:cNvCxnSpPr/>
          <p:nvPr/>
        </p:nvCxnSpPr>
        <p:spPr>
          <a:xfrm flipV="1">
            <a:off x="405057" y="1037824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5" y="7042356"/>
            <a:ext cx="1782233" cy="1482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defTabSz="1042504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FEBD7F86-1881-4698-8703-FB80B0800997}" type="slidenum">
              <a:rPr lang="en-GB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SzTx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PwCFirm"/>
          <p:cNvSpPr txBox="1"/>
          <p:nvPr userDrawn="1"/>
        </p:nvSpPr>
        <p:spPr>
          <a:xfrm>
            <a:off x="567074" y="7042356"/>
            <a:ext cx="3078403" cy="14826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67075" y="1111950"/>
            <a:ext cx="9559252" cy="4447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567074" y="2149775"/>
            <a:ext cx="9559252" cy="1171089"/>
          </a:xfrm>
        </p:spPr>
        <p:txBody>
          <a:bodyPr/>
          <a:lstStyle>
            <a:lvl1pPr>
              <a:defRPr sz="1100" i="1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cxnSp>
        <p:nvCxnSpPr>
          <p:cNvPr id="25" name="Shape 24"/>
          <p:cNvCxnSpPr/>
          <p:nvPr/>
        </p:nvCxnSpPr>
        <p:spPr>
          <a:xfrm flipV="1">
            <a:off x="405057" y="1037824"/>
            <a:ext cx="9721275" cy="16901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89" y="6894097"/>
            <a:ext cx="6145957" cy="14825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defTabSz="1042504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4095" y="7042356"/>
            <a:ext cx="1782233" cy="1482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defTabSz="1042504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</a:pPr>
            <a:fld id="{FEBD7F86-1881-4698-8703-FB80B0800997}" type="slidenum">
              <a:rPr lang="en-GB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SzTx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PwCFirm"/>
          <p:cNvSpPr txBox="1"/>
          <p:nvPr userDrawn="1"/>
        </p:nvSpPr>
        <p:spPr>
          <a:xfrm>
            <a:off x="567074" y="7042356"/>
            <a:ext cx="3078403" cy="14826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5173574" y="-4055904"/>
            <a:ext cx="168028" cy="962406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/>
          <p:nvPr userDrawn="1"/>
        </p:nvSpPr>
        <p:spPr>
          <a:xfrm>
            <a:off x="623785" y="7141193"/>
            <a:ext cx="3029797" cy="16802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305486"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GB" sz="1100" dirty="0">
                <a:solidFill>
                  <a:srgbClr val="000000"/>
                </a:solidFill>
                <a:latin typeface="Arial"/>
                <a:cs typeface="+mn-cs"/>
              </a:rPr>
              <a:t>PwC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23785" y="1932327"/>
            <a:ext cx="3029797" cy="15234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85" y="756130"/>
            <a:ext cx="9445837" cy="290849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23785" y="4452748"/>
            <a:ext cx="3029797" cy="15234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31805" y="1932327"/>
            <a:ext cx="6237817" cy="15234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7"/>
          </p:nvPr>
        </p:nvSpPr>
        <p:spPr>
          <a:xfrm>
            <a:off x="8344095" y="6894095"/>
            <a:ext cx="1782233" cy="148261"/>
          </a:xfrm>
          <a:prstGeom prst="rect">
            <a:avLst/>
          </a:prstGeom>
        </p:spPr>
        <p:txBody>
          <a:bodyPr lIns="91392" tIns="45696" rIns="91392" bIns="45696"/>
          <a:lstStyle>
            <a:lvl1pPr defTabSz="1042504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>
          <a:xfrm>
            <a:off x="573389" y="6894097"/>
            <a:ext cx="6145957" cy="148259"/>
          </a:xfrm>
          <a:prstGeom prst="rect">
            <a:avLst/>
          </a:prstGeom>
        </p:spPr>
        <p:txBody>
          <a:bodyPr lIns="91392" tIns="45696" rIns="91392" bIns="45696"/>
          <a:lstStyle>
            <a:lvl1pPr defTabSz="1042504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9"/>
          </p:nvPr>
        </p:nvSpPr>
        <p:spPr>
          <a:xfrm>
            <a:off x="8344095" y="7042356"/>
            <a:ext cx="1782233" cy="148261"/>
          </a:xfrm>
          <a:prstGeom prst="rect">
            <a:avLst/>
          </a:prstGeom>
        </p:spPr>
        <p:txBody>
          <a:bodyPr lIns="91392" tIns="45696" rIns="91392" bIns="45696"/>
          <a:lstStyle>
            <a:lvl1pPr defTabSz="1042504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en-GB" sz="2100" smtClean="0">
                <a:solidFill>
                  <a:srgbClr val="000000"/>
                </a:solidFill>
                <a:latin typeface="Georgia"/>
                <a:cs typeface="+mn-cs"/>
              </a:rPr>
              <a:t>Slide </a:t>
            </a:r>
            <a:fld id="{4FD43386-5A3A-48CD-BAA2-0A67575AAD9A}" type="slidenum">
              <a:rPr lang="en-GB" sz="2100" smtClean="0">
                <a:solidFill>
                  <a:srgbClr val="000000"/>
                </a:solidFill>
                <a:latin typeface="Georg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SzTx/>
                <a:defRPr/>
              </a:pPr>
              <a:t>‹#›</a:t>
            </a:fld>
            <a:endParaRPr lang="en-GB" sz="2100" dirty="0">
              <a:solidFill>
                <a:srgbClr val="000000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L_PRI_RG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t="27351" r="9871" b="25598"/>
          <a:stretch>
            <a:fillRect/>
          </a:stretch>
        </p:blipFill>
        <p:spPr bwMode="auto">
          <a:xfrm>
            <a:off x="336550" y="534988"/>
            <a:ext cx="2492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336468" y="3182313"/>
            <a:ext cx="4674250" cy="1298554"/>
          </a:xfrm>
        </p:spPr>
        <p:txBody>
          <a:bodyPr/>
          <a:lstStyle>
            <a:lvl1pPr>
              <a:lnSpc>
                <a:spcPts val="2864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75862" y="6647185"/>
            <a:ext cx="5543288" cy="335061"/>
          </a:xfrm>
        </p:spPr>
        <p:txBody>
          <a:bodyPr/>
          <a:lstStyle>
            <a:lvl1pPr marL="0" indent="0">
              <a:lnSpc>
                <a:spcPts val="2275"/>
              </a:lnSpc>
              <a:defRPr sz="1800" b="1" smtClean="0"/>
            </a:lvl1pPr>
          </a:lstStyle>
          <a:p>
            <a:r>
              <a:rPr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62094654"/>
      </p:ext>
    </p:extLst>
  </p:cSld>
  <p:clrMapOvr>
    <a:masterClrMapping/>
  </p:clrMapOvr>
  <p:transition/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90" y="1413316"/>
            <a:ext cx="4767391" cy="5077162"/>
          </a:xfrm>
        </p:spPr>
        <p:txBody>
          <a:bodyPr rtlCol="0">
            <a:noAutofit/>
          </a:bodyPr>
          <a:lstStyle>
            <a:lvl1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6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703" y="1413316"/>
            <a:ext cx="4767391" cy="5077162"/>
          </a:xfrm>
        </p:spPr>
        <p:txBody>
          <a:bodyPr rtlCol="0">
            <a:noAutofit/>
          </a:bodyPr>
          <a:lstStyle>
            <a:lvl1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6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903288" y="7226300"/>
            <a:ext cx="5284787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Применение МСФО впервые. Коммерческое предложение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D8BDEAEF-1D01-4116-93A0-5112FC9AB25D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5002213" y="7226300"/>
            <a:ext cx="5357812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2012  ООО «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ИНТЭК-Аудит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942323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06450" y="7226300"/>
            <a:ext cx="5973763" cy="1254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  <a:defRPr/>
            </a:pPr>
            <a:r>
              <a:rPr lang="ru-RU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Организация процесса перехода на МСФО</a:t>
            </a:r>
            <a:endParaRPr lang="en-US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  <a:defRPr/>
            </a:pPr>
            <a:fld id="{4D263EAA-B345-438A-A69E-2D216A76ADE1}" type="slidenum">
              <a:rPr lang="en-US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defTabSz="1041062">
                <a:lnSpc>
                  <a:spcPts val="1226"/>
                </a:lnSpc>
                <a:spcAft>
                  <a:spcPct val="0"/>
                </a:spcAft>
                <a:buSzTx/>
                <a:buFontTx/>
                <a:buNone/>
                <a:defRPr/>
              </a:pPr>
              <a:t>‹#›</a:t>
            </a:fld>
            <a:endParaRPr lang="en-US" sz="10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00625" y="7226300"/>
            <a:ext cx="5359400" cy="158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  <a:defRPr/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</a:t>
            </a:r>
            <a:r>
              <a:rPr lang="en-US" sz="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8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Делойт и Туш Риджинал Консалтинг Сервисис Лимитед</a:t>
            </a:r>
          </a:p>
        </p:txBody>
      </p:sp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336468" y="2944523"/>
            <a:ext cx="7148057" cy="1244512"/>
          </a:xfrm>
        </p:spPr>
        <p:txBody>
          <a:bodyPr/>
          <a:lstStyle>
            <a:lvl1pPr>
              <a:lnSpc>
                <a:spcPts val="5320"/>
              </a:lnSpc>
              <a:defRPr sz="57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944768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903288" y="7226300"/>
            <a:ext cx="5284787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Применение МСФО впервые. Коммерческое предложение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D8BDEAEF-1D01-4116-93A0-5112FC9AB25D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5002213" y="7226300"/>
            <a:ext cx="5357812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2012  ООО «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ИНТЭК-Аудит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729353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3288" y="7226300"/>
            <a:ext cx="5284787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Переход на МСФО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9DF1F8A8-43EA-4C73-9161-2683BA28CD50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2213" y="7226300"/>
            <a:ext cx="5357812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2012  ООО НПФ «</a:t>
            </a:r>
            <a:r>
              <a:rPr lang="ru-RU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178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06450" y="7226300"/>
            <a:ext cx="5973763" cy="1254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  <a:defRPr/>
            </a:pPr>
            <a:r>
              <a:rPr lang="ru-RU" sz="100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Организация процесса перехода на МСФО</a:t>
            </a:r>
            <a:endParaRPr lang="en-US" sz="100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  <a:defRPr/>
            </a:pPr>
            <a:fld id="{6751A87C-23BF-492D-96D1-D5E5EB3E8647}" type="slidenum">
              <a:rPr lang="en-US" sz="1000" b="1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pPr defTabSz="1041062">
                <a:lnSpc>
                  <a:spcPts val="1226"/>
                </a:lnSpc>
                <a:spcAft>
                  <a:spcPct val="0"/>
                </a:spcAft>
                <a:buSzTx/>
                <a:buFontTx/>
                <a:buNone/>
                <a:defRPr/>
              </a:pPr>
              <a:t>‹#›</a:t>
            </a:fld>
            <a:endParaRPr lang="en-US" sz="1000" b="1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000625" y="7226300"/>
            <a:ext cx="5359400" cy="158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r"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  <a:defRPr/>
            </a:pPr>
            <a:r>
              <a:rPr lang="ru-RU" sz="80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© 20</a:t>
            </a:r>
            <a:r>
              <a:rPr lang="en-US" sz="80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80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 Делойт и Туш Риджинал Консалтинг Сервисис Лимитед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74650" y="1816104"/>
            <a:ext cx="9977438" cy="5081589"/>
          </a:xfrm>
        </p:spPr>
        <p:txBody>
          <a:bodyPr/>
          <a:lstStyle>
            <a:lvl1pPr>
              <a:spcBef>
                <a:spcPts val="870"/>
              </a:spcBef>
              <a:spcAft>
                <a:spcPts val="0"/>
              </a:spcAft>
              <a:tabLst/>
              <a:defRPr sz="11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96827" indent="-98414">
              <a:spcBef>
                <a:spcPts val="0"/>
              </a:spcBef>
              <a:spcAft>
                <a:spcPts val="218"/>
              </a:spcAft>
              <a:buFont typeface="Arial" pitchFamily="34" charset="0"/>
              <a:buChar char="‒"/>
              <a:tabLst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2" y="552480"/>
            <a:ext cx="6011862" cy="271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9465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363788" y="1816104"/>
            <a:ext cx="7988300" cy="5081589"/>
          </a:xfrm>
        </p:spPr>
        <p:txBody>
          <a:bodyPr/>
          <a:lstStyle>
            <a:lvl1pPr>
              <a:spcBef>
                <a:spcPts val="870"/>
              </a:spcBef>
              <a:spcAft>
                <a:spcPts val="0"/>
              </a:spcAft>
              <a:tabLst/>
              <a:defRPr sz="11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96827" indent="-98414">
              <a:spcBef>
                <a:spcPts val="0"/>
              </a:spcBef>
              <a:spcAft>
                <a:spcPts val="218"/>
              </a:spcAft>
              <a:buFont typeface="Arial" pitchFamily="34" charset="0"/>
              <a:buChar char="‒"/>
              <a:tabLst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552425"/>
            <a:ext cx="9977438" cy="534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479425" y="7235825"/>
            <a:ext cx="330200" cy="158750"/>
          </a:xfrm>
        </p:spPr>
        <p:txBody>
          <a:bodyPr/>
          <a:lstStyle>
            <a:lvl1pPr>
              <a:spcAft>
                <a:spcPct val="50000"/>
              </a:spcAft>
              <a:buSzPct val="90000"/>
              <a:buFont typeface="Arial" charset="0"/>
              <a:buNone/>
              <a:defRPr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EA839822-61AF-4932-B452-7C5F388D6D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53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9" y="1692276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9" y="2397126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6" y="1692276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6" y="2397126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A89AF-196B-487C-BCE5-30B63EAF0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12763" y="7201012"/>
            <a:ext cx="6426200" cy="244475"/>
          </a:xfrm>
          <a:prstGeom prst="rect">
            <a:avLst/>
          </a:prstGeom>
        </p:spPr>
        <p:txBody>
          <a:bodyPr lIns="35994" tIns="0" rIns="35994" bIns="0"/>
          <a:lstStyle>
            <a:lvl1pPr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2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ОАО «Седьмой континент»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  <a:p>
            <a:pPr marL="0" marR="0" lvl="0" indent="0" algn="l" defTabSz="793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Разработка комплекса методологических решений по оптимизации процессов финансовой функции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defTabSz="1039251">
              <a:lnSpc>
                <a:spcPts val="1226"/>
              </a:lnSpc>
              <a:spcAft>
                <a:spcPct val="0"/>
              </a:spcAft>
              <a:buSzTx/>
              <a:buFontTx/>
              <a:buNone/>
              <a:defRPr/>
            </a:pPr>
            <a:fld id="{4B064542-007D-46F6-A9AD-73988E2E0138}" type="slidenum">
              <a:rPr lang="en-US" sz="1000" b="1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pPr defTabSz="1039251">
                <a:lnSpc>
                  <a:spcPts val="1226"/>
                </a:lnSpc>
                <a:spcAft>
                  <a:spcPct val="0"/>
                </a:spcAft>
                <a:buSzTx/>
                <a:buFontTx/>
                <a:buNone/>
                <a:defRPr/>
              </a:pPr>
              <a:t>‹#›</a:t>
            </a:fld>
            <a:endParaRPr lang="en-US" sz="1000" b="1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8487" y="1413316"/>
            <a:ext cx="9680350" cy="5077162"/>
          </a:xfrm>
        </p:spPr>
        <p:txBody>
          <a:bodyPr lIns="110476" tIns="110476" rIns="110476" bIns="110476" rtlCol="0">
            <a:noAutofit/>
          </a:bodyPr>
          <a:lstStyle>
            <a:lvl1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58007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5411" y="306475"/>
            <a:ext cx="9873064" cy="817774"/>
          </a:xfrm>
        </p:spPr>
        <p:txBody>
          <a:bodyPr/>
          <a:lstStyle>
            <a:lvl1pPr>
              <a:lnSpc>
                <a:spcPct val="100000"/>
              </a:lnSpc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Aft>
                <a:spcPct val="50000"/>
              </a:spcAft>
              <a:buSzPct val="90000"/>
              <a:buFont typeface="Arial" charset="0"/>
              <a:buNone/>
              <a:defRPr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34E2A0E3-1981-4082-B571-EAEF2DB4C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100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6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500" y="1413317"/>
            <a:ext cx="9865733" cy="5644584"/>
          </a:xfrm>
        </p:spPr>
        <p:txBody>
          <a:bodyPr rtlCol="0">
            <a:noAutofit/>
          </a:bodyPr>
          <a:lstStyle>
            <a:lvl1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16872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7" y="1413317"/>
            <a:ext cx="9865733" cy="5644584"/>
          </a:xfrm>
        </p:spPr>
        <p:txBody>
          <a:bodyPr rtlCol="0">
            <a:noAutofit/>
          </a:bodyPr>
          <a:lstStyle>
            <a:lvl1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0688" y="7235825"/>
            <a:ext cx="331787" cy="158750"/>
          </a:xfrm>
        </p:spPr>
        <p:txBody>
          <a:bodyPr/>
          <a:lstStyle>
            <a:lvl1pPr>
              <a:spcAft>
                <a:spcPct val="50000"/>
              </a:spcAft>
              <a:buSzPct val="90000"/>
              <a:buFont typeface="Arial" charset="0"/>
              <a:buNone/>
              <a:defRPr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91CC08D0-D314-46A8-B58C-BC2DF0213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8190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7" y="1413317"/>
            <a:ext cx="9865733" cy="5644584"/>
          </a:xfrm>
        </p:spPr>
        <p:txBody>
          <a:bodyPr rtlCol="0">
            <a:noAutofit/>
          </a:bodyPr>
          <a:lstStyle>
            <a:lvl1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0688" y="7235825"/>
            <a:ext cx="331787" cy="158750"/>
          </a:xfrm>
        </p:spPr>
        <p:txBody>
          <a:bodyPr/>
          <a:lstStyle>
            <a:lvl1pPr>
              <a:spcAft>
                <a:spcPct val="50000"/>
              </a:spcAft>
              <a:buSzPct val="90000"/>
              <a:buFont typeface="Arial" charset="0"/>
              <a:buNone/>
              <a:defRPr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E7FCAC64-CBB1-4C56-815D-EB56C2F81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0351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7" y="1413317"/>
            <a:ext cx="9865733" cy="5644584"/>
          </a:xfrm>
        </p:spPr>
        <p:txBody>
          <a:bodyPr rtlCol="0">
            <a:noAutofit/>
          </a:bodyPr>
          <a:lstStyle>
            <a:lvl1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Aft>
                <a:spcPct val="50000"/>
              </a:spcAft>
              <a:buSzPct val="90000"/>
              <a:buFont typeface="Arial" charset="0"/>
              <a:buNone/>
              <a:defRPr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07FD4ED2-217D-4FAE-9463-3FBAE93A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912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D8BDEAEF-1D01-4116-93A0-5112FC9AB25D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02213" y="7226300"/>
            <a:ext cx="5357812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2012  ООО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НПФ «</a:t>
            </a:r>
            <a:r>
              <a:rPr lang="ru-R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10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правильно организовать функцию МСФО?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6969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03288" y="7226300"/>
            <a:ext cx="5284787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Переход на МСФО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CEF1F983-3976-43EE-A276-310012893591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2213" y="7226300"/>
            <a:ext cx="5357812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2012  ООО «</a:t>
            </a:r>
            <a:r>
              <a:rPr lang="ru-RU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Инэк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-Аудит»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67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2" y="553494"/>
            <a:ext cx="9977437" cy="75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3789" y="1816101"/>
            <a:ext cx="3981450" cy="5065714"/>
          </a:xfrm>
        </p:spPr>
        <p:txBody>
          <a:bodyPr rIns="97933"/>
          <a:lstStyle>
            <a:lvl1pPr marL="0" indent="0" algn="l" defTabSz="1041628" rtl="0" eaLnBrk="0" fontAlgn="base" hangingPunct="0">
              <a:spcBef>
                <a:spcPts val="870"/>
              </a:spcBef>
              <a:spcAft>
                <a:spcPts val="0"/>
              </a:spcAft>
              <a:tabLst/>
              <a:defRPr sz="1100"/>
            </a:lvl1pPr>
            <a:lvl2pPr marL="0" indent="0" algn="l" defTabSz="1041628" rtl="0" eaLnBrk="0" fontAlgn="base" hangingPunct="0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tabLst/>
              <a:defRPr sz="1100"/>
            </a:lvl2pPr>
            <a:lvl3pPr marL="136465" indent="-134737" algn="l" defTabSz="1041628" rtl="0" eaLnBrk="0" fontAlgn="base" hangingPunct="0">
              <a:spcBef>
                <a:spcPts val="436"/>
              </a:spcBef>
              <a:spcAft>
                <a:spcPts val="218"/>
              </a:spcAft>
              <a:buNone/>
              <a:tabLst>
                <a:tab pos="6514061" algn="l"/>
              </a:tabLst>
              <a:defRPr sz="1100"/>
            </a:lvl3pPr>
            <a:lvl4pPr marL="96735" indent="-96735" algn="l" defTabSz="1041628" rtl="0" eaLnBrk="0" fontAlgn="base" hangingPunct="0">
              <a:spcBef>
                <a:spcPts val="0"/>
              </a:spcBef>
              <a:spcAft>
                <a:spcPts val="218"/>
              </a:spcAft>
              <a:buFont typeface="Arial" pitchFamily="34" charset="0"/>
              <a:buChar char="•"/>
              <a:tabLst>
                <a:tab pos="6514061" algn="l"/>
              </a:tabLst>
              <a:defRPr sz="1100"/>
            </a:lvl4pPr>
            <a:lvl5pPr marL="196925" indent="-98463" algn="l" defTabSz="1041628" rtl="0" eaLnBrk="0" fontAlgn="base" hangingPunct="0">
              <a:spcBef>
                <a:spcPts val="0"/>
              </a:spcBef>
              <a:spcAft>
                <a:spcPts val="218"/>
              </a:spcAft>
              <a:buFont typeface="Arial" pitchFamily="34" charset="0"/>
              <a:buChar char="‒"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2"/>
          </p:nvPr>
        </p:nvSpPr>
        <p:spPr>
          <a:xfrm>
            <a:off x="6345239" y="1816101"/>
            <a:ext cx="4006850" cy="5065717"/>
          </a:xfrm>
        </p:spPr>
        <p:txBody>
          <a:bodyPr lIns="97933"/>
          <a:lstStyle>
            <a:lvl1pPr marL="0" indent="0" algn="l" defTabSz="1041628" rtl="0" eaLnBrk="0" fontAlgn="base" hangingPunct="0">
              <a:spcBef>
                <a:spcPts val="870"/>
              </a:spcBef>
              <a:spcAft>
                <a:spcPts val="0"/>
              </a:spcAft>
              <a:tabLst/>
              <a:defRPr sz="1100"/>
            </a:lvl1pPr>
            <a:lvl2pPr marL="0" indent="0" algn="l" defTabSz="1041628" rtl="0" eaLnBrk="0" fontAlgn="base" hangingPunct="0">
              <a:lnSpc>
                <a:spcPct val="100000"/>
              </a:lnSpc>
              <a:spcBef>
                <a:spcPts val="218"/>
              </a:spcBef>
              <a:spcAft>
                <a:spcPts val="651"/>
              </a:spcAft>
              <a:tabLst/>
              <a:defRPr sz="1100"/>
            </a:lvl2pPr>
            <a:lvl3pPr marL="136465" indent="-134737" algn="l" defTabSz="1041628" rtl="0" eaLnBrk="0" fontAlgn="base" hangingPunct="0">
              <a:spcBef>
                <a:spcPts val="436"/>
              </a:spcBef>
              <a:spcAft>
                <a:spcPts val="218"/>
              </a:spcAft>
              <a:buNone/>
              <a:tabLst>
                <a:tab pos="6514061" algn="l"/>
              </a:tabLst>
              <a:defRPr sz="1100"/>
            </a:lvl3pPr>
            <a:lvl4pPr marL="96735" indent="-96735" algn="l" defTabSz="1041628" rtl="0" eaLnBrk="0" fontAlgn="base" hangingPunct="0">
              <a:spcBef>
                <a:spcPts val="0"/>
              </a:spcBef>
              <a:spcAft>
                <a:spcPts val="218"/>
              </a:spcAft>
              <a:buFont typeface="Arial" pitchFamily="34" charset="0"/>
              <a:buChar char="•"/>
              <a:tabLst>
                <a:tab pos="6514061" algn="l"/>
              </a:tabLst>
              <a:defRPr sz="1100"/>
            </a:lvl4pPr>
            <a:lvl5pPr marL="196925" indent="-98463" algn="l" defTabSz="1041628" rtl="0" eaLnBrk="0" fontAlgn="base" hangingPunct="0">
              <a:spcBef>
                <a:spcPts val="0"/>
              </a:spcBef>
              <a:spcAft>
                <a:spcPts val="218"/>
              </a:spcAft>
              <a:buFont typeface="Arial" pitchFamily="34" charset="0"/>
              <a:buChar char="‒"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903288" y="7226300"/>
            <a:ext cx="5284787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Применение МСФО впервые. Коммерческое предложение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D8BDEAEF-1D01-4116-93A0-5112FC9AB25D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5002213" y="7226300"/>
            <a:ext cx="5357812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2012  ООО «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ИНТЭК-Аудит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274883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00625" y="7072313"/>
            <a:ext cx="53578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052">
              <a:lnSpc>
                <a:spcPts val="1200"/>
              </a:lnSpc>
              <a:spcAft>
                <a:spcPct val="0"/>
              </a:spcAft>
              <a:buSzTx/>
              <a:buFontTx/>
              <a:buNone/>
              <a:defRPr/>
            </a:pPr>
            <a:r>
              <a:rPr lang="ru-RU" sz="800" dirty="0">
                <a:solidFill>
                  <a:srgbClr val="002776"/>
                </a:solidFill>
              </a:rPr>
              <a:t> © 20</a:t>
            </a:r>
            <a:r>
              <a:rPr lang="en-US" sz="800" dirty="0">
                <a:solidFill>
                  <a:srgbClr val="002776"/>
                </a:solidFill>
              </a:rPr>
              <a:t>10</a:t>
            </a:r>
            <a:r>
              <a:rPr lang="ru-RU" sz="800" dirty="0">
                <a:solidFill>
                  <a:srgbClr val="002776"/>
                </a:solidFill>
              </a:rPr>
              <a:t> </a:t>
            </a:r>
            <a:r>
              <a:rPr lang="en-US" sz="800" dirty="0">
                <a:solidFill>
                  <a:srgbClr val="002776"/>
                </a:solidFill>
              </a:rPr>
              <a:t>Deloitte and </a:t>
            </a:r>
            <a:r>
              <a:rPr lang="en-US" sz="800" dirty="0" err="1">
                <a:solidFill>
                  <a:srgbClr val="002776"/>
                </a:solidFill>
              </a:rPr>
              <a:t>Touche</a:t>
            </a:r>
            <a:r>
              <a:rPr lang="en-US" sz="800" dirty="0">
                <a:solidFill>
                  <a:srgbClr val="002776"/>
                </a:solidFill>
              </a:rPr>
              <a:t>  Regional Consulting Services Limited</a:t>
            </a:r>
            <a:endParaRPr lang="ru-RU" sz="800" dirty="0">
              <a:solidFill>
                <a:srgbClr val="002776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03288" y="7072313"/>
            <a:ext cx="5318125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052">
              <a:lnSpc>
                <a:spcPts val="1200"/>
              </a:lnSpc>
              <a:spcAft>
                <a:spcPct val="0"/>
              </a:spcAft>
              <a:buSzTx/>
              <a:buFontTx/>
              <a:buNone/>
              <a:defRPr/>
            </a:pPr>
            <a:r>
              <a:rPr lang="en-US" sz="1000" dirty="0">
                <a:solidFill>
                  <a:srgbClr val="002776"/>
                </a:solidFill>
              </a:rPr>
              <a:t>Financial Management Improvement – Deloitte capabilities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5775" y="7072313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052">
              <a:lnSpc>
                <a:spcPts val="1200"/>
              </a:lnSpc>
              <a:spcAft>
                <a:spcPct val="0"/>
              </a:spcAft>
              <a:buSzTx/>
              <a:buFontTx/>
              <a:buNone/>
              <a:defRPr/>
            </a:pPr>
            <a:fld id="{C872EC91-32A1-4FE6-8D47-92F5A5C2605E}" type="slidenum">
              <a:rPr lang="en-US" sz="1000" b="1">
                <a:solidFill>
                  <a:srgbClr val="002776"/>
                </a:solidFill>
              </a:rPr>
              <a:pPr defTabSz="1017052">
                <a:lnSpc>
                  <a:spcPts val="1200"/>
                </a:lnSpc>
                <a:spcAft>
                  <a:spcPct val="0"/>
                </a:spcAft>
                <a:buSzTx/>
                <a:buFontTx/>
                <a:buNone/>
                <a:defRPr/>
              </a:pPr>
              <a:t>‹#›</a:t>
            </a:fld>
            <a:endParaRPr lang="en-US" sz="1000" b="1" dirty="0">
              <a:solidFill>
                <a:srgbClr val="00277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74650" y="1816100"/>
            <a:ext cx="9977438" cy="5081589"/>
          </a:xfrm>
        </p:spPr>
        <p:txBody>
          <a:bodyPr/>
          <a:lstStyle>
            <a:lvl1pPr>
              <a:spcBef>
                <a:spcPts val="870"/>
              </a:spcBef>
              <a:spcAft>
                <a:spcPts val="0"/>
              </a:spcAft>
              <a:tabLst/>
              <a:defRPr sz="11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96960" indent="-98480">
              <a:spcBef>
                <a:spcPts val="0"/>
              </a:spcBef>
              <a:spcAft>
                <a:spcPts val="218"/>
              </a:spcAft>
              <a:buFont typeface="Arial" pitchFamily="34" charset="0"/>
              <a:buChar char="‒"/>
              <a:tabLst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552480"/>
            <a:ext cx="6011863" cy="271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spcAft>
                <a:spcPct val="50000"/>
              </a:spcAft>
              <a:buSzPct val="90000"/>
              <a:buFont typeface="Arial" charset="0"/>
              <a:buNone/>
              <a:defRPr/>
            </a:lvl1pPr>
          </a:lstStyle>
          <a:p>
            <a:pPr>
              <a:defRPr/>
            </a:pPr>
            <a:fld id="{4A90E03E-7321-4C96-93E6-16FE49EC08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330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6131-DD3B-42A1-A02D-6DE6A994F2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12763" y="7201012"/>
            <a:ext cx="6426200" cy="244475"/>
          </a:xfrm>
          <a:prstGeom prst="rect">
            <a:avLst/>
          </a:prstGeom>
        </p:spPr>
        <p:txBody>
          <a:bodyPr lIns="35994" tIns="0" rIns="35994" bIns="0"/>
          <a:lstStyle>
            <a:lvl1pPr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2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ОАО «Седьмой континент»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  <a:p>
            <a:pPr marL="0" marR="0" lvl="0" indent="0" algn="l" defTabSz="793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Разработка комплекса методологических решений по оптимизации процессов финансовой функции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2" y="511485"/>
            <a:ext cx="9700605" cy="61276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8" y="1413315"/>
            <a:ext cx="9865733" cy="5644584"/>
          </a:xfrm>
        </p:spPr>
        <p:txBody>
          <a:bodyPr rtlCol="0">
            <a:noAutofit/>
          </a:bodyPr>
          <a:lstStyle>
            <a:lvl1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D8BDEAEF-1D01-4116-93A0-5112FC9AB25D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5002213" y="7226300"/>
            <a:ext cx="5357812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2012  ООО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НПФ «</a:t>
            </a:r>
            <a:r>
              <a:rPr lang="ru-R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10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правильно организовать функцию МСФО?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878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2" y="511485"/>
            <a:ext cx="9700605" cy="61276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8" y="1413315"/>
            <a:ext cx="9865733" cy="5644584"/>
          </a:xfrm>
        </p:spPr>
        <p:txBody>
          <a:bodyPr rtlCol="0">
            <a:noAutofit/>
          </a:bodyPr>
          <a:lstStyle>
            <a:lvl1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D8BDEAEF-1D01-4116-93A0-5112FC9AB25D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5002213" y="7226300"/>
            <a:ext cx="5357812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2012  ООО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НПФ «</a:t>
            </a:r>
            <a:r>
              <a:rPr lang="ru-R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10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правильно организовать функцию МСФО?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670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2" y="511485"/>
            <a:ext cx="9700605" cy="61276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8" y="1413315"/>
            <a:ext cx="9865733" cy="5644584"/>
          </a:xfrm>
        </p:spPr>
        <p:txBody>
          <a:bodyPr rtlCol="0">
            <a:noAutofit/>
          </a:bodyPr>
          <a:lstStyle>
            <a:lvl1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13962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85775" y="7226300"/>
            <a:ext cx="328613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D8BDEAEF-1D01-4116-93A0-5112FC9AB25D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5002213" y="7226300"/>
            <a:ext cx="5357812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2012  ООО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НПФ «</a:t>
            </a:r>
            <a:r>
              <a:rPr lang="ru-R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10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правильно организовать функцию МСФО?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071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L_PRI_RG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t="27351" r="9871" b="25598"/>
          <a:stretch>
            <a:fillRect/>
          </a:stretch>
        </p:blipFill>
        <p:spPr bwMode="auto">
          <a:xfrm>
            <a:off x="336026" y="535591"/>
            <a:ext cx="2493270" cy="5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336468" y="3182313"/>
            <a:ext cx="4674250" cy="1298554"/>
          </a:xfrm>
        </p:spPr>
        <p:txBody>
          <a:bodyPr/>
          <a:lstStyle>
            <a:lvl1pPr>
              <a:lnSpc>
                <a:spcPts val="2864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75862" y="6647185"/>
            <a:ext cx="5543288" cy="335061"/>
          </a:xfrm>
        </p:spPr>
        <p:txBody>
          <a:bodyPr/>
          <a:lstStyle>
            <a:lvl1pPr marL="0" indent="0">
              <a:lnSpc>
                <a:spcPts val="2275"/>
              </a:lnSpc>
              <a:defRPr sz="1800" b="1" smtClean="0"/>
            </a:lvl1pPr>
          </a:lstStyle>
          <a:p>
            <a:r>
              <a:rPr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66794736"/>
      </p:ext>
    </p:extLst>
  </p:cSld>
  <p:clrMapOvr>
    <a:masterClrMapping/>
  </p:clrMapOvr>
  <p:transition/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90" y="1413316"/>
            <a:ext cx="4767391" cy="5077162"/>
          </a:xfrm>
        </p:spPr>
        <p:txBody>
          <a:bodyPr rtlCol="0">
            <a:noAutofit/>
          </a:bodyPr>
          <a:lstStyle>
            <a:lvl1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6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703" y="1413316"/>
            <a:ext cx="4767391" cy="5077162"/>
          </a:xfrm>
        </p:spPr>
        <p:txBody>
          <a:bodyPr rtlCol="0">
            <a:noAutofit/>
          </a:bodyPr>
          <a:lstStyle>
            <a:lvl1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800" kern="120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6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485988" y="7226203"/>
            <a:ext cx="329054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68F8BE30-882F-4E32-958A-31F341504B55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5001617" y="7226203"/>
            <a:ext cx="5357669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  ООО НПФ «</a:t>
            </a:r>
            <a:r>
              <a:rPr lang="ru-R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10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правильно организовать функцию МСФО?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373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805720" y="7226958"/>
            <a:ext cx="5974195" cy="12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r>
              <a:rPr lang="ru-RU"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Организация процесса перехода на МСФО</a:t>
            </a:r>
            <a:endParaRPr lang="en-US" sz="1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486401" y="7226958"/>
            <a:ext cx="328600" cy="1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fld id="{78017B6E-AD3D-48C2-B7E0-19E078222AC2}" type="slidenum">
              <a:rPr lang="en-US" sz="10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defTabSz="1041062">
                <a:lnSpc>
                  <a:spcPts val="1226"/>
                </a:lnSpc>
                <a:spcAft>
                  <a:spcPct val="0"/>
                </a:spcAft>
                <a:buSzTx/>
                <a:buFontTx/>
                <a:buNone/>
              </a:pPr>
              <a:t>‹#›</a:t>
            </a:fld>
            <a:endParaRPr lang="en-US" sz="1000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001394" y="7226958"/>
            <a:ext cx="5357839" cy="1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r>
              <a:rPr lang="ru-RU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20</a:t>
            </a:r>
            <a:r>
              <a:rPr lang="en-US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Делойт и Туш Риджинал Консалтинг Сервисис Лимитед</a:t>
            </a:r>
          </a:p>
        </p:txBody>
      </p:sp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336468" y="2944523"/>
            <a:ext cx="7148057" cy="1244512"/>
          </a:xfrm>
        </p:spPr>
        <p:txBody>
          <a:bodyPr/>
          <a:lstStyle>
            <a:lvl1pPr>
              <a:lnSpc>
                <a:spcPts val="5320"/>
              </a:lnSpc>
              <a:defRPr sz="57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57985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Переход на МСФО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85988" y="7226203"/>
            <a:ext cx="329054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68F8BE30-882F-4E32-958A-31F341504B55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5001617" y="7226203"/>
            <a:ext cx="5357669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  ООО НПФ «</a:t>
            </a:r>
            <a:r>
              <a:rPr lang="ru-R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614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485988" y="7226203"/>
            <a:ext cx="329054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68F8BE30-882F-4E32-958A-31F341504B55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5001617" y="7226203"/>
            <a:ext cx="5357669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 ООО НПФ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10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правильно организовать функцию МСФО?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727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805720" y="7226958"/>
            <a:ext cx="5974195" cy="12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r>
              <a:rPr lang="ru-RU" sz="100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Организация процесса перехода на МСФО</a:t>
            </a:r>
            <a:endParaRPr lang="en-US" sz="1000" smtClean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486401" y="7226958"/>
            <a:ext cx="328600" cy="1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fld id="{D801BAF1-00F2-477E-A208-2F7EDD90B27F}" type="slidenum">
              <a:rPr lang="en-US" sz="1000" b="1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pPr defTabSz="1041062">
                <a:lnSpc>
                  <a:spcPts val="1226"/>
                </a:lnSpc>
                <a:spcAft>
                  <a:spcPct val="0"/>
                </a:spcAft>
                <a:buSzTx/>
                <a:buFontTx/>
                <a:buNone/>
              </a:pPr>
              <a:t>‹#›</a:t>
            </a:fld>
            <a:endParaRPr lang="en-US" sz="1000" b="1" smtClean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5001394" y="7226958"/>
            <a:ext cx="5357839" cy="1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r>
              <a:rPr lang="ru-RU" sz="80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© 20</a:t>
            </a:r>
            <a:r>
              <a:rPr lang="en-US" sz="80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800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 Делойт и Туш Риджинал Консалтинг Сервисис Лимитед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74650" y="1816104"/>
            <a:ext cx="9977438" cy="5081589"/>
          </a:xfrm>
        </p:spPr>
        <p:txBody>
          <a:bodyPr/>
          <a:lstStyle>
            <a:lvl1pPr>
              <a:spcBef>
                <a:spcPts val="870"/>
              </a:spcBef>
              <a:spcAft>
                <a:spcPts val="0"/>
              </a:spcAft>
              <a:tabLst/>
              <a:defRPr sz="11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96827" indent="-98414">
              <a:spcBef>
                <a:spcPts val="0"/>
              </a:spcBef>
              <a:spcAft>
                <a:spcPts val="218"/>
              </a:spcAft>
              <a:buFont typeface="Arial" pitchFamily="34" charset="0"/>
              <a:buChar char="‒"/>
              <a:tabLst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2" y="552480"/>
            <a:ext cx="6011862" cy="271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48474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363788" y="1816104"/>
            <a:ext cx="7988300" cy="5081589"/>
          </a:xfrm>
        </p:spPr>
        <p:txBody>
          <a:bodyPr/>
          <a:lstStyle>
            <a:lvl1pPr>
              <a:spcBef>
                <a:spcPts val="870"/>
              </a:spcBef>
              <a:spcAft>
                <a:spcPts val="0"/>
              </a:spcAft>
              <a:tabLst/>
              <a:defRPr sz="11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96827" indent="-98414">
              <a:spcBef>
                <a:spcPts val="0"/>
              </a:spcBef>
              <a:spcAft>
                <a:spcPts val="218"/>
              </a:spcAft>
              <a:buFont typeface="Arial" pitchFamily="34" charset="0"/>
              <a:buChar char="‒"/>
              <a:tabLst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552425"/>
            <a:ext cx="9977438" cy="534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478977" y="7235710"/>
            <a:ext cx="330456" cy="1592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8066D6-C985-41CB-BF9E-EB95B42DC464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53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86401" y="7226958"/>
            <a:ext cx="328600" cy="1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039251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fld id="{36FEBBF0-DD76-4B5D-9EA6-187A16EA0A47}" type="slidenum">
              <a:rPr lang="en-US" sz="1000" b="1" smtClean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pPr defTabSz="1039251">
                <a:lnSpc>
                  <a:spcPts val="1226"/>
                </a:lnSpc>
                <a:spcAft>
                  <a:spcPct val="0"/>
                </a:spcAft>
                <a:buSzTx/>
                <a:buFontTx/>
                <a:buNone/>
              </a:pPr>
              <a:t>‹#›</a:t>
            </a:fld>
            <a:endParaRPr lang="en-US" sz="1000" b="1" smtClean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8487" y="1413316"/>
            <a:ext cx="9680350" cy="5077162"/>
          </a:xfrm>
        </p:spPr>
        <p:txBody>
          <a:bodyPr lIns="110476" tIns="110476" rIns="110476" bIns="110476" rtlCol="0">
            <a:noAutofit/>
          </a:bodyPr>
          <a:lstStyle>
            <a:lvl1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09151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5411" y="306475"/>
            <a:ext cx="9873064" cy="817774"/>
          </a:xfrm>
        </p:spPr>
        <p:txBody>
          <a:bodyPr/>
          <a:lstStyle>
            <a:lvl1pPr>
              <a:lnSpc>
                <a:spcPct val="100000"/>
              </a:lnSpc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27AE08-53EA-4445-9DFE-DD05572F7EAA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6796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6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500" y="1413317"/>
            <a:ext cx="9865733" cy="5644584"/>
          </a:xfrm>
        </p:spPr>
        <p:txBody>
          <a:bodyPr rtlCol="0">
            <a:noAutofit/>
          </a:bodyPr>
          <a:lstStyle>
            <a:lvl1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4172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4382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7" y="1413317"/>
            <a:ext cx="9865733" cy="5644584"/>
          </a:xfrm>
        </p:spPr>
        <p:txBody>
          <a:bodyPr rtlCol="0">
            <a:noAutofit/>
          </a:bodyPr>
          <a:lstStyle>
            <a:lvl1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1426" y="7235710"/>
            <a:ext cx="330456" cy="1592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208635-7DD6-4F33-84B3-498B73113601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519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7" y="1413317"/>
            <a:ext cx="9865733" cy="5644584"/>
          </a:xfrm>
        </p:spPr>
        <p:txBody>
          <a:bodyPr rtlCol="0">
            <a:noAutofit/>
          </a:bodyPr>
          <a:lstStyle>
            <a:lvl1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491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1426" y="7235710"/>
            <a:ext cx="330456" cy="1592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CC2A66-D09B-45D5-9313-EB69406C09B4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171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7" y="1413317"/>
            <a:ext cx="9865733" cy="5644584"/>
          </a:xfrm>
        </p:spPr>
        <p:txBody>
          <a:bodyPr rtlCol="0">
            <a:noAutofit/>
          </a:bodyPr>
          <a:lstStyle>
            <a:lvl1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5068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942E7A-8E51-4DF4-922D-F48EEB66B533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6807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Переход на МСФО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485988" y="7226203"/>
            <a:ext cx="329054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68F8BE30-882F-4E32-958A-31F341504B55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5001617" y="7226203"/>
            <a:ext cx="5357669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  ООО НПФ «</a:t>
            </a:r>
            <a:r>
              <a:rPr lang="ru-R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436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902255" y="7226958"/>
            <a:ext cx="7078809" cy="1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r>
              <a:rPr lang="ru-RU" sz="1000" smtClean="0">
                <a:solidFill>
                  <a:srgbClr val="002776"/>
                </a:solidFill>
                <a:latin typeface="Arial" pitchFamily="34" charset="0"/>
              </a:rPr>
              <a:t>Консолидированная финансовая отчетность</a:t>
            </a:r>
            <a:r>
              <a:rPr lang="en-US" sz="1000" smtClean="0">
                <a:solidFill>
                  <a:srgbClr val="002776"/>
                </a:solidFill>
                <a:latin typeface="Arial" pitchFamily="34" charset="0"/>
              </a:rPr>
              <a:t> </a:t>
            </a:r>
            <a:r>
              <a:rPr lang="ru-RU" sz="1000" smtClean="0">
                <a:solidFill>
                  <a:srgbClr val="002776"/>
                </a:solidFill>
                <a:latin typeface="Arial" pitchFamily="34" charset="0"/>
              </a:rPr>
              <a:t>по МСФО:</a:t>
            </a:r>
            <a:r>
              <a:rPr lang="en-US" sz="1000" smtClean="0">
                <a:solidFill>
                  <a:srgbClr val="002776"/>
                </a:solidFill>
                <a:latin typeface="Arial" pitchFamily="34" charset="0"/>
              </a:rPr>
              <a:t> </a:t>
            </a:r>
            <a:r>
              <a:rPr lang="ru-RU" sz="1000" smtClean="0">
                <a:solidFill>
                  <a:srgbClr val="002776"/>
                </a:solidFill>
                <a:latin typeface="Arial" pitchFamily="34" charset="0"/>
              </a:rPr>
              <a:t>требования законодательства и подходы к их решению</a:t>
            </a:r>
            <a:endParaRPr lang="en-US" sz="1000" smtClean="0">
              <a:solidFill>
                <a:srgbClr val="002776"/>
              </a:solidFill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86401" y="7226958"/>
            <a:ext cx="328600" cy="1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fld id="{6C70B730-AA06-45BF-8382-CF9392869B50}" type="slidenum">
              <a:rPr lang="en-US" sz="1000" b="1" smtClean="0">
                <a:solidFill>
                  <a:srgbClr val="002776"/>
                </a:solidFill>
                <a:latin typeface="Arial" pitchFamily="34" charset="0"/>
              </a:rPr>
              <a:pPr defTabSz="1041062">
                <a:lnSpc>
                  <a:spcPts val="1226"/>
                </a:lnSpc>
                <a:spcAft>
                  <a:spcPct val="0"/>
                </a:spcAft>
                <a:buSzTx/>
                <a:buFontTx/>
                <a:buNone/>
              </a:pPr>
              <a:t>‹#›</a:t>
            </a:fld>
            <a:endParaRPr lang="en-US" sz="1000" b="1" smtClean="0">
              <a:solidFill>
                <a:srgbClr val="002776"/>
              </a:solidFill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5001394" y="7226958"/>
            <a:ext cx="5357839" cy="1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041062">
              <a:lnSpc>
                <a:spcPts val="1226"/>
              </a:lnSpc>
              <a:spcAft>
                <a:spcPct val="0"/>
              </a:spcAft>
              <a:buSzTx/>
              <a:buFontTx/>
              <a:buNone/>
            </a:pPr>
            <a:r>
              <a:rPr lang="ru-RU" sz="800" smtClean="0">
                <a:solidFill>
                  <a:srgbClr val="002776"/>
                </a:solidFill>
                <a:latin typeface="Arial" pitchFamily="34" charset="0"/>
              </a:rPr>
              <a:t>© 2012 ЗАО «Делойт и Туш СНГ»</a:t>
            </a:r>
            <a:endParaRPr lang="en-US" sz="800" smtClean="0">
              <a:solidFill>
                <a:srgbClr val="002776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3" y="511486"/>
            <a:ext cx="9700605" cy="612761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7" y="1413315"/>
            <a:ext cx="9865733" cy="5519008"/>
          </a:xfrm>
        </p:spPr>
        <p:txBody>
          <a:bodyPr rtlCol="0">
            <a:noAutofit/>
          </a:bodyPr>
          <a:lstStyle>
            <a:lvl1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21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algn="l" defTabSz="935217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02362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6" y="575404"/>
            <a:ext cx="9680156" cy="612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7" y="1416961"/>
            <a:ext cx="4757341" cy="5077162"/>
          </a:xfrm>
        </p:spPr>
        <p:txBody>
          <a:bodyPr rtlCol="0">
            <a:noAutofit/>
          </a:bodyPr>
          <a:lstStyle>
            <a:lvl1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2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2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2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1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584" y="1416961"/>
            <a:ext cx="4757341" cy="5077162"/>
          </a:xfrm>
        </p:spPr>
        <p:txBody>
          <a:bodyPr rtlCol="0">
            <a:noAutofit/>
          </a:bodyPr>
          <a:lstStyle>
            <a:lvl1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2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2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US" sz="12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935949" rtl="0" eaLnBrk="1" latinLnBrk="0" hangingPunct="1">
              <a:spcBef>
                <a:spcPts val="0"/>
              </a:spcBef>
              <a:spcAft>
                <a:spcPts val="307"/>
              </a:spcAft>
              <a:buFont typeface="Arial" pitchFamily="34" charset="0"/>
              <a:defRPr lang="en-GB" sz="11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485988" y="7226203"/>
            <a:ext cx="329054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68F8BE30-882F-4E32-958A-31F341504B55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5001617" y="7226203"/>
            <a:ext cx="5357669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 ООО НПФ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2011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651844" y="4824602"/>
            <a:ext cx="6530411" cy="17980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ct val="0"/>
              </a:spcAft>
              <a:buSzTx/>
              <a:buFontTx/>
              <a:buNone/>
            </a:pPr>
            <a:r>
              <a:rPr lang="ru-RU" sz="900" dirty="0" smtClean="0">
                <a:solidFill>
                  <a:srgbClr val="000000"/>
                </a:solidFill>
              </a:rPr>
              <a:t>Название «</a:t>
            </a:r>
            <a:r>
              <a:rPr lang="ru-RU" sz="900" dirty="0" err="1" smtClean="0">
                <a:solidFill>
                  <a:srgbClr val="000000"/>
                </a:solidFill>
              </a:rPr>
              <a:t>Делойт</a:t>
            </a:r>
            <a:r>
              <a:rPr lang="ru-RU" sz="900" dirty="0" smtClean="0">
                <a:solidFill>
                  <a:srgbClr val="000000"/>
                </a:solidFill>
              </a:rPr>
              <a:t>» относится к «</a:t>
            </a:r>
            <a:r>
              <a:rPr lang="ru-RU" sz="900" dirty="0" err="1" smtClean="0">
                <a:solidFill>
                  <a:srgbClr val="000000"/>
                </a:solidFill>
              </a:rPr>
              <a:t>Делойт</a:t>
            </a:r>
            <a:r>
              <a:rPr lang="ru-RU" sz="900" dirty="0" smtClean="0">
                <a:solidFill>
                  <a:srgbClr val="000000"/>
                </a:solidFill>
              </a:rPr>
              <a:t> Туш </a:t>
            </a:r>
            <a:r>
              <a:rPr lang="ru-RU" sz="900" dirty="0" err="1" smtClean="0">
                <a:solidFill>
                  <a:srgbClr val="000000"/>
                </a:solidFill>
              </a:rPr>
              <a:t>Томацу</a:t>
            </a:r>
            <a:r>
              <a:rPr lang="ru-RU" sz="900" dirty="0" smtClean="0">
                <a:solidFill>
                  <a:srgbClr val="000000"/>
                </a:solidFill>
              </a:rPr>
              <a:t>», объединению фирм, являющихся отдельными и независимыми юридическими лицами, созданному в соответствии с законодательством Швейцарии (</a:t>
            </a:r>
            <a:r>
              <a:rPr lang="ru-RU" sz="900" dirty="0" err="1" smtClean="0">
                <a:solidFill>
                  <a:srgbClr val="000000"/>
                </a:solidFill>
              </a:rPr>
              <a:t>Swiss</a:t>
            </a:r>
            <a:r>
              <a:rPr lang="ru-RU" sz="900" dirty="0" smtClean="0">
                <a:solidFill>
                  <a:srgbClr val="000000"/>
                </a:solidFill>
              </a:rPr>
              <a:t> </a:t>
            </a:r>
            <a:r>
              <a:rPr lang="ru-RU" sz="900" dirty="0" err="1" smtClean="0">
                <a:solidFill>
                  <a:srgbClr val="000000"/>
                </a:solidFill>
              </a:rPr>
              <a:t>Verein</a:t>
            </a:r>
            <a:r>
              <a:rPr lang="ru-RU" sz="900" dirty="0" smtClean="0">
                <a:solidFill>
                  <a:srgbClr val="000000"/>
                </a:solidFill>
              </a:rPr>
              <a:t>). Подробная информация о юридической структуре «</a:t>
            </a:r>
            <a:r>
              <a:rPr lang="ru-RU" sz="900" dirty="0" err="1" smtClean="0">
                <a:solidFill>
                  <a:srgbClr val="000000"/>
                </a:solidFill>
              </a:rPr>
              <a:t>Делойт</a:t>
            </a:r>
            <a:r>
              <a:rPr lang="ru-RU" sz="900" dirty="0" smtClean="0">
                <a:solidFill>
                  <a:srgbClr val="000000"/>
                </a:solidFill>
              </a:rPr>
              <a:t> Туш </a:t>
            </a:r>
            <a:r>
              <a:rPr lang="ru-RU" sz="900" dirty="0" err="1" smtClean="0">
                <a:solidFill>
                  <a:srgbClr val="000000"/>
                </a:solidFill>
              </a:rPr>
              <a:t>Томацу</a:t>
            </a:r>
            <a:r>
              <a:rPr lang="ru-RU" sz="900" dirty="0" smtClean="0">
                <a:solidFill>
                  <a:srgbClr val="000000"/>
                </a:solidFill>
              </a:rPr>
              <a:t>» и фирм, входящих в это объединение, представлена в разделе </a:t>
            </a:r>
            <a:r>
              <a:rPr lang="ru-RU" sz="900" dirty="0" err="1" smtClean="0">
                <a:solidFill>
                  <a:srgbClr val="000000"/>
                </a:solidFill>
              </a:rPr>
              <a:t>www.deloitte.com</a:t>
            </a:r>
            <a:r>
              <a:rPr lang="ru-RU" sz="900" dirty="0" smtClean="0">
                <a:solidFill>
                  <a:srgbClr val="000000"/>
                </a:solidFill>
              </a:rPr>
              <a:t>/</a:t>
            </a:r>
            <a:r>
              <a:rPr lang="ru-RU" sz="900" dirty="0" err="1" smtClean="0">
                <a:solidFill>
                  <a:srgbClr val="000000"/>
                </a:solidFill>
              </a:rPr>
              <a:t>about</a:t>
            </a:r>
            <a:endParaRPr lang="ru-RU" sz="900" dirty="0" smtClean="0">
              <a:solidFill>
                <a:srgbClr val="000000"/>
              </a:solidFill>
            </a:endParaRPr>
          </a:p>
          <a:p>
            <a:pPr>
              <a:spcAft>
                <a:spcPct val="0"/>
              </a:spcAft>
              <a:buSzTx/>
              <a:buFontTx/>
              <a:buNone/>
            </a:pPr>
            <a:endParaRPr lang="ru-RU" sz="900" dirty="0" smtClean="0">
              <a:solidFill>
                <a:srgbClr val="000000"/>
              </a:solidFill>
            </a:endParaRPr>
          </a:p>
          <a:p>
            <a:pPr>
              <a:spcAft>
                <a:spcPct val="0"/>
              </a:spcAft>
              <a:buSzTx/>
              <a:buFontTx/>
              <a:buNone/>
            </a:pPr>
            <a:r>
              <a:rPr lang="ru-RU" sz="900" dirty="0" smtClean="0">
                <a:solidFill>
                  <a:srgbClr val="000000"/>
                </a:solidFill>
              </a:rPr>
              <a:t>«</a:t>
            </a:r>
            <a:r>
              <a:rPr lang="ru-RU" sz="900" dirty="0" err="1" smtClean="0">
                <a:solidFill>
                  <a:srgbClr val="000000"/>
                </a:solidFill>
              </a:rPr>
              <a:t>Делойт</a:t>
            </a:r>
            <a:r>
              <a:rPr lang="ru-RU" sz="900" dirty="0" smtClean="0">
                <a:solidFill>
                  <a:srgbClr val="000000"/>
                </a:solidFill>
              </a:rPr>
              <a:t>» предоставляет услуги в области аудита, налогообложения, управленческого и финансового консультирования государственным и частным компаниям, работающим в различных отраслях промышленности. «</a:t>
            </a:r>
            <a:r>
              <a:rPr lang="ru-RU" sz="900" dirty="0" err="1" smtClean="0">
                <a:solidFill>
                  <a:srgbClr val="000000"/>
                </a:solidFill>
              </a:rPr>
              <a:t>Делойт</a:t>
            </a:r>
            <a:r>
              <a:rPr lang="ru-RU" sz="900" dirty="0" smtClean="0">
                <a:solidFill>
                  <a:srgbClr val="000000"/>
                </a:solidFill>
              </a:rPr>
              <a:t>» </a:t>
            </a:r>
            <a:r>
              <a:rPr lang="ru-RU" sz="900" dirty="0" smtClean="0">
                <a:solidFill>
                  <a:srgbClr val="000000"/>
                </a:solidFill>
                <a:sym typeface="Symbol"/>
              </a:rPr>
              <a:t></a:t>
            </a:r>
            <a:r>
              <a:rPr lang="ru-RU" sz="900" dirty="0" smtClean="0">
                <a:solidFill>
                  <a:srgbClr val="000000"/>
                </a:solidFill>
              </a:rPr>
              <a:t> международная сеть компаний, которые используют свои обширные отраслевые знания и многолетний опыт практической работы при обслуживании клиентов в любых сферах деятельности в 140 странах мира. 165,000 специалистов «</a:t>
            </a:r>
            <a:r>
              <a:rPr lang="ru-RU" sz="900" dirty="0" err="1" smtClean="0">
                <a:solidFill>
                  <a:srgbClr val="000000"/>
                </a:solidFill>
              </a:rPr>
              <a:t>Делойта</a:t>
            </a:r>
            <a:r>
              <a:rPr lang="ru-RU" sz="900" dirty="0" smtClean="0">
                <a:solidFill>
                  <a:srgbClr val="000000"/>
                </a:solidFill>
              </a:rPr>
              <a:t>» по всему миру привержены идеям достижения совершенства в предоставлении профессиональных услуг своим клиентам.</a:t>
            </a:r>
          </a:p>
          <a:p>
            <a:pPr>
              <a:spcAft>
                <a:spcPct val="0"/>
              </a:spcAft>
              <a:buSzTx/>
              <a:buFontTx/>
              <a:buNone/>
            </a:pPr>
            <a:endParaRPr lang="ru-RU" sz="900" dirty="0" smtClean="0">
              <a:solidFill>
                <a:srgbClr val="000000"/>
              </a:solidFill>
            </a:endParaRPr>
          </a:p>
          <a:p>
            <a:pPr>
              <a:spcAft>
                <a:spcPct val="0"/>
              </a:spcAft>
              <a:buSzTx/>
              <a:buFontTx/>
              <a:buNone/>
            </a:pPr>
            <a:r>
              <a:rPr lang="ru-RU" sz="900" dirty="0" smtClean="0">
                <a:solidFill>
                  <a:srgbClr val="000000"/>
                </a:solidFill>
              </a:rPr>
              <a:t>Сотрудники «</a:t>
            </a:r>
            <a:r>
              <a:rPr lang="ru-RU" sz="900" dirty="0" err="1" smtClean="0">
                <a:solidFill>
                  <a:srgbClr val="000000"/>
                </a:solidFill>
              </a:rPr>
              <a:t>Делойта</a:t>
            </a:r>
            <a:r>
              <a:rPr lang="ru-RU" sz="900" dirty="0" smtClean="0">
                <a:solidFill>
                  <a:srgbClr val="000000"/>
                </a:solidFill>
              </a:rPr>
              <a:t>» объединены особой культурой сотрудничества, которая в сочетании с преимуществами культурного разнообразия направлена на развитие высоких моральных качеств и командного духа и повышает ценность наших услуг для клиентов и рынков. Большое внимание «</a:t>
            </a:r>
            <a:r>
              <a:rPr lang="ru-RU" sz="900" dirty="0" err="1" smtClean="0">
                <a:solidFill>
                  <a:srgbClr val="000000"/>
                </a:solidFill>
              </a:rPr>
              <a:t>Делойт</a:t>
            </a:r>
            <a:r>
              <a:rPr lang="ru-RU" sz="900" dirty="0" smtClean="0">
                <a:solidFill>
                  <a:srgbClr val="000000"/>
                </a:solidFill>
              </a:rPr>
              <a:t>» уделяет постоянному обучению своих сотрудников, получению ими опыта практической работы и предоставлению возможностей карьерного роста. Специалисты «</a:t>
            </a:r>
            <a:r>
              <a:rPr lang="ru-RU" sz="900" dirty="0" err="1" smtClean="0">
                <a:solidFill>
                  <a:srgbClr val="000000"/>
                </a:solidFill>
              </a:rPr>
              <a:t>Делойта</a:t>
            </a:r>
            <a:r>
              <a:rPr lang="ru-RU" sz="900" dirty="0" smtClean="0">
                <a:solidFill>
                  <a:srgbClr val="000000"/>
                </a:solidFill>
              </a:rPr>
              <a:t>» способствуют укреплению корпоративной ответственности, повышению общественного доверия к компаниям объединения и созданию благоприятной атмосферы в обществе.</a:t>
            </a:r>
          </a:p>
          <a:p>
            <a:pPr>
              <a:spcAft>
                <a:spcPct val="0"/>
              </a:spcAft>
              <a:buSzTx/>
              <a:buFontTx/>
              <a:buNone/>
            </a:pPr>
            <a:endParaRPr lang="ru-RU" sz="900" dirty="0" smtClean="0">
              <a:solidFill>
                <a:srgbClr val="000000"/>
              </a:solidFill>
            </a:endParaRPr>
          </a:p>
          <a:p>
            <a:pPr>
              <a:spcAft>
                <a:spcPct val="0"/>
              </a:spcAft>
              <a:buSzTx/>
              <a:buFontTx/>
              <a:buNone/>
            </a:pPr>
            <a:r>
              <a:rPr lang="ru-RU" sz="900" dirty="0" smtClean="0">
                <a:solidFill>
                  <a:srgbClr val="000000"/>
                </a:solidFill>
              </a:rPr>
              <a:t>© 2009 </a:t>
            </a:r>
            <a:r>
              <a:rPr lang="ru-RU" sz="900" dirty="0" err="1" smtClean="0">
                <a:solidFill>
                  <a:srgbClr val="000000"/>
                </a:solidFill>
              </a:rPr>
              <a:t>Делойт</a:t>
            </a:r>
            <a:r>
              <a:rPr lang="ru-RU" sz="900" dirty="0" smtClean="0">
                <a:solidFill>
                  <a:srgbClr val="000000"/>
                </a:solidFill>
              </a:rPr>
              <a:t> и Туш </a:t>
            </a:r>
            <a:r>
              <a:rPr lang="ru-RU" sz="900" dirty="0" err="1" smtClean="0">
                <a:solidFill>
                  <a:srgbClr val="000000"/>
                </a:solidFill>
              </a:rPr>
              <a:t>Риджинал</a:t>
            </a:r>
            <a:r>
              <a:rPr lang="ru-RU" sz="900" dirty="0" smtClean="0">
                <a:solidFill>
                  <a:srgbClr val="000000"/>
                </a:solidFill>
              </a:rPr>
              <a:t> Консалтинг </a:t>
            </a:r>
            <a:r>
              <a:rPr lang="ru-RU" sz="900" dirty="0" err="1" smtClean="0">
                <a:solidFill>
                  <a:srgbClr val="000000"/>
                </a:solidFill>
              </a:rPr>
              <a:t>Сервисис</a:t>
            </a:r>
            <a:r>
              <a:rPr lang="ru-RU" sz="900" dirty="0" smtClean="0">
                <a:solidFill>
                  <a:srgbClr val="000000"/>
                </a:solidFill>
              </a:rPr>
              <a:t> Лимитед. Все права защищены.</a:t>
            </a:r>
          </a:p>
        </p:txBody>
      </p:sp>
    </p:spTree>
    <p:extLst>
      <p:ext uri="{BB962C8B-B14F-4D97-AF65-F5344CB8AC3E}">
        <p14:creationId xmlns:p14="http://schemas.microsoft.com/office/powerpoint/2010/main" xmlns="" val="409936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6"/>
            <a:ext cx="3517901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6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9"/>
            <a:ext cx="3517901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7526-556F-406B-BB13-932624DB59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12763" y="7201012"/>
            <a:ext cx="6426200" cy="244475"/>
          </a:xfrm>
          <a:prstGeom prst="rect">
            <a:avLst/>
          </a:prstGeom>
        </p:spPr>
        <p:txBody>
          <a:bodyPr lIns="35994" tIns="0" rIns="35994" bIns="0"/>
          <a:lstStyle>
            <a:lvl1pPr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2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ОАО «Седьмой континент»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  <a:p>
            <a:pPr marL="0" marR="0" lvl="0" indent="0" algn="l" defTabSz="793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Разработка комплекса методологических решений по оптимизации процессов финансовой функции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57" y="236989"/>
            <a:ext cx="9849672" cy="694827"/>
          </a:xfr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95256" y="7226958"/>
            <a:ext cx="329028" cy="1575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35189">
              <a:lnSpc>
                <a:spcPts val="1225"/>
              </a:lnSpc>
              <a:spcAft>
                <a:spcPct val="0"/>
              </a:spcAft>
              <a:buSzTx/>
              <a:buFontTx/>
              <a:buNone/>
            </a:pPr>
            <a:fld id="{411807E3-B2E7-4B90-B439-B332C58B4CD1}" type="slidenum">
              <a:rPr lang="en-US" sz="1000" b="1">
                <a:solidFill>
                  <a:srgbClr val="000000"/>
                </a:solidFill>
              </a:rPr>
              <a:pPr defTabSz="935189">
                <a:lnSpc>
                  <a:spcPts val="1225"/>
                </a:lnSpc>
                <a:spcAft>
                  <a:spcPct val="0"/>
                </a:spcAft>
                <a:buSzTx/>
                <a:buFontTx/>
                <a:buNone/>
              </a:pPr>
              <a:t>‹#›</a:t>
            </a:fld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897714" y="7226958"/>
            <a:ext cx="5285007" cy="1575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42364">
              <a:lnSpc>
                <a:spcPts val="1225"/>
              </a:lnSpc>
              <a:spcAft>
                <a:spcPct val="0"/>
              </a:spcAft>
              <a:buSzTx/>
              <a:buFontTx/>
              <a:buNone/>
            </a:pPr>
            <a:r>
              <a:rPr lang="ru-RU" sz="900">
                <a:solidFill>
                  <a:srgbClr val="000000"/>
                </a:solidFill>
              </a:rPr>
              <a:t>© 2009 Делойт и Туш Риджинал Консалтинг Сервисис Лимитед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09968" y="7226958"/>
            <a:ext cx="4592678" cy="1575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35189">
              <a:lnSpc>
                <a:spcPts val="1225"/>
              </a:lnSpc>
              <a:spcAft>
                <a:spcPct val="0"/>
              </a:spcAft>
              <a:buSzTx/>
              <a:buFontTx/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Коммерческое предложение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715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57" y="236989"/>
            <a:ext cx="9849672" cy="694827"/>
          </a:xfrm>
        </p:spPr>
        <p:txBody>
          <a:bodyPr anchor="t" anchorCtr="0"/>
          <a:lstStyle>
            <a:lvl1pPr>
              <a:lnSpc>
                <a:spcPct val="100000"/>
              </a:lnSpc>
              <a:defRPr sz="2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95256" y="7226958"/>
            <a:ext cx="329028" cy="1575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35189">
              <a:lnSpc>
                <a:spcPts val="1225"/>
              </a:lnSpc>
              <a:spcAft>
                <a:spcPct val="0"/>
              </a:spcAft>
              <a:buSzTx/>
              <a:buFontTx/>
              <a:buNone/>
            </a:pPr>
            <a:fld id="{411807E3-B2E7-4B90-B439-B332C58B4CD1}" type="slidenum">
              <a:rPr lang="en-US" sz="1000" b="1">
                <a:solidFill>
                  <a:srgbClr val="000000"/>
                </a:solidFill>
              </a:rPr>
              <a:pPr defTabSz="935189">
                <a:lnSpc>
                  <a:spcPts val="1225"/>
                </a:lnSpc>
                <a:spcAft>
                  <a:spcPct val="0"/>
                </a:spcAft>
                <a:buSzTx/>
                <a:buFontTx/>
                <a:buNone/>
              </a:pPr>
              <a:t>‹#›</a:t>
            </a:fld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897714" y="7226958"/>
            <a:ext cx="5285007" cy="1575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42364">
              <a:lnSpc>
                <a:spcPts val="1225"/>
              </a:lnSpc>
              <a:spcAft>
                <a:spcPct val="0"/>
              </a:spcAft>
              <a:buSzTx/>
              <a:buFontTx/>
              <a:buNone/>
            </a:pPr>
            <a:r>
              <a:rPr lang="ru-RU" sz="900">
                <a:solidFill>
                  <a:srgbClr val="000000"/>
                </a:solidFill>
              </a:rPr>
              <a:t>© 2009 Делойт и Туш Риджинал Консалтинг Сервисис Лимитед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909968" y="7226958"/>
            <a:ext cx="4592678" cy="1575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35189">
              <a:lnSpc>
                <a:spcPts val="1225"/>
              </a:lnSpc>
              <a:spcAft>
                <a:spcPct val="0"/>
              </a:spcAft>
              <a:buSzTx/>
              <a:buFontTx/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Коммерческое предложение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5665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95256" y="7226958"/>
            <a:ext cx="329028" cy="1575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35189">
              <a:lnSpc>
                <a:spcPts val="1225"/>
              </a:lnSpc>
              <a:spcAft>
                <a:spcPct val="0"/>
              </a:spcAft>
              <a:buSzTx/>
              <a:buFontTx/>
              <a:buNone/>
            </a:pPr>
            <a:fld id="{411807E3-B2E7-4B90-B439-B332C58B4CD1}" type="slidenum">
              <a:rPr lang="en-US" sz="1000" b="1">
                <a:solidFill>
                  <a:srgbClr val="000000"/>
                </a:solidFill>
              </a:rPr>
              <a:pPr defTabSz="935189">
                <a:lnSpc>
                  <a:spcPts val="1225"/>
                </a:lnSpc>
                <a:spcAft>
                  <a:spcPct val="0"/>
                </a:spcAft>
                <a:buSzTx/>
                <a:buFontTx/>
                <a:buNone/>
              </a:pPr>
              <a:t>‹#›</a:t>
            </a:fld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897714" y="7226958"/>
            <a:ext cx="5285007" cy="1575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42364">
              <a:lnSpc>
                <a:spcPts val="1225"/>
              </a:lnSpc>
              <a:spcAft>
                <a:spcPct val="0"/>
              </a:spcAft>
              <a:buSzTx/>
              <a:buFontTx/>
              <a:buNone/>
            </a:pPr>
            <a:r>
              <a:rPr lang="ru-RU" sz="900">
                <a:solidFill>
                  <a:srgbClr val="000000"/>
                </a:solidFill>
              </a:rPr>
              <a:t>© 2009 Делойт и Туш Риджинал Консалтинг Сервисис Лимитед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909968" y="7226958"/>
            <a:ext cx="4592678" cy="1575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35189">
              <a:lnSpc>
                <a:spcPts val="1225"/>
              </a:lnSpc>
              <a:spcAft>
                <a:spcPct val="0"/>
              </a:spcAft>
              <a:buSzTx/>
              <a:buFontTx/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Коммерческое предложение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70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66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900"/>
            </a:lvl2pPr>
            <a:lvl3pPr marL="914239" indent="0">
              <a:buNone/>
              <a:defRPr sz="2400"/>
            </a:lvl3pPr>
            <a:lvl4pPr marL="1371358" indent="0">
              <a:buNone/>
              <a:defRPr sz="2100"/>
            </a:lvl4pPr>
            <a:lvl5pPr marL="1828477" indent="0">
              <a:buNone/>
              <a:defRPr sz="2100"/>
            </a:lvl5pPr>
            <a:lvl6pPr marL="2285597" indent="0">
              <a:buNone/>
              <a:defRPr sz="2100"/>
            </a:lvl6pPr>
            <a:lvl7pPr marL="2742716" indent="0">
              <a:buNone/>
              <a:defRPr sz="2100"/>
            </a:lvl7pPr>
            <a:lvl8pPr marL="3199836" indent="0">
              <a:buNone/>
              <a:defRPr sz="2100"/>
            </a:lvl8pPr>
            <a:lvl9pPr marL="3656954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AC02-DB01-4C71-A0F5-389374E66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12763" y="7201012"/>
            <a:ext cx="6426200" cy="244475"/>
          </a:xfrm>
          <a:prstGeom prst="rect">
            <a:avLst/>
          </a:prstGeom>
        </p:spPr>
        <p:txBody>
          <a:bodyPr lIns="35994" tIns="0" rIns="35994" bIns="0"/>
          <a:lstStyle>
            <a:lvl1pPr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2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ОАО «Седьмой континент»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  <a:p>
            <a:pPr marL="0" marR="0" lvl="0" indent="0" algn="l" defTabSz="7936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 2" pitchFamily="18" charset="2"/>
              </a:rPr>
              <a:t>Разработка комплекса методологических решений по оптимизации процессов финансовой функции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342900" y="671514"/>
            <a:ext cx="100076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1" y="1936751"/>
            <a:ext cx="10026649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styles, Click to edit Master text styles,</a:t>
            </a:r>
            <a:br>
              <a:rPr lang="en-GB" dirty="0" smtClean="0"/>
            </a:br>
            <a:r>
              <a:rPr lang="en-GB" dirty="0" smtClean="0"/>
              <a:t>Click to edit Master text styles.</a:t>
            </a:r>
          </a:p>
          <a:p>
            <a:pPr lvl="1"/>
            <a:r>
              <a:rPr lang="en-GB" dirty="0" smtClean="0"/>
              <a:t>Second level, Click to edit Master text </a:t>
            </a:r>
            <a:r>
              <a:rPr lang="en-GB" dirty="0" err="1" smtClean="0"/>
              <a:t>stylesClick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to edit Master text styles.</a:t>
            </a:r>
          </a:p>
          <a:p>
            <a:pPr lvl="2"/>
            <a:r>
              <a:rPr lang="en-GB" dirty="0" smtClean="0"/>
              <a:t>Third level, Click to edit Master text </a:t>
            </a:r>
            <a:r>
              <a:rPr lang="en-GB" dirty="0" err="1" smtClean="0"/>
              <a:t>stylesClick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to edit Master text styles.</a:t>
            </a:r>
          </a:p>
          <a:p>
            <a:pPr lvl="3"/>
            <a:r>
              <a:rPr lang="en-GB" dirty="0" smtClean="0"/>
              <a:t>Fourth level, Click to edit Master text </a:t>
            </a:r>
            <a:r>
              <a:rPr lang="en-GB" dirty="0" err="1" smtClean="0"/>
              <a:t>stylesClick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to edit Master text styles.</a:t>
            </a:r>
          </a:p>
          <a:p>
            <a:pPr lvl="4"/>
            <a:r>
              <a:rPr lang="en-GB" dirty="0" smtClean="0"/>
              <a:t>Fifth level, Click to edit Master text </a:t>
            </a:r>
            <a:r>
              <a:rPr lang="en-GB" dirty="0" err="1" smtClean="0"/>
              <a:t>stylesClick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10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правильно организовать функцию МСФО?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485988" y="7226203"/>
            <a:ext cx="329054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fld id="{68F8BE30-882F-4E32-958A-31F341504B55}" type="slidenum"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1017409">
                <a:lnSpc>
                  <a:spcPts val="1200"/>
                </a:lnSpc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5001617" y="7226203"/>
            <a:ext cx="5357669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17409">
              <a:lnSpc>
                <a:spcPts val="12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  ООО НПФ «</a:t>
            </a:r>
            <a:r>
              <a:rPr lang="ru-RU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Информаудитсервис</a:t>
            </a: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hf hdr="0" dt="0"/>
  <p:txStyles>
    <p:titleStyle>
      <a:lvl1pPr algn="l" defTabSz="1042804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+mj-lt"/>
          <a:ea typeface="+mj-ea"/>
          <a:cs typeface="+mj-cs"/>
        </a:defRPr>
      </a:lvl1pPr>
      <a:lvl2pPr algn="l" defTabSz="1042804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pitchFamily="34" charset="0"/>
          <a:cs typeface="Arial" pitchFamily="34" charset="0"/>
        </a:defRPr>
      </a:lvl2pPr>
      <a:lvl3pPr algn="l" defTabSz="1042804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pitchFamily="34" charset="0"/>
          <a:cs typeface="Arial" pitchFamily="34" charset="0"/>
        </a:defRPr>
      </a:lvl3pPr>
      <a:lvl4pPr algn="l" defTabSz="1042804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pitchFamily="34" charset="0"/>
          <a:cs typeface="Arial" pitchFamily="34" charset="0"/>
        </a:defRPr>
      </a:lvl4pPr>
      <a:lvl5pPr algn="l" defTabSz="1042804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pitchFamily="34" charset="0"/>
          <a:cs typeface="Arial" pitchFamily="34" charset="0"/>
        </a:defRPr>
      </a:lvl5pPr>
      <a:lvl6pPr marL="457120" algn="l" defTabSz="1042804" rtl="0" fontAlgn="base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pitchFamily="34" charset="0"/>
          <a:cs typeface="Arial" pitchFamily="34" charset="0"/>
        </a:defRPr>
      </a:lvl6pPr>
      <a:lvl7pPr marL="914239" algn="l" defTabSz="1042804" rtl="0" fontAlgn="base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pitchFamily="34" charset="0"/>
          <a:cs typeface="Arial" pitchFamily="34" charset="0"/>
        </a:defRPr>
      </a:lvl7pPr>
      <a:lvl8pPr marL="1371358" algn="l" defTabSz="1042804" rtl="0" fontAlgn="base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pitchFamily="34" charset="0"/>
          <a:cs typeface="Arial" pitchFamily="34" charset="0"/>
        </a:defRPr>
      </a:lvl8pPr>
      <a:lvl9pPr marL="1828477" algn="l" defTabSz="1042804" rtl="0" fontAlgn="base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pitchFamily="34" charset="0"/>
          <a:cs typeface="Arial" pitchFamily="34" charset="0"/>
        </a:defRPr>
      </a:lvl9pPr>
    </p:titleStyle>
    <p:bodyStyle>
      <a:lvl1pPr marL="342840" indent="-342840" algn="l" defTabSz="793610" rtl="0" eaLnBrk="0" fontAlgn="base" hangingPunct="0">
        <a:spcBef>
          <a:spcPct val="0"/>
        </a:spcBef>
        <a:spcAft>
          <a:spcPct val="50000"/>
        </a:spcAft>
        <a:buSzPct val="90000"/>
        <a:buFont typeface="Arial" charset="0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168245" indent="-166659" algn="l" defTabSz="793610" rtl="0" eaLnBrk="0" fontAlgn="base" hangingPunct="0">
        <a:spcBef>
          <a:spcPct val="0"/>
        </a:spcBef>
        <a:spcAft>
          <a:spcPct val="50000"/>
        </a:spcAft>
        <a:buChar char="•"/>
        <a:defRPr sz="1300">
          <a:solidFill>
            <a:schemeClr val="tx1"/>
          </a:solidFill>
          <a:latin typeface="+mn-lt"/>
          <a:cs typeface="+mn-cs"/>
        </a:defRPr>
      </a:lvl2pPr>
      <a:lvl3pPr marL="349189" indent="-179357" algn="l" defTabSz="793610" rtl="0" eaLnBrk="0" fontAlgn="base" hangingPunct="0">
        <a:spcBef>
          <a:spcPct val="0"/>
        </a:spcBef>
        <a:spcAft>
          <a:spcPct val="50000"/>
        </a:spcAft>
        <a:buFont typeface="Arial" charset="0"/>
        <a:buChar char="-"/>
        <a:defRPr sz="1300">
          <a:solidFill>
            <a:schemeClr val="tx1"/>
          </a:solidFill>
          <a:latin typeface="+mn-lt"/>
          <a:cs typeface="+mn-cs"/>
        </a:defRPr>
      </a:lvl3pPr>
      <a:lvl4pPr marL="541243" indent="-190466" algn="l" defTabSz="793610" rtl="0" eaLnBrk="0" fontAlgn="base" hangingPunct="0">
        <a:spcBef>
          <a:spcPct val="0"/>
        </a:spcBef>
        <a:spcAft>
          <a:spcPct val="50000"/>
        </a:spcAft>
        <a:buChar char="•"/>
        <a:defRPr sz="1300">
          <a:solidFill>
            <a:schemeClr val="tx1"/>
          </a:solidFill>
          <a:latin typeface="+mn-lt"/>
          <a:cs typeface="+mn-cs"/>
        </a:defRPr>
      </a:lvl4pPr>
      <a:lvl5pPr marL="698376" indent="-155547" algn="l" defTabSz="793610" rtl="0" eaLnBrk="0" fontAlgn="base" hangingPunct="0">
        <a:spcBef>
          <a:spcPct val="0"/>
        </a:spcBef>
        <a:spcAft>
          <a:spcPct val="50000"/>
        </a:spcAft>
        <a:buFont typeface="Arial" charset="0"/>
        <a:buChar char="-"/>
        <a:defRPr sz="1300">
          <a:solidFill>
            <a:schemeClr val="tx1"/>
          </a:solidFill>
          <a:latin typeface="+mn-lt"/>
          <a:cs typeface="+mn-cs"/>
        </a:defRPr>
      </a:lvl5pPr>
      <a:lvl6pPr marL="1155496" indent="-155547" algn="l" defTabSz="793610" rtl="0" fontAlgn="base">
        <a:spcBef>
          <a:spcPct val="0"/>
        </a:spcBef>
        <a:spcAft>
          <a:spcPct val="50000"/>
        </a:spcAft>
        <a:buFont typeface="Arial" pitchFamily="34" charset="0"/>
        <a:buChar char="-"/>
        <a:defRPr sz="1300">
          <a:solidFill>
            <a:schemeClr val="tx1"/>
          </a:solidFill>
          <a:latin typeface="+mn-lt"/>
          <a:cs typeface="+mn-cs"/>
        </a:defRPr>
      </a:lvl6pPr>
      <a:lvl7pPr marL="1612616" indent="-155547" algn="l" defTabSz="793610" rtl="0" fontAlgn="base">
        <a:spcBef>
          <a:spcPct val="0"/>
        </a:spcBef>
        <a:spcAft>
          <a:spcPct val="50000"/>
        </a:spcAft>
        <a:buFont typeface="Arial" pitchFamily="34" charset="0"/>
        <a:buChar char="-"/>
        <a:defRPr sz="1300">
          <a:solidFill>
            <a:schemeClr val="tx1"/>
          </a:solidFill>
          <a:latin typeface="+mn-lt"/>
          <a:cs typeface="+mn-cs"/>
        </a:defRPr>
      </a:lvl7pPr>
      <a:lvl8pPr marL="2069735" indent="-155547" algn="l" defTabSz="793610" rtl="0" fontAlgn="base">
        <a:spcBef>
          <a:spcPct val="0"/>
        </a:spcBef>
        <a:spcAft>
          <a:spcPct val="50000"/>
        </a:spcAft>
        <a:buFont typeface="Arial" pitchFamily="34" charset="0"/>
        <a:buChar char="-"/>
        <a:defRPr sz="1300">
          <a:solidFill>
            <a:schemeClr val="tx1"/>
          </a:solidFill>
          <a:latin typeface="+mn-lt"/>
          <a:cs typeface="+mn-cs"/>
        </a:defRPr>
      </a:lvl8pPr>
      <a:lvl9pPr marL="2526854" indent="-155547" algn="l" defTabSz="793610" rtl="0" fontAlgn="base">
        <a:spcBef>
          <a:spcPct val="0"/>
        </a:spcBef>
        <a:spcAft>
          <a:spcPct val="50000"/>
        </a:spcAft>
        <a:buFont typeface="Arial" pitchFamily="34" charset="0"/>
        <a:buChar char="-"/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289" y="435978"/>
            <a:ext cx="9800431" cy="290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92" y="2051051"/>
            <a:ext cx="9793287" cy="106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170435" y="7200900"/>
            <a:ext cx="15228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fld id="{1EB123FE-075B-49D5-9C23-D12C0C3A0593}" type="slidenum">
              <a:rPr lang="en-GB" sz="800" b="1" smtClean="0">
                <a:solidFill>
                  <a:srgbClr val="DC6900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</a:pPr>
              <a:t>‹#›</a:t>
            </a:fld>
            <a:endParaRPr lang="en-GB" sz="800" b="1" dirty="0">
              <a:solidFill>
                <a:srgbClr val="DC69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0097" y="7208594"/>
            <a:ext cx="838370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Jaguar Land Rover  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84" y="7208594"/>
            <a:ext cx="897682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r">
              <a:defRPr sz="900"/>
            </a:lvl1pPr>
          </a:lstStyle>
          <a:p>
            <a:pPr defTabSz="1042504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GB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PwC  |  February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7479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2504" rtl="0" eaLnBrk="1" latinLnBrk="0" hangingPunct="1">
        <a:lnSpc>
          <a:spcPct val="90000"/>
        </a:lnSpc>
        <a:spcBef>
          <a:spcPct val="0"/>
        </a:spcBef>
        <a:buNone/>
        <a:defRPr sz="21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42504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 typeface="Arial" pitchFamily="34" charset="0"/>
        <a:buNone/>
        <a:defRPr sz="900" b="1" i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42504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82465" indent="-182465" algn="l" defTabSz="1042504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Font typeface="Georgia" pitchFamily="18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358584" indent="-176120" algn="l" defTabSz="1042504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eorgia" pitchFamily="18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41051" indent="-182465" algn="l" defTabSz="1042504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eorgia" pitchFamily="18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86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137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90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642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Placeholder 1"/>
          <p:cNvSpPr>
            <a:spLocks noGrp="1"/>
          </p:cNvSpPr>
          <p:nvPr>
            <p:ph type="title"/>
          </p:nvPr>
        </p:nvSpPr>
        <p:spPr bwMode="auto">
          <a:xfrm>
            <a:off x="477838" y="387350"/>
            <a:ext cx="98504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3075" y="1265238"/>
            <a:ext cx="985043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85775" y="7226300"/>
            <a:ext cx="331788" cy="1587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29"/>
              </a:lnSpc>
              <a:defRPr sz="1000" b="1">
                <a:solidFill>
                  <a:srgbClr val="002776"/>
                </a:solidFill>
                <a:latin typeface="Arial" charset="0"/>
                <a:cs typeface="Arial" charset="0"/>
              </a:defRPr>
            </a:lvl1pPr>
          </a:lstStyle>
          <a:p>
            <a:pPr>
              <a:spcAft>
                <a:spcPct val="0"/>
              </a:spcAft>
              <a:buSzTx/>
              <a:buFontTx/>
              <a:buNone/>
              <a:defRPr/>
            </a:pPr>
            <a:fld id="{5D71F58C-8C6D-4952-89B8-B1C2F3165DBF}" type="slidenum">
              <a:rPr lang="en-US"/>
              <a:pPr>
                <a:spcAft>
                  <a:spcPct val="0"/>
                </a:spcAft>
                <a:buSzTx/>
                <a:buFontTx/>
                <a:buNone/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01700" y="7226300"/>
            <a:ext cx="5049838" cy="1587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29"/>
              </a:lnSpc>
              <a:defRPr sz="1000">
                <a:solidFill>
                  <a:srgbClr val="002776"/>
                </a:solidFill>
                <a:latin typeface="Arial" charset="0"/>
                <a:cs typeface="Arial" charset="0"/>
              </a:defRPr>
            </a:lvl1pPr>
          </a:lstStyle>
          <a:p>
            <a:pPr>
              <a:spcAft>
                <a:spcPct val="0"/>
              </a:spcAft>
              <a:buSzTx/>
              <a:buFontTx/>
              <a:buNone/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97623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  <p:sldLayoutId id="2147484199" r:id="rId18"/>
    <p:sldLayoutId id="2147484200" r:id="rId19"/>
    <p:sldLayoutId id="2147484201" r:id="rId20"/>
  </p:sldLayoutIdLst>
  <p:hf hdr="0" dt="0"/>
  <p:txStyles>
    <p:titleStyle>
      <a:lvl1pPr algn="l" defTabSz="1039813" rtl="0" eaLnBrk="0" fontAlgn="base" hangingPunct="0">
        <a:lnSpc>
          <a:spcPts val="3475"/>
        </a:lnSpc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lnSpc>
          <a:spcPts val="3475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defTabSz="1039813" rtl="0" eaLnBrk="0" fontAlgn="base" hangingPunct="0">
        <a:lnSpc>
          <a:spcPts val="3475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defTabSz="1039813" rtl="0" eaLnBrk="0" fontAlgn="base" hangingPunct="0">
        <a:lnSpc>
          <a:spcPts val="3475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defTabSz="1039813" rtl="0" eaLnBrk="0" fontAlgn="base" hangingPunct="0">
        <a:lnSpc>
          <a:spcPts val="3475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67606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6pPr>
      <a:lvl7pPr marL="935217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7pPr>
      <a:lvl8pPr marL="1402824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8pPr>
      <a:lvl9pPr marL="1870429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9pPr>
    </p:titleStyle>
    <p:bodyStyle>
      <a:lvl1pPr marL="388938" indent="-388938" algn="l" defTabSz="1039813" rtl="0" eaLnBrk="0" fontAlgn="base" hangingPunct="0">
        <a:spcBef>
          <a:spcPct val="0"/>
        </a:spcBef>
        <a:spcAft>
          <a:spcPts val="313"/>
        </a:spcAft>
        <a:buFont typeface="Arial" pitchFamily="34" charset="0"/>
        <a:buChar char="•"/>
        <a:defRPr lang="en-US" sz="25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203200" indent="-203200" algn="l" defTabSz="1039813" rtl="0" eaLnBrk="0" fontAlgn="base" hangingPunct="0">
        <a:spcBef>
          <a:spcPct val="0"/>
        </a:spcBef>
        <a:spcAft>
          <a:spcPts val="313"/>
        </a:spcAft>
        <a:buFont typeface="Arial" pitchFamily="34" charset="0"/>
        <a:buChar char="•"/>
        <a:defRPr lang="en-US" sz="25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404813" indent="-196850" algn="l" defTabSz="1039813" rtl="0" eaLnBrk="0" fontAlgn="base" hangingPunct="0">
        <a:spcBef>
          <a:spcPct val="0"/>
        </a:spcBef>
        <a:spcAft>
          <a:spcPts val="313"/>
        </a:spcAft>
        <a:buFont typeface="Arial" pitchFamily="34" charset="0"/>
        <a:buChar char="‒"/>
        <a:defRPr lang="en-US" sz="25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612775" indent="-203200" algn="l" defTabSz="1039813" rtl="0" eaLnBrk="0" fontAlgn="base" hangingPunct="0">
        <a:spcBef>
          <a:spcPct val="0"/>
        </a:spcBef>
        <a:spcAft>
          <a:spcPts val="613"/>
        </a:spcAft>
        <a:buFont typeface="Arial" pitchFamily="34" charset="0"/>
        <a:buChar char="•"/>
        <a:defRPr lang="en-US" sz="2000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808038" indent="-193675" algn="l" defTabSz="1039813" rtl="0" eaLnBrk="0" fontAlgn="base" hangingPunct="0">
        <a:spcBef>
          <a:spcPct val="0"/>
        </a:spcBef>
        <a:spcAft>
          <a:spcPts val="613"/>
        </a:spcAft>
        <a:buFont typeface="Arial" pitchFamily="34" charset="0"/>
        <a:buChar char="‒"/>
        <a:defRPr lang="en-GB" sz="2000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915731" indent="-186719" algn="l" defTabSz="935217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104072" indent="-188342" algn="l" defTabSz="935217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‒"/>
        <a:defRPr sz="15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81049" indent="-176977" algn="l" defTabSz="935217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67768" indent="-186719" algn="l" defTabSz="935217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‒"/>
        <a:defRPr sz="15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606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5217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824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0429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8037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5645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73252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40859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77121" y="386815"/>
            <a:ext cx="9850552" cy="69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3408" y="1265462"/>
            <a:ext cx="9850552" cy="57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86403" y="7226958"/>
            <a:ext cx="330456" cy="15752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29"/>
              </a:lnSpc>
              <a:defRPr sz="1000" b="1">
                <a:solidFill>
                  <a:srgbClr val="002776"/>
                </a:solidFill>
                <a:latin typeface="Arial" charset="0"/>
                <a:cs typeface="Arial" charset="0"/>
              </a:defRPr>
            </a:lvl1pPr>
          </a:lstStyle>
          <a:p>
            <a:pPr>
              <a:spcAft>
                <a:spcPct val="0"/>
              </a:spcAft>
              <a:buSzTx/>
              <a:buFontTx/>
              <a:buNone/>
              <a:defRPr/>
            </a:pPr>
            <a:fld id="{936B4AE9-43AE-4DC9-8F03-7BFA01BC3563}" type="slidenum">
              <a:rPr lang="en-US"/>
              <a:pPr>
                <a:spcAft>
                  <a:spcPct val="0"/>
                </a:spcAft>
                <a:buSzTx/>
                <a:buFontTx/>
                <a:buNone/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02257" y="7226958"/>
            <a:ext cx="5049661" cy="15752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29"/>
              </a:lnSpc>
              <a:defRPr sz="1000">
                <a:solidFill>
                  <a:srgbClr val="002776"/>
                </a:solidFill>
                <a:latin typeface="Arial" charset="0"/>
                <a:cs typeface="Arial" charset="0"/>
              </a:defRPr>
            </a:lvl1pPr>
          </a:lstStyle>
          <a:p>
            <a:pPr>
              <a:spcAft>
                <a:spcPct val="0"/>
              </a:spcAft>
              <a:buSzTx/>
              <a:buFontTx/>
              <a:buNone/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31764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</p:sldLayoutIdLst>
  <p:hf hdr="0" dt="0"/>
  <p:txStyles>
    <p:titleStyle>
      <a:lvl1pPr algn="l" defTabSz="1041062" rtl="0" eaLnBrk="0" fontAlgn="base" hangingPunct="0">
        <a:lnSpc>
          <a:spcPts val="3478"/>
        </a:lnSpc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1062" rtl="0" eaLnBrk="0" fontAlgn="base" hangingPunct="0">
        <a:lnSpc>
          <a:spcPts val="347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defTabSz="1041062" rtl="0" eaLnBrk="0" fontAlgn="base" hangingPunct="0">
        <a:lnSpc>
          <a:spcPts val="347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defTabSz="1041062" rtl="0" eaLnBrk="0" fontAlgn="base" hangingPunct="0">
        <a:lnSpc>
          <a:spcPts val="347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defTabSz="1041062" rtl="0" eaLnBrk="0" fontAlgn="base" hangingPunct="0">
        <a:lnSpc>
          <a:spcPts val="3478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67606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6pPr>
      <a:lvl7pPr marL="935217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7pPr>
      <a:lvl8pPr marL="1402824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8pPr>
      <a:lvl9pPr marL="1870429" algn="l" rtl="0" fontAlgn="base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9pPr>
    </p:titleStyle>
    <p:bodyStyle>
      <a:lvl1pPr marL="389267" indent="-389267" algn="l" defTabSz="1041062" rtl="0" eaLnBrk="0" fontAlgn="base" hangingPunct="0">
        <a:spcBef>
          <a:spcPct val="0"/>
        </a:spcBef>
        <a:spcAft>
          <a:spcPts val="314"/>
        </a:spcAft>
        <a:buFont typeface="Arial" pitchFamily="34" charset="0"/>
        <a:defRPr lang="en-US" sz="25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204591" indent="-204591" algn="l" defTabSz="1041062" rtl="0" eaLnBrk="0" fontAlgn="base" hangingPunct="0">
        <a:spcBef>
          <a:spcPct val="0"/>
        </a:spcBef>
        <a:spcAft>
          <a:spcPts val="314"/>
        </a:spcAft>
        <a:buFont typeface="Arial" pitchFamily="34" charset="0"/>
        <a:buChar char="•"/>
        <a:defRPr lang="en-US" sz="2500" kern="1200" dirty="0">
          <a:solidFill>
            <a:schemeClr val="tx2"/>
          </a:solidFill>
          <a:latin typeface="+mn-lt"/>
          <a:ea typeface="+mj-ea"/>
          <a:cs typeface="+mj-cs"/>
        </a:defRPr>
      </a:lvl2pPr>
      <a:lvl3pPr marL="405561" indent="-197349" algn="l" defTabSz="1041062" rtl="0" eaLnBrk="0" fontAlgn="base" hangingPunct="0">
        <a:spcBef>
          <a:spcPct val="0"/>
        </a:spcBef>
        <a:spcAft>
          <a:spcPts val="314"/>
        </a:spcAft>
        <a:buFont typeface="Arial" pitchFamily="34" charset="0"/>
        <a:buChar char="‒"/>
        <a:defRPr lang="en-US" sz="2500" kern="1200" dirty="0">
          <a:solidFill>
            <a:schemeClr val="tx2"/>
          </a:solidFill>
          <a:latin typeface="+mn-lt"/>
          <a:ea typeface="+mj-ea"/>
          <a:cs typeface="+mj-cs"/>
        </a:defRPr>
      </a:lvl3pPr>
      <a:lvl4pPr marL="613774" indent="-204591" algn="l" defTabSz="1041062" rtl="0" eaLnBrk="0" fontAlgn="base" hangingPunct="0">
        <a:spcBef>
          <a:spcPct val="0"/>
        </a:spcBef>
        <a:spcAft>
          <a:spcPts val="614"/>
        </a:spcAft>
        <a:buFont typeface="Arial" pitchFamily="34" charset="0"/>
        <a:buChar char="•"/>
        <a:defRPr lang="en-US" kern="1200" dirty="0">
          <a:solidFill>
            <a:schemeClr val="tx2"/>
          </a:solidFill>
          <a:latin typeface="+mn-lt"/>
          <a:ea typeface="+mj-ea"/>
          <a:cs typeface="+mj-cs"/>
        </a:defRPr>
      </a:lvl4pPr>
      <a:lvl5pPr marL="809313" indent="-193729" algn="l" defTabSz="1041062" rtl="0" eaLnBrk="0" fontAlgn="base" hangingPunct="0">
        <a:spcBef>
          <a:spcPct val="0"/>
        </a:spcBef>
        <a:spcAft>
          <a:spcPts val="614"/>
        </a:spcAft>
        <a:buFont typeface="Arial" pitchFamily="34" charset="0"/>
        <a:buChar char="‒"/>
        <a:defRPr lang="en-GB" kern="1200" dirty="0">
          <a:solidFill>
            <a:schemeClr val="tx2"/>
          </a:solidFill>
          <a:latin typeface="+mn-lt"/>
          <a:ea typeface="+mj-ea"/>
          <a:cs typeface="+mj-cs"/>
        </a:defRPr>
      </a:lvl5pPr>
      <a:lvl6pPr marL="915731" indent="-186719" algn="l" defTabSz="935217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104072" indent="-188342" algn="l" defTabSz="935217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‒"/>
        <a:defRPr sz="15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81049" indent="-176977" algn="l" defTabSz="935217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67768" indent="-186719" algn="l" defTabSz="935217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‒"/>
        <a:defRPr sz="15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606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5217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824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0429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8037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5645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73252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40859" algn="l" defTabSz="935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7554" y="386016"/>
            <a:ext cx="9849672" cy="69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4176" y="1312451"/>
            <a:ext cx="9849672" cy="57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85990" y="7226206"/>
            <a:ext cx="330741" cy="1590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28"/>
              </a:lnSpc>
              <a:defRPr sz="1000" b="1"/>
            </a:lvl1pPr>
          </a:lstStyle>
          <a:p>
            <a:pPr>
              <a:spcAft>
                <a:spcPct val="0"/>
              </a:spcAft>
              <a:buSzTx/>
              <a:buFontTx/>
              <a:buNone/>
            </a:pPr>
            <a:fld id="{8B4113B7-31C6-4108-A90C-A5D55B82929F}" type="slidenum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spcAft>
                  <a:spcPct val="0"/>
                </a:spcAft>
                <a:buSzTx/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902792" y="7226206"/>
            <a:ext cx="5048864" cy="1590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228"/>
              </a:lnSpc>
              <a:defRPr sz="1000"/>
            </a:lvl1pPr>
          </a:lstStyle>
          <a:p>
            <a:pPr>
              <a:spcAft>
                <a:spcPct val="0"/>
              </a:spcAft>
              <a:buSzTx/>
              <a:buFontTx/>
              <a:buNone/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Presentation Name (View / Header and Footer)Footer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25972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</p:sldLayoutIdLst>
  <p:hf hdr="0" dt="0"/>
  <p:txStyles>
    <p:titleStyle>
      <a:lvl1pPr algn="l" defTabSz="1043193" rtl="0" eaLnBrk="1" fontAlgn="base" hangingPunct="1">
        <a:lnSpc>
          <a:spcPts val="348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43193" rtl="0" eaLnBrk="1" fontAlgn="base" hangingPunct="1">
        <a:lnSpc>
          <a:spcPts val="348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defTabSz="1043193" rtl="0" eaLnBrk="1" fontAlgn="base" hangingPunct="1">
        <a:lnSpc>
          <a:spcPts val="348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defTabSz="1043193" rtl="0" eaLnBrk="1" fontAlgn="base" hangingPunct="1">
        <a:lnSpc>
          <a:spcPts val="348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defTabSz="1043193" rtl="0" eaLnBrk="1" fontAlgn="base" hangingPunct="1">
        <a:lnSpc>
          <a:spcPts val="348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6797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6pPr>
      <a:lvl7pPr marL="935949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7pPr>
      <a:lvl8pPr marL="1403923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8pPr>
      <a:lvl9pPr marL="1871898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</a:defRPr>
      </a:lvl9pPr>
    </p:titleStyle>
    <p:bodyStyle>
      <a:lvl1pPr marL="391604" indent="-391604" algn="l" defTabSz="1043193" rtl="0" eaLnBrk="1" fontAlgn="base" hangingPunct="1">
        <a:spcBef>
          <a:spcPct val="0"/>
        </a:spcBef>
        <a:spcAft>
          <a:spcPts val="307"/>
        </a:spcAft>
        <a:buFont typeface="Arial" pitchFamily="34" charset="0"/>
        <a:buChar char="•"/>
        <a:defRPr lang="en-US" sz="11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07989" indent="-207989" algn="l" defTabSz="1043193" rtl="0" eaLnBrk="1" fontAlgn="base" hangingPunct="1">
        <a:spcBef>
          <a:spcPct val="0"/>
        </a:spcBef>
        <a:spcAft>
          <a:spcPts val="307"/>
        </a:spcAft>
        <a:buFont typeface="Arial" pitchFamily="34" charset="0"/>
        <a:buChar char="•"/>
        <a:defRPr lang="en-US" sz="1100" kern="1200" dirty="0">
          <a:solidFill>
            <a:schemeClr val="tx1"/>
          </a:solidFill>
          <a:latin typeface="+mn-lt"/>
          <a:ea typeface="+mj-ea"/>
          <a:cs typeface="+mj-cs"/>
        </a:defRPr>
      </a:lvl2pPr>
      <a:lvl3pPr marL="407853" indent="-199864" algn="l" defTabSz="1043193" rtl="0" eaLnBrk="1" fontAlgn="base" hangingPunct="1">
        <a:spcBef>
          <a:spcPct val="0"/>
        </a:spcBef>
        <a:spcAft>
          <a:spcPts val="307"/>
        </a:spcAft>
        <a:buFont typeface="Arial" pitchFamily="34" charset="0"/>
        <a:buChar char="‒"/>
        <a:defRPr lang="en-US" sz="1100" kern="1200" dirty="0">
          <a:solidFill>
            <a:schemeClr val="tx1"/>
          </a:solidFill>
          <a:latin typeface="+mn-lt"/>
          <a:ea typeface="+mj-ea"/>
          <a:cs typeface="+mj-cs"/>
        </a:defRPr>
      </a:lvl3pPr>
      <a:lvl4pPr marL="615842" indent="-207989" algn="l" defTabSz="1043193" rtl="0" eaLnBrk="1" fontAlgn="base" hangingPunct="1">
        <a:spcBef>
          <a:spcPct val="0"/>
        </a:spcBef>
        <a:spcAft>
          <a:spcPts val="307"/>
        </a:spcAft>
        <a:buFont typeface="Arial" pitchFamily="34" charset="0"/>
        <a:buChar char="•"/>
        <a:defRPr lang="en-US" sz="1000" kern="1200" dirty="0">
          <a:solidFill>
            <a:schemeClr val="tx1"/>
          </a:solidFill>
          <a:latin typeface="+mn-lt"/>
          <a:ea typeface="+mj-ea"/>
          <a:cs typeface="+mj-cs"/>
        </a:defRPr>
      </a:lvl4pPr>
      <a:lvl5pPr marL="812456" indent="-196615" algn="l" defTabSz="1043193" rtl="0" eaLnBrk="1" fontAlgn="base" hangingPunct="1">
        <a:spcBef>
          <a:spcPct val="0"/>
        </a:spcBef>
        <a:spcAft>
          <a:spcPts val="307"/>
        </a:spcAft>
        <a:buFont typeface="Arial" pitchFamily="34" charset="0"/>
        <a:buChar char="‒"/>
        <a:defRPr lang="en-GB" sz="1000" kern="1200" dirty="0">
          <a:solidFill>
            <a:schemeClr val="tx1"/>
          </a:solidFill>
          <a:latin typeface="+mn-lt"/>
          <a:ea typeface="+mj-ea"/>
          <a:cs typeface="+mj-cs"/>
        </a:defRPr>
      </a:lvl5pPr>
      <a:lvl6pPr marL="916450" indent="-186865" algn="l" defTabSz="935949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104939" indent="-188490" algn="l" defTabSz="935949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82056" indent="-177116" algn="l" defTabSz="935949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68920" indent="-186865" algn="l" defTabSz="935949" rtl="0" eaLnBrk="1" latinLnBrk="0" hangingPunct="1">
        <a:spcBef>
          <a:spcPts val="0"/>
        </a:spcBef>
        <a:spcAft>
          <a:spcPts val="307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7974" algn="l" defTabSz="935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35949" algn="l" defTabSz="935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923" algn="l" defTabSz="935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71898" algn="l" defTabSz="935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9872" algn="l" defTabSz="935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846" algn="l" defTabSz="935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5821" algn="l" defTabSz="935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3795" algn="l" defTabSz="935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04788" y="1406525"/>
            <a:ext cx="1036161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42988">
              <a:spcAft>
                <a:spcPct val="0"/>
              </a:spcAft>
              <a:buSzTx/>
              <a:buFontTx/>
              <a:buNone/>
            </a:pPr>
            <a:endParaRPr lang="ru-RU" sz="4000">
              <a:solidFill>
                <a:srgbClr val="3A4972"/>
              </a:solidFill>
            </a:endParaRPr>
          </a:p>
        </p:txBody>
      </p:sp>
      <p:sp>
        <p:nvSpPr>
          <p:cNvPr id="16388" name="Text Box 17"/>
          <p:cNvSpPr txBox="1">
            <a:spLocks noChangeArrowheads="1"/>
          </p:cNvSpPr>
          <p:nvPr/>
        </p:nvSpPr>
        <p:spPr bwMode="blackWhite">
          <a:xfrm>
            <a:off x="342144" y="1656395"/>
            <a:ext cx="9581319" cy="578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ct val="0"/>
              </a:spcAft>
              <a:buFontTx/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>Как правильно организовать функцию МСФО?</a:t>
            </a:r>
          </a:p>
          <a:p>
            <a:pPr>
              <a:spcAft>
                <a:spcPct val="0"/>
              </a:spcAft>
              <a:buFontTx/>
              <a:buNone/>
            </a:pPr>
            <a:endParaRPr lang="ru-RU" sz="4400" dirty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4400" dirty="0" smtClean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Москва, 2012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208756"/>
            <a:ext cx="1260984" cy="12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 descr="D:\Диск\Tools\PPT and marketing\New brand image library\Industry - Financial Services\233437_2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2944" y="3420591"/>
            <a:ext cx="2885306" cy="3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5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 idx="4294967295"/>
          </p:nvPr>
        </p:nvSpPr>
        <p:spPr>
          <a:xfrm>
            <a:off x="477551" y="543510"/>
            <a:ext cx="9849672" cy="6948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en-GB" sz="2400" dirty="0">
                <a:solidFill>
                  <a:srgbClr val="00B0F0"/>
                </a:solidFill>
                <a:latin typeface="Arial" charset="0"/>
                <a:cs typeface="Arial" charset="0"/>
                <a:sym typeface="Wingdings 2" pitchFamily="18" charset="2"/>
              </a:rPr>
              <a:t>Типичные проблемы подготовки отчетности собственными силами и возможные </a:t>
            </a:r>
            <a:r>
              <a:rPr lang="ru-RU" altLang="en-GB" sz="2400" dirty="0" smtClean="0">
                <a:solidFill>
                  <a:srgbClr val="00B0F0"/>
                </a:solidFill>
                <a:latin typeface="Arial" charset="0"/>
                <a:cs typeface="Arial" charset="0"/>
                <a:sym typeface="Wingdings 2" pitchFamily="18" charset="2"/>
              </a:rPr>
              <a:t>решения (2)</a:t>
            </a:r>
            <a:endParaRPr lang="en-US" sz="2200" b="0" dirty="0" smtClean="0"/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485987" y="1402007"/>
            <a:ext cx="9812549" cy="5489134"/>
            <a:chOff x="457962" y="1441739"/>
            <a:chExt cx="9230388" cy="5643339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5468744" y="1441739"/>
              <a:ext cx="3959374" cy="5630742"/>
            </a:xfrm>
            <a:prstGeom prst="rect">
              <a:avLst/>
            </a:prstGeom>
            <a:solidFill>
              <a:srgbClr val="00A1DE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600" b="1"/>
            </a:p>
          </p:txBody>
        </p:sp>
        <p:sp>
          <p:nvSpPr>
            <p:cNvPr id="16389" name="Rectangle 4"/>
            <p:cNvSpPr>
              <a:spLocks noChangeArrowheads="1"/>
            </p:cNvSpPr>
            <p:nvPr/>
          </p:nvSpPr>
          <p:spPr bwMode="auto">
            <a:xfrm>
              <a:off x="1456974" y="1454335"/>
              <a:ext cx="3959373" cy="5630743"/>
            </a:xfrm>
            <a:prstGeom prst="rect">
              <a:avLst/>
            </a:prstGeom>
            <a:solidFill>
              <a:srgbClr val="00A1DE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600" b="1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57962" y="1776689"/>
              <a:ext cx="9230388" cy="1684270"/>
            </a:xfrm>
            <a:prstGeom prst="homePlate">
              <a:avLst>
                <a:gd name="adj" fmla="val 1254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100296" tIns="45997" rIns="0" bIns="45997" anchor="ctr"/>
            <a:lstStyle/>
            <a:p>
              <a:pPr defTabSz="823913"/>
              <a:endParaRPr lang="en-US" sz="1200">
                <a:solidFill>
                  <a:srgbClr val="002776"/>
                </a:solidFill>
              </a:endParaRP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539141" y="1880825"/>
              <a:ext cx="1126509" cy="14666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002776"/>
                  </a:solidFill>
                </a:rPr>
                <a:t>Персонал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456400" y="1881460"/>
              <a:ext cx="4000099" cy="1563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Организационная структура персонала бухгалтерских подразделений предприятий группы не позволяет эффективно и оперативно управлять бухгалтерским персоналом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Недостаточная численность или уровень квалификации сотрудников для ведения учета и подготовки отчетности по требуемым стандартам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  <a:p>
              <a:pPr marL="182563" indent="-182563">
                <a:buFontTx/>
                <a:buChar char="•"/>
              </a:pPr>
              <a:endParaRPr lang="ru-RU" sz="1200">
                <a:solidFill>
                  <a:srgbClr val="002776"/>
                </a:solidFill>
              </a:endParaRP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5526379" y="1772853"/>
              <a:ext cx="4046699" cy="1563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Использование матричной структуры подчинения 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/>
              </a:r>
              <a:br>
                <a:rPr lang="en-US" sz="1200" dirty="0">
                  <a:solidFill>
                    <a:srgbClr val="002776"/>
                  </a:solidFill>
                  <a:latin typeface="FreeSetLight-Regular"/>
                </a:rPr>
              </a:b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или единых учетных центров для централизации отдельных учетных операций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endParaRPr lang="ru-RU" sz="1200" dirty="0">
                <a:solidFill>
                  <a:srgbClr val="002776"/>
                </a:solidFill>
                <a:latin typeface="FreeSetLight-Regular"/>
              </a:endParaRPr>
            </a:p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Обучение существующего персонала требуемым стандартам ведения учета и подготовки отчетности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endParaRPr lang="ru-RU" sz="1200" dirty="0">
                <a:solidFill>
                  <a:srgbClr val="002776"/>
                </a:solidFill>
                <a:latin typeface="FreeSetLight-Regular"/>
              </a:endParaRPr>
            </a:p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Наем персонала соответствующего уровня и квалификации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endParaRPr lang="ru-RU" sz="1200" dirty="0">
                <a:solidFill>
                  <a:srgbClr val="002776"/>
                </a:solidFill>
                <a:latin typeface="FreeSetLight-Regular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57962" y="3556205"/>
              <a:ext cx="9230388" cy="1684271"/>
            </a:xfrm>
            <a:prstGeom prst="homePlate">
              <a:avLst>
                <a:gd name="adj" fmla="val 1333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100296" tIns="45997" rIns="0" bIns="45997" anchor="ctr"/>
            <a:lstStyle/>
            <a:p>
              <a:pPr defTabSz="823913"/>
              <a:endParaRPr lang="en-US" sz="1200">
                <a:solidFill>
                  <a:srgbClr val="002776"/>
                </a:solidFill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539141" y="3660564"/>
              <a:ext cx="1126509" cy="14666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sz="1200" b="1">
                  <a:solidFill>
                    <a:srgbClr val="002776"/>
                  </a:solidFill>
                </a:rPr>
                <a:t>Информа-ционные технологии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1456974" y="3624573"/>
              <a:ext cx="3999544" cy="1563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Множество информационных систем, которые недостаточно интегрированы между собой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endParaRPr lang="ru-RU" sz="1200" dirty="0">
                <a:solidFill>
                  <a:srgbClr val="002776"/>
                </a:solidFill>
                <a:latin typeface="FreeSetLight-Regular"/>
              </a:endParaRPr>
            </a:p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Использование неспециализированного ПО на базе таблиц данных (MS </a:t>
              </a:r>
              <a:r>
                <a:rPr lang="ru-RU" sz="1200" dirty="0" err="1">
                  <a:solidFill>
                    <a:srgbClr val="002776"/>
                  </a:solidFill>
                  <a:latin typeface="FreeSetLight-Regular"/>
                </a:rPr>
                <a:t>Excel</a:t>
              </a: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) на различных участках, в том числе в ключевых процессах, таких как консолидация отчетности.</a:t>
              </a:r>
            </a:p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Низкая степень защиты от потери данных в случае сбоя информационных систем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endParaRPr lang="ru-RU" sz="1200" dirty="0">
                <a:solidFill>
                  <a:srgbClr val="002776"/>
                </a:solidFill>
                <a:latin typeface="FreeSetLight-Regular"/>
              </a:endParaRP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5556069" y="3601445"/>
              <a:ext cx="4046701" cy="1408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Использование интегрированных информационных систем или единого хранилища данных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 </a:t>
              </a:r>
            </a:p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Использование специализированных систем бухгалтерского учета, сбора, обработки и консолидации данных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endParaRPr lang="ru-RU" sz="1200" dirty="0">
                <a:solidFill>
                  <a:srgbClr val="002776"/>
                </a:solidFill>
                <a:latin typeface="FreeSetLight-Regular"/>
              </a:endParaRPr>
            </a:p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Разработка и внедрение плана восстановления информационных систем после сбоев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endParaRPr lang="ru-RU" sz="1200" dirty="0">
                <a:solidFill>
                  <a:srgbClr val="002776"/>
                </a:solidFill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457962" y="5323023"/>
              <a:ext cx="9230388" cy="1684270"/>
            </a:xfrm>
            <a:prstGeom prst="homePlate">
              <a:avLst>
                <a:gd name="adj" fmla="val 1333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100296" tIns="45997" rIns="0" bIns="45997" anchor="ctr"/>
            <a:lstStyle/>
            <a:p>
              <a:pPr defTabSz="823913"/>
              <a:endParaRPr lang="en-US" sz="1200">
                <a:solidFill>
                  <a:srgbClr val="002776"/>
                </a:solidFill>
              </a:endParaRP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539141" y="5427707"/>
              <a:ext cx="1126509" cy="14666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sz="1200" b="1">
                  <a:solidFill>
                    <a:srgbClr val="002776"/>
                  </a:solidFill>
                </a:rPr>
                <a:t>Управление</a:t>
              </a: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1456974" y="5386141"/>
              <a:ext cx="3999544" cy="15637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  <a:latin typeface="FreeSetLight-Regular"/>
                </a:rPr>
                <a:t>Недостаточно эффективное управление процессом подготовки отчетности, включая подготовку и отслеживание графика подготовки отчетности, определение «контрольных точек» и мониторинг их исполнения, а также обеспечение эффективного взаимодействия между всеми подразделениями компании, вовлеченными в процесс закрытия периода</a:t>
              </a:r>
              <a:r>
                <a:rPr lang="en-US" sz="1200">
                  <a:solidFill>
                    <a:srgbClr val="002776"/>
                  </a:solidFill>
                  <a:latin typeface="FreeSetLight-Regular"/>
                </a:rPr>
                <a:t>.</a:t>
              </a:r>
              <a:endParaRPr lang="ru-RU" sz="1200">
                <a:solidFill>
                  <a:srgbClr val="002776"/>
                </a:solidFill>
                <a:latin typeface="FreeSetLight-Regular"/>
              </a:endParaRP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5556069" y="5387324"/>
              <a:ext cx="4046701" cy="10326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Определение критического пути процесса 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/>
              </a:r>
              <a:br>
                <a:rPr lang="en-US" sz="1200" dirty="0">
                  <a:solidFill>
                    <a:srgbClr val="002776"/>
                  </a:solidFill>
                  <a:latin typeface="FreeSetLight-Regular"/>
                </a:rPr>
              </a:b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подготовки отчетности и его оптимизация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 </a:t>
              </a:r>
            </a:p>
            <a:p>
              <a:pPr marL="182563" indent="-182563">
                <a:buFontTx/>
                <a:buChar char="•"/>
              </a:pPr>
              <a:r>
                <a:rPr lang="ru-RU" sz="1200" dirty="0">
                  <a:solidFill>
                    <a:srgbClr val="002776"/>
                  </a:solidFill>
                  <a:latin typeface="FreeSetLight-Regular"/>
                </a:rPr>
                <a:t>Разработка и использование графика подготовки отчетности, определение и мониторинг контрольных точек</a:t>
              </a:r>
              <a:r>
                <a:rPr lang="en-US" sz="1200" dirty="0">
                  <a:solidFill>
                    <a:srgbClr val="002776"/>
                  </a:solidFill>
                  <a:latin typeface="FreeSetLight-Regular"/>
                </a:rPr>
                <a:t>.</a:t>
              </a:r>
              <a:endParaRPr lang="ru-RU" sz="1200" dirty="0">
                <a:solidFill>
                  <a:srgbClr val="002776"/>
                </a:solidFill>
                <a:latin typeface="FreeSetLight-Regular"/>
              </a:endParaRP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1518101" y="1493925"/>
              <a:ext cx="3837118" cy="2069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 b="1">
                  <a:solidFill>
                    <a:srgbClr val="FFFFFF"/>
                  </a:solidFill>
                </a:rPr>
                <a:t>Типичные проблемы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5542097" y="1479529"/>
              <a:ext cx="3835370" cy="2069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 b="1">
                  <a:solidFill>
                    <a:srgbClr val="FFFFFF"/>
                  </a:solidFill>
                </a:rPr>
                <a:t>Возможные решения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442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 rot="5400000">
            <a:off x="1757364" y="-1389061"/>
            <a:ext cx="7197725" cy="103282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rot="10800000" vert="eaVert" lIns="91424" tIns="45712" rIns="91424" bIns="45712"/>
          <a:lstStyle/>
          <a:p>
            <a:pPr marL="88884" indent="-88884" defTabSz="638062">
              <a:spcBef>
                <a:spcPct val="20000"/>
              </a:spcBef>
              <a:spcAft>
                <a:spcPct val="20000"/>
              </a:spcAft>
            </a:pPr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0657" y="6944209"/>
            <a:ext cx="8280400" cy="364815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www.i-ias.ru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162800" y="6840537"/>
            <a:ext cx="3187700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0" bIns="0" anchor="b"/>
          <a:lstStyle/>
          <a:p>
            <a:pPr algn="r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ru-RU" sz="3000">
              <a:solidFill>
                <a:schemeClr val="bg1"/>
              </a:solidFill>
              <a:latin typeface="PwC_Logo" pitchFamily="2" charset="2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538414" y="2989264"/>
            <a:ext cx="6048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4287" bIns="52144"/>
          <a:lstStyle/>
          <a:p>
            <a:pPr defTabSz="1042804">
              <a:spcAft>
                <a:spcPct val="0"/>
              </a:spcAft>
              <a:buSzTx/>
            </a:pPr>
            <a:r>
              <a:rPr lang="ru-RU" sz="4400" dirty="0">
                <a:solidFill>
                  <a:schemeClr val="bg1"/>
                </a:solidFill>
              </a:rPr>
              <a:t>Спасибо за внимание!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2"/>
          <p:cNvSpPr>
            <a:spLocks noGrp="1"/>
          </p:cNvSpPr>
          <p:nvPr>
            <p:ph type="title" idx="4294967295"/>
          </p:nvPr>
        </p:nvSpPr>
        <p:spPr>
          <a:xfrm>
            <a:off x="485386" y="573601"/>
            <a:ext cx="9849672" cy="694827"/>
          </a:xfrm>
        </p:spPr>
        <p:txBody>
          <a:bodyPr/>
          <a:lstStyle/>
          <a:p>
            <a:r>
              <a:rPr lang="ru-RU" sz="2400" dirty="0">
                <a:solidFill>
                  <a:srgbClr val="3DA8D5"/>
                </a:solidFill>
                <a:latin typeface="Arial" charset="0"/>
                <a:cs typeface="Arial" charset="0"/>
                <a:sym typeface="Wingdings 2" pitchFamily="18" charset="2"/>
              </a:rPr>
              <a:t>Стратегический подход к развитию финансовой функции</a:t>
            </a:r>
            <a:endParaRPr lang="en-US" sz="2400" dirty="0">
              <a:solidFill>
                <a:srgbClr val="3DA8D5"/>
              </a:solidFill>
              <a:latin typeface="Arial" charset="0"/>
              <a:cs typeface="Arial" charset="0"/>
              <a:sym typeface="Wingdings 2" pitchFamily="18" charset="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7545" y="2513186"/>
            <a:ext cx="3884926" cy="3859422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9562" tIns="99562" rIns="99562" bIns="9956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31550" y="2507942"/>
            <a:ext cx="3884926" cy="3864666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9562" tIns="99562" rIns="99562" bIns="9956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1157" y="2358813"/>
            <a:ext cx="3574749" cy="5265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8526" tIns="48399" rIns="98526" bIns="48399" anchor="ctr" anchorCtr="1">
            <a:spAutoFit/>
          </a:bodyPr>
          <a:lstStyle/>
          <a:p>
            <a:pPr algn="ctr" defTabSz="983528" eaLnBrk="0" hangingPunct="0">
              <a:lnSpc>
                <a:spcPct val="90000"/>
              </a:lnSpc>
              <a:spcAft>
                <a:spcPct val="0"/>
              </a:spcAft>
              <a:buSzTx/>
            </a:pPr>
            <a:r>
              <a:rPr lang="ru-RU" altLang="ja-JP" sz="1500" b="1" dirty="0">
                <a:solidFill>
                  <a:srgbClr val="00277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Операционный подход к реализации инициатив</a:t>
            </a:r>
            <a:endParaRPr lang="en-GB" altLang="ja-JP" sz="1500" b="1" dirty="0">
              <a:solidFill>
                <a:srgbClr val="00277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562805" y="2353919"/>
            <a:ext cx="3007539" cy="5265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8526" tIns="48399" rIns="98526" bIns="48399" anchor="ctr" anchorCtr="1">
            <a:spAutoFit/>
          </a:bodyPr>
          <a:lstStyle/>
          <a:p>
            <a:pPr algn="ctr" defTabSz="983528" eaLnBrk="0" hangingPunct="0">
              <a:lnSpc>
                <a:spcPct val="90000"/>
              </a:lnSpc>
              <a:spcAft>
                <a:spcPct val="0"/>
              </a:spcAft>
              <a:buSzTx/>
            </a:pPr>
            <a:r>
              <a:rPr lang="ru-RU" altLang="ja-JP" sz="1500" b="1" dirty="0">
                <a:solidFill>
                  <a:srgbClr val="00277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Стратегический подход к реализации инициатив</a:t>
            </a:r>
            <a:endParaRPr lang="en-GB" altLang="ja-JP" sz="1500" b="1" dirty="0">
              <a:solidFill>
                <a:srgbClr val="00277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2670" y="5732477"/>
            <a:ext cx="3884926" cy="962413"/>
          </a:xfrm>
          <a:prstGeom prst="rect">
            <a:avLst/>
          </a:prstGeom>
          <a:solidFill>
            <a:srgbClr val="72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eaLnBrk="0" hangingPunct="0">
              <a:spcAft>
                <a:spcPct val="0"/>
              </a:spcAft>
              <a:buSzTx/>
              <a:buFontTx/>
              <a:buNone/>
              <a:defRPr/>
            </a:pPr>
            <a:r>
              <a:rPr lang="ru-RU" altLang="ja-JP" dirty="0">
                <a:solidFill>
                  <a:srgbClr val="FFFFFF"/>
                </a:solidFill>
              </a:rPr>
              <a:t>Развитие финансовой функции на основе удовлетворения текущих потребностей</a:t>
            </a:r>
            <a:endParaRPr lang="en-GB" altLang="ja-JP" dirty="0">
              <a:solidFill>
                <a:srgbClr val="FFFFFF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283559" y="4694061"/>
            <a:ext cx="579226" cy="171529"/>
            <a:chOff x="724" y="2530"/>
            <a:chExt cx="321" cy="108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964" y="2530"/>
              <a:ext cx="81" cy="73"/>
            </a:xfrm>
            <a:custGeom>
              <a:avLst/>
              <a:gdLst>
                <a:gd name="T0" fmla="*/ 80 w 81"/>
                <a:gd name="T1" fmla="*/ 22 h 73"/>
                <a:gd name="T2" fmla="*/ 15 w 81"/>
                <a:gd name="T3" fmla="*/ 72 h 73"/>
                <a:gd name="T4" fmla="*/ 29 w 81"/>
                <a:gd name="T5" fmla="*/ 29 h 73"/>
                <a:gd name="T6" fmla="*/ 0 w 81"/>
                <a:gd name="T7" fmla="*/ 0 h 73"/>
                <a:gd name="T8" fmla="*/ 80 w 81"/>
                <a:gd name="T9" fmla="*/ 2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73"/>
                <a:gd name="T17" fmla="*/ 81 w 81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73">
                  <a:moveTo>
                    <a:pt x="80" y="22"/>
                  </a:moveTo>
                  <a:lnTo>
                    <a:pt x="15" y="72"/>
                  </a:lnTo>
                  <a:lnTo>
                    <a:pt x="29" y="29"/>
                  </a:lnTo>
                  <a:lnTo>
                    <a:pt x="0" y="0"/>
                  </a:lnTo>
                  <a:lnTo>
                    <a:pt x="80" y="22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endParaRPr lang="nl-NL" sz="1700">
                <a:solidFill>
                  <a:srgbClr val="00277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724" y="2560"/>
              <a:ext cx="263" cy="78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endParaRPr lang="en-US" sz="1700" dirty="0">
                <a:solidFill>
                  <a:srgbClr val="00277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169534" y="5492188"/>
            <a:ext cx="728023" cy="272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8526" tIns="48399" rIns="98526" bIns="48399">
            <a:spAutoFit/>
          </a:bodyPr>
          <a:lstStyle/>
          <a:p>
            <a:pPr defTabSz="983528" eaLnBrk="0" hangingPunct="0">
              <a:lnSpc>
                <a:spcPct val="85000"/>
              </a:lnSpc>
              <a:spcAft>
                <a:spcPct val="0"/>
              </a:spcAft>
              <a:buSzTx/>
            </a:pPr>
            <a:r>
              <a:rPr lang="ru-RU" altLang="ja-JP" b="1" dirty="0">
                <a:solidFill>
                  <a:srgbClr val="00277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Время</a:t>
            </a:r>
            <a:endParaRPr lang="en-GB" altLang="ja-JP" b="1" dirty="0">
              <a:solidFill>
                <a:srgbClr val="00277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 rot="-5400000">
            <a:off x="288522" y="3933403"/>
            <a:ext cx="877897" cy="266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8526" tIns="48399" rIns="98526" bIns="48399">
            <a:spAutoFit/>
          </a:bodyPr>
          <a:lstStyle/>
          <a:p>
            <a:pPr defTabSz="983528" eaLnBrk="0" hangingPunct="0">
              <a:lnSpc>
                <a:spcPct val="85000"/>
              </a:lnSpc>
              <a:spcAft>
                <a:spcPct val="0"/>
              </a:spcAft>
              <a:buSzTx/>
            </a:pPr>
            <a:r>
              <a:rPr lang="ru-RU" altLang="ja-JP" b="1" dirty="0">
                <a:solidFill>
                  <a:srgbClr val="00277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Эффект</a:t>
            </a:r>
            <a:endParaRPr lang="en-GB" altLang="ja-JP" b="1" dirty="0">
              <a:solidFill>
                <a:srgbClr val="00277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1149894" y="4764068"/>
            <a:ext cx="169654" cy="140023"/>
          </a:xfrm>
          <a:prstGeom prst="ellipse">
            <a:avLst/>
          </a:prstGeom>
          <a:solidFill>
            <a:schemeClr val="accent1"/>
          </a:solidFill>
          <a:ln w="6350" algn="ctr">
            <a:noFill/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9562" tIns="99562" rIns="99562" bIns="9956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  <a:defRPr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876498" y="4648547"/>
            <a:ext cx="173082" cy="15402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2553399" y="4508529"/>
            <a:ext cx="171369" cy="15227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300566" y="4331746"/>
            <a:ext cx="171369" cy="1522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937394" y="5443180"/>
            <a:ext cx="330227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2088995" y="4681810"/>
            <a:ext cx="531243" cy="190781"/>
            <a:chOff x="1173" y="2523"/>
            <a:chExt cx="296" cy="119"/>
          </a:xfrm>
        </p:grpSpPr>
        <p:sp>
          <p:nvSpPr>
            <p:cNvPr id="20" name="Arc 23"/>
            <p:cNvSpPr>
              <a:spLocks/>
            </p:cNvSpPr>
            <p:nvPr/>
          </p:nvSpPr>
          <p:spPr bwMode="auto">
            <a:xfrm>
              <a:off x="1173" y="2542"/>
              <a:ext cx="279" cy="100"/>
            </a:xfrm>
            <a:custGeom>
              <a:avLst/>
              <a:gdLst>
                <a:gd name="T0" fmla="*/ 0 w 39642"/>
                <a:gd name="T1" fmla="*/ 0 h 21600"/>
                <a:gd name="T2" fmla="*/ 0 w 39642"/>
                <a:gd name="T3" fmla="*/ 0 h 21600"/>
                <a:gd name="T4" fmla="*/ 0 w 39642"/>
                <a:gd name="T5" fmla="*/ 0 h 21600"/>
                <a:gd name="T6" fmla="*/ 0 60000 65536"/>
                <a:gd name="T7" fmla="*/ 0 60000 65536"/>
                <a:gd name="T8" fmla="*/ 0 60000 65536"/>
                <a:gd name="T9" fmla="*/ 0 w 39642"/>
                <a:gd name="T10" fmla="*/ 0 h 21600"/>
                <a:gd name="T11" fmla="*/ 39642 w 396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642" h="21600" fill="none" extrusionOk="0">
                  <a:moveTo>
                    <a:pt x="39642" y="0"/>
                  </a:moveTo>
                  <a:cubicBezTo>
                    <a:pt x="39642" y="11929"/>
                    <a:pt x="29971" y="21600"/>
                    <a:pt x="18042" y="21600"/>
                  </a:cubicBezTo>
                  <a:cubicBezTo>
                    <a:pt x="10775" y="21600"/>
                    <a:pt x="3995" y="17945"/>
                    <a:pt x="-1" y="11876"/>
                  </a:cubicBezTo>
                </a:path>
                <a:path w="39642" h="21600" stroke="0" extrusionOk="0">
                  <a:moveTo>
                    <a:pt x="39642" y="0"/>
                  </a:moveTo>
                  <a:cubicBezTo>
                    <a:pt x="39642" y="11929"/>
                    <a:pt x="29971" y="21600"/>
                    <a:pt x="18042" y="21600"/>
                  </a:cubicBezTo>
                  <a:cubicBezTo>
                    <a:pt x="10775" y="21600"/>
                    <a:pt x="3995" y="17945"/>
                    <a:pt x="-1" y="11876"/>
                  </a:cubicBezTo>
                  <a:lnTo>
                    <a:pt x="18042" y="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Aft>
                  <a:spcPct val="0"/>
                </a:spcAft>
                <a:buSzTx/>
                <a:buFontTx/>
                <a:buNone/>
              </a:pPr>
              <a:endParaRPr lang="en-GB" sz="1500" dirty="0">
                <a:solidFill>
                  <a:srgbClr val="00277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1395" y="2523"/>
              <a:ext cx="74" cy="80"/>
              <a:chOff x="1395" y="2523"/>
              <a:chExt cx="74" cy="80"/>
            </a:xfrm>
          </p:grpSpPr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1395" y="2523"/>
                <a:ext cx="74" cy="80"/>
              </a:xfrm>
              <a:custGeom>
                <a:avLst/>
                <a:gdLst>
                  <a:gd name="T0" fmla="*/ 66 w 74"/>
                  <a:gd name="T1" fmla="*/ 0 h 80"/>
                  <a:gd name="T2" fmla="*/ 73 w 74"/>
                  <a:gd name="T3" fmla="*/ 79 h 80"/>
                  <a:gd name="T4" fmla="*/ 43 w 74"/>
                  <a:gd name="T5" fmla="*/ 44 h 80"/>
                  <a:gd name="T6" fmla="*/ 0 w 74"/>
                  <a:gd name="T7" fmla="*/ 58 h 80"/>
                  <a:gd name="T8" fmla="*/ 66 w 74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80"/>
                  <a:gd name="T17" fmla="*/ 74 w 7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80">
                    <a:moveTo>
                      <a:pt x="66" y="0"/>
                    </a:moveTo>
                    <a:lnTo>
                      <a:pt x="73" y="79"/>
                    </a:lnTo>
                    <a:lnTo>
                      <a:pt x="43" y="44"/>
                    </a:lnTo>
                    <a:lnTo>
                      <a:pt x="0" y="58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1"/>
              </a:solidFill>
              <a:ln w="12700" cap="rnd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nl-NL" sz="1700">
                  <a:solidFill>
                    <a:srgbClr val="0027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H="1">
                <a:off x="1437" y="2574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sz="1700" dirty="0">
                  <a:solidFill>
                    <a:srgbClr val="0027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2807029" y="4566284"/>
            <a:ext cx="531243" cy="194282"/>
            <a:chOff x="1573" y="2450"/>
            <a:chExt cx="296" cy="122"/>
          </a:xfrm>
        </p:grpSpPr>
        <p:sp>
          <p:nvSpPr>
            <p:cNvPr id="25" name="Arc 28"/>
            <p:cNvSpPr>
              <a:spLocks/>
            </p:cNvSpPr>
            <p:nvPr/>
          </p:nvSpPr>
          <p:spPr bwMode="auto">
            <a:xfrm>
              <a:off x="1573" y="2471"/>
              <a:ext cx="280" cy="101"/>
            </a:xfrm>
            <a:custGeom>
              <a:avLst/>
              <a:gdLst>
                <a:gd name="T0" fmla="*/ 0 w 39738"/>
                <a:gd name="T1" fmla="*/ 0 h 21600"/>
                <a:gd name="T2" fmla="*/ 0 w 39738"/>
                <a:gd name="T3" fmla="*/ 0 h 21600"/>
                <a:gd name="T4" fmla="*/ 0 w 39738"/>
                <a:gd name="T5" fmla="*/ 0 h 21600"/>
                <a:gd name="T6" fmla="*/ 0 60000 65536"/>
                <a:gd name="T7" fmla="*/ 0 60000 65536"/>
                <a:gd name="T8" fmla="*/ 0 60000 65536"/>
                <a:gd name="T9" fmla="*/ 0 w 39738"/>
                <a:gd name="T10" fmla="*/ 0 h 21600"/>
                <a:gd name="T11" fmla="*/ 39738 w 397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738" h="21600" fill="none" extrusionOk="0">
                  <a:moveTo>
                    <a:pt x="39738" y="0"/>
                  </a:moveTo>
                  <a:cubicBezTo>
                    <a:pt x="39738" y="11929"/>
                    <a:pt x="30067" y="21600"/>
                    <a:pt x="18138" y="21600"/>
                  </a:cubicBezTo>
                  <a:cubicBezTo>
                    <a:pt x="10808" y="21600"/>
                    <a:pt x="3979" y="17883"/>
                    <a:pt x="-1" y="11729"/>
                  </a:cubicBezTo>
                </a:path>
                <a:path w="39738" h="21600" stroke="0" extrusionOk="0">
                  <a:moveTo>
                    <a:pt x="39738" y="0"/>
                  </a:moveTo>
                  <a:cubicBezTo>
                    <a:pt x="39738" y="11929"/>
                    <a:pt x="30067" y="21600"/>
                    <a:pt x="18138" y="21600"/>
                  </a:cubicBezTo>
                  <a:cubicBezTo>
                    <a:pt x="10808" y="21600"/>
                    <a:pt x="3979" y="17883"/>
                    <a:pt x="-1" y="11729"/>
                  </a:cubicBezTo>
                  <a:lnTo>
                    <a:pt x="18138" y="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Aft>
                  <a:spcPct val="0"/>
                </a:spcAft>
                <a:buSzTx/>
                <a:buFontTx/>
                <a:buNone/>
              </a:pPr>
              <a:endParaRPr lang="en-GB" sz="1500" dirty="0">
                <a:solidFill>
                  <a:srgbClr val="00277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9"/>
            <p:cNvGrpSpPr>
              <a:grpSpLocks/>
            </p:cNvGrpSpPr>
            <p:nvPr/>
          </p:nvGrpSpPr>
          <p:grpSpPr bwMode="auto">
            <a:xfrm>
              <a:off x="1795" y="2450"/>
              <a:ext cx="74" cy="81"/>
              <a:chOff x="1795" y="2450"/>
              <a:chExt cx="74" cy="81"/>
            </a:xfrm>
          </p:grpSpPr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1795" y="2450"/>
                <a:ext cx="74" cy="81"/>
              </a:xfrm>
              <a:custGeom>
                <a:avLst/>
                <a:gdLst>
                  <a:gd name="T0" fmla="*/ 66 w 74"/>
                  <a:gd name="T1" fmla="*/ 0 h 81"/>
                  <a:gd name="T2" fmla="*/ 73 w 74"/>
                  <a:gd name="T3" fmla="*/ 80 h 81"/>
                  <a:gd name="T4" fmla="*/ 43 w 74"/>
                  <a:gd name="T5" fmla="*/ 44 h 81"/>
                  <a:gd name="T6" fmla="*/ 0 w 74"/>
                  <a:gd name="T7" fmla="*/ 58 h 81"/>
                  <a:gd name="T8" fmla="*/ 66 w 74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81"/>
                  <a:gd name="T17" fmla="*/ 74 w 7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81">
                    <a:moveTo>
                      <a:pt x="66" y="0"/>
                    </a:moveTo>
                    <a:lnTo>
                      <a:pt x="73" y="80"/>
                    </a:lnTo>
                    <a:lnTo>
                      <a:pt x="43" y="44"/>
                    </a:lnTo>
                    <a:lnTo>
                      <a:pt x="0" y="58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tx1"/>
              </a:solidFill>
              <a:ln w="12700" cap="rnd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nl-NL" sz="1700">
                  <a:solidFill>
                    <a:srgbClr val="0027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 flipH="1">
                <a:off x="1837" y="2503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sz="1700" dirty="0">
                  <a:solidFill>
                    <a:srgbClr val="0027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1328087" y="2828240"/>
            <a:ext cx="2332326" cy="6181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8526" tIns="48399" rIns="98526" bIns="48399">
            <a:spAutoFit/>
          </a:bodyPr>
          <a:lstStyle/>
          <a:p>
            <a:pPr defTabSz="983528" eaLnBrk="0" hangingPunct="0">
              <a:lnSpc>
                <a:spcPct val="85000"/>
              </a:lnSpc>
              <a:spcAft>
                <a:spcPct val="0"/>
              </a:spcAft>
              <a:buSzTx/>
            </a:pPr>
            <a:r>
              <a:rPr lang="ru-RU" altLang="ja-JP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Каких результатов необходимо достигнуть через год</a:t>
            </a:r>
            <a:r>
              <a:rPr lang="en-GB" altLang="ja-JP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6031547" y="5744478"/>
            <a:ext cx="3886640" cy="950410"/>
          </a:xfrm>
          <a:prstGeom prst="rect">
            <a:avLst/>
          </a:prstGeom>
          <a:solidFill>
            <a:srgbClr val="72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eaLnBrk="0" hangingPunct="0">
              <a:spcAft>
                <a:spcPct val="0"/>
              </a:spcAft>
              <a:buSzTx/>
              <a:buFontTx/>
              <a:buNone/>
              <a:defRPr/>
            </a:pPr>
            <a:r>
              <a:rPr lang="ru-RU" altLang="ja-JP" dirty="0">
                <a:solidFill>
                  <a:srgbClr val="FFFFFF"/>
                </a:solidFill>
              </a:rPr>
              <a:t>Видение и детализированный скользящий план развития финансовой функции  на горизонте, который поддается прогнозированию  повышают эффект от инициатив</a:t>
            </a:r>
            <a:endParaRPr lang="en-GB" altLang="ja-JP" dirty="0">
              <a:solidFill>
                <a:srgbClr val="FFFFFF"/>
              </a:solidFill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7707534" y="5521943"/>
            <a:ext cx="728023" cy="272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8526" tIns="48399" rIns="98526" bIns="48399">
            <a:spAutoFit/>
          </a:bodyPr>
          <a:lstStyle/>
          <a:p>
            <a:pPr defTabSz="983528" eaLnBrk="0" hangingPunct="0">
              <a:lnSpc>
                <a:spcPct val="85000"/>
              </a:lnSpc>
              <a:spcAft>
                <a:spcPct val="0"/>
              </a:spcAft>
              <a:buSzTx/>
            </a:pPr>
            <a:r>
              <a:rPr lang="ru-RU" altLang="ja-JP" b="1" dirty="0">
                <a:solidFill>
                  <a:srgbClr val="00277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Время</a:t>
            </a:r>
            <a:endParaRPr lang="en-GB" altLang="ja-JP" b="1" dirty="0">
              <a:solidFill>
                <a:srgbClr val="002776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 rot="-5400000">
            <a:off x="5801935" y="3945511"/>
            <a:ext cx="877897" cy="266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8526" tIns="48399" rIns="98526" bIns="48399">
            <a:spAutoFit/>
          </a:bodyPr>
          <a:lstStyle/>
          <a:p>
            <a:pPr defTabSz="983528" eaLnBrk="0" hangingPunct="0">
              <a:lnSpc>
                <a:spcPct val="85000"/>
              </a:lnSpc>
              <a:spcAft>
                <a:spcPct val="0"/>
              </a:spcAft>
              <a:buSzTx/>
            </a:pPr>
            <a:r>
              <a:rPr lang="ru-RU" altLang="ja-JP" b="1" dirty="0">
                <a:solidFill>
                  <a:srgbClr val="00277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Эффект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6677654" y="2828240"/>
            <a:ext cx="3031511" cy="4450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8526" tIns="48399" rIns="98526" bIns="48399">
            <a:spAutoFit/>
          </a:bodyPr>
          <a:lstStyle/>
          <a:p>
            <a:pPr defTabSz="983528" eaLnBrk="0" hangingPunct="0">
              <a:lnSpc>
                <a:spcPct val="85000"/>
              </a:lnSpc>
              <a:spcAft>
                <a:spcPct val="0"/>
              </a:spcAft>
              <a:buSzTx/>
            </a:pPr>
            <a:r>
              <a:rPr lang="ru-RU" altLang="ja-JP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Каких результатов необходимо достигнуть через 10 лет</a:t>
            </a:r>
            <a:r>
              <a:rPr lang="en-GB" altLang="ja-JP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flipH="1">
            <a:off x="6420555" y="5443180"/>
            <a:ext cx="330227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949390" y="3061037"/>
            <a:ext cx="56552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937398" y="3370835"/>
            <a:ext cx="56551" cy="1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951106" y="3726148"/>
            <a:ext cx="42842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951106" y="4072706"/>
            <a:ext cx="42842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951106" y="4415760"/>
            <a:ext cx="42842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937397" y="4762323"/>
            <a:ext cx="68547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>
            <a:off x="6420558" y="3041780"/>
            <a:ext cx="1713" cy="24014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6435977" y="3061037"/>
            <a:ext cx="54838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>
            <a:off x="6422272" y="3370835"/>
            <a:ext cx="58265" cy="1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47"/>
          <p:cNvSpPr>
            <a:spLocks noChangeShapeType="1"/>
          </p:cNvSpPr>
          <p:nvPr/>
        </p:nvSpPr>
        <p:spPr bwMode="auto">
          <a:xfrm>
            <a:off x="6435981" y="3726148"/>
            <a:ext cx="44556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6435981" y="4072706"/>
            <a:ext cx="44556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49"/>
          <p:cNvSpPr>
            <a:spLocks noChangeShapeType="1"/>
          </p:cNvSpPr>
          <p:nvPr/>
        </p:nvSpPr>
        <p:spPr bwMode="auto">
          <a:xfrm>
            <a:off x="6435981" y="4415760"/>
            <a:ext cx="44556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6422269" y="4762323"/>
            <a:ext cx="68547" cy="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Arc 51"/>
          <p:cNvSpPr>
            <a:spLocks/>
          </p:cNvSpPr>
          <p:nvPr/>
        </p:nvSpPr>
        <p:spPr bwMode="auto">
          <a:xfrm>
            <a:off x="7040913" y="3220313"/>
            <a:ext cx="2409442" cy="1655777"/>
          </a:xfrm>
          <a:custGeom>
            <a:avLst/>
            <a:gdLst>
              <a:gd name="T0" fmla="*/ 0 w 21572"/>
              <a:gd name="T1" fmla="*/ 2147483647 h 21600"/>
              <a:gd name="T2" fmla="*/ 2147483647 w 21572"/>
              <a:gd name="T3" fmla="*/ 0 h 21600"/>
              <a:gd name="T4" fmla="*/ 2147483647 w 21572"/>
              <a:gd name="T5" fmla="*/ 2147483647 h 21600"/>
              <a:gd name="T6" fmla="*/ 0 60000 65536"/>
              <a:gd name="T7" fmla="*/ 0 60000 65536"/>
              <a:gd name="T8" fmla="*/ 0 60000 65536"/>
              <a:gd name="T9" fmla="*/ 0 w 21572"/>
              <a:gd name="T10" fmla="*/ 0 h 21600"/>
              <a:gd name="T11" fmla="*/ 21572 w 215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2" h="21600" fill="none" extrusionOk="0">
                <a:moveTo>
                  <a:pt x="0" y="20494"/>
                </a:moveTo>
                <a:cubicBezTo>
                  <a:pt x="588" y="9015"/>
                  <a:pt x="10063" y="7"/>
                  <a:pt x="21557" y="0"/>
                </a:cubicBezTo>
              </a:path>
              <a:path w="21572" h="21600" stroke="0" extrusionOk="0">
                <a:moveTo>
                  <a:pt x="0" y="20494"/>
                </a:moveTo>
                <a:cubicBezTo>
                  <a:pt x="588" y="9015"/>
                  <a:pt x="10063" y="7"/>
                  <a:pt x="21557" y="0"/>
                </a:cubicBezTo>
                <a:lnTo>
                  <a:pt x="21572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none" w="lg" len="lg"/>
            <a:tailEnd type="triangle" w="lg" len="med"/>
          </a:ln>
        </p:spPr>
        <p:txBody>
          <a:bodyPr wrap="none" lIns="99562" tIns="49782" rIns="99562" bIns="4978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52"/>
          <p:cNvSpPr>
            <a:spLocks noChangeArrowheads="1"/>
          </p:cNvSpPr>
          <p:nvPr/>
        </p:nvSpPr>
        <p:spPr bwMode="auto">
          <a:xfrm>
            <a:off x="6970651" y="4827083"/>
            <a:ext cx="155946" cy="152276"/>
          </a:xfrm>
          <a:prstGeom prst="ellipse">
            <a:avLst/>
          </a:prstGeom>
          <a:solidFill>
            <a:schemeClr val="accent1"/>
          </a:solidFill>
          <a:ln w="6350" algn="ctr">
            <a:noFill/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9562" tIns="99562" rIns="99562" bIns="9956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  <a:defRPr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53"/>
          <p:cNvSpPr>
            <a:spLocks noChangeArrowheads="1"/>
          </p:cNvSpPr>
          <p:nvPr/>
        </p:nvSpPr>
        <p:spPr bwMode="auto">
          <a:xfrm>
            <a:off x="7870333" y="4259985"/>
            <a:ext cx="159372" cy="14352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4"/>
          <p:cNvSpPr>
            <a:spLocks noChangeArrowheads="1"/>
          </p:cNvSpPr>
          <p:nvPr/>
        </p:nvSpPr>
        <p:spPr bwMode="auto">
          <a:xfrm>
            <a:off x="8679194" y="3689387"/>
            <a:ext cx="155946" cy="15402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5"/>
          <p:cNvSpPr>
            <a:spLocks noChangeArrowheads="1"/>
          </p:cNvSpPr>
          <p:nvPr/>
        </p:nvSpPr>
        <p:spPr bwMode="auto">
          <a:xfrm>
            <a:off x="9438356" y="3167801"/>
            <a:ext cx="157659" cy="155777"/>
          </a:xfrm>
          <a:prstGeom prst="ellipse">
            <a:avLst/>
          </a:prstGeom>
          <a:solidFill>
            <a:schemeClr val="accent1"/>
          </a:solidFill>
          <a:ln w="6350" algn="ctr">
            <a:noFill/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9562" tIns="99562" rIns="99562" bIns="9956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  <a:defRPr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 rot="-2188343">
            <a:off x="7119737" y="3377083"/>
            <a:ext cx="855129" cy="307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0957" tIns="50957" rIns="50957" bIns="50957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ru-RU" dirty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Видение</a:t>
            </a:r>
            <a:endParaRPr lang="de-DE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 rot="-2188343">
            <a:off x="8362164" y="4409754"/>
            <a:ext cx="855130" cy="307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0957" tIns="50957" rIns="50957" bIns="50957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ru-RU" dirty="0">
                <a:solidFill>
                  <a:srgbClr val="002776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de-DE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Arc 58"/>
          <p:cNvSpPr>
            <a:spLocks/>
          </p:cNvSpPr>
          <p:nvPr/>
        </p:nvSpPr>
        <p:spPr bwMode="auto">
          <a:xfrm rot="10800000">
            <a:off x="7198570" y="4491023"/>
            <a:ext cx="697470" cy="556593"/>
          </a:xfrm>
          <a:custGeom>
            <a:avLst/>
            <a:gdLst>
              <a:gd name="T0" fmla="*/ 0 w 21576"/>
              <a:gd name="T1" fmla="*/ 2147483647 h 21600"/>
              <a:gd name="T2" fmla="*/ 2147483647 w 21576"/>
              <a:gd name="T3" fmla="*/ 0 h 21600"/>
              <a:gd name="T4" fmla="*/ 2147483647 w 2157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76"/>
              <a:gd name="T10" fmla="*/ 0 h 21600"/>
              <a:gd name="T11" fmla="*/ 21576 w 215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6" h="21600" fill="none" extrusionOk="0">
                <a:moveTo>
                  <a:pt x="0" y="20578"/>
                </a:moveTo>
                <a:cubicBezTo>
                  <a:pt x="545" y="9064"/>
                  <a:pt x="10034" y="8"/>
                  <a:pt x="21561" y="0"/>
                </a:cubicBezTo>
              </a:path>
              <a:path w="21576" h="21600" stroke="0" extrusionOk="0">
                <a:moveTo>
                  <a:pt x="0" y="20578"/>
                </a:moveTo>
                <a:cubicBezTo>
                  <a:pt x="545" y="9064"/>
                  <a:pt x="10034" y="8"/>
                  <a:pt x="21561" y="0"/>
                </a:cubicBezTo>
                <a:lnTo>
                  <a:pt x="21576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stealth" w="lg" len="lg"/>
            <a:tailEnd/>
          </a:ln>
        </p:spPr>
        <p:txBody>
          <a:bodyPr rot="10800000" wrap="none" lIns="99562" tIns="49782" rIns="99562" bIns="4978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Arc 59"/>
          <p:cNvSpPr>
            <a:spLocks/>
          </p:cNvSpPr>
          <p:nvPr/>
        </p:nvSpPr>
        <p:spPr bwMode="auto">
          <a:xfrm rot="10800000">
            <a:off x="8065694" y="3880175"/>
            <a:ext cx="697470" cy="556593"/>
          </a:xfrm>
          <a:custGeom>
            <a:avLst/>
            <a:gdLst>
              <a:gd name="T0" fmla="*/ 0 w 21576"/>
              <a:gd name="T1" fmla="*/ 2147483647 h 21600"/>
              <a:gd name="T2" fmla="*/ 2147483647 w 21576"/>
              <a:gd name="T3" fmla="*/ 0 h 21600"/>
              <a:gd name="T4" fmla="*/ 2147483647 w 2157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76"/>
              <a:gd name="T10" fmla="*/ 0 h 21600"/>
              <a:gd name="T11" fmla="*/ 21576 w 215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6" h="21600" fill="none" extrusionOk="0">
                <a:moveTo>
                  <a:pt x="0" y="20578"/>
                </a:moveTo>
                <a:cubicBezTo>
                  <a:pt x="545" y="9064"/>
                  <a:pt x="10034" y="8"/>
                  <a:pt x="21561" y="0"/>
                </a:cubicBezTo>
              </a:path>
              <a:path w="21576" h="21600" stroke="0" extrusionOk="0">
                <a:moveTo>
                  <a:pt x="0" y="20578"/>
                </a:moveTo>
                <a:cubicBezTo>
                  <a:pt x="545" y="9064"/>
                  <a:pt x="10034" y="8"/>
                  <a:pt x="21561" y="0"/>
                </a:cubicBezTo>
                <a:lnTo>
                  <a:pt x="21576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stealth" w="lg" len="lg"/>
            <a:tailEnd/>
          </a:ln>
        </p:spPr>
        <p:txBody>
          <a:bodyPr rot="10800000" wrap="none" lIns="99562" tIns="49782" rIns="99562" bIns="4978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rc 60"/>
          <p:cNvSpPr>
            <a:spLocks/>
          </p:cNvSpPr>
          <p:nvPr/>
        </p:nvSpPr>
        <p:spPr bwMode="auto">
          <a:xfrm rot="10800000">
            <a:off x="8829997" y="3379592"/>
            <a:ext cx="697470" cy="549592"/>
          </a:xfrm>
          <a:custGeom>
            <a:avLst/>
            <a:gdLst>
              <a:gd name="T0" fmla="*/ 0 w 21576"/>
              <a:gd name="T1" fmla="*/ 2147483647 h 21334"/>
              <a:gd name="T2" fmla="*/ 2147483647 w 21576"/>
              <a:gd name="T3" fmla="*/ 0 h 21334"/>
              <a:gd name="T4" fmla="*/ 2147483647 w 21576"/>
              <a:gd name="T5" fmla="*/ 2147483647 h 21334"/>
              <a:gd name="T6" fmla="*/ 0 60000 65536"/>
              <a:gd name="T7" fmla="*/ 0 60000 65536"/>
              <a:gd name="T8" fmla="*/ 0 60000 65536"/>
              <a:gd name="T9" fmla="*/ 0 w 21576"/>
              <a:gd name="T10" fmla="*/ 0 h 21334"/>
              <a:gd name="T11" fmla="*/ 21576 w 21576"/>
              <a:gd name="T12" fmla="*/ 21334 h 213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6" h="21334" fill="none" extrusionOk="0">
                <a:moveTo>
                  <a:pt x="0" y="20312"/>
                </a:moveTo>
                <a:cubicBezTo>
                  <a:pt x="484" y="10084"/>
                  <a:pt x="8083" y="1602"/>
                  <a:pt x="18196" y="0"/>
                </a:cubicBezTo>
              </a:path>
              <a:path w="21576" h="21334" stroke="0" extrusionOk="0">
                <a:moveTo>
                  <a:pt x="0" y="20312"/>
                </a:moveTo>
                <a:cubicBezTo>
                  <a:pt x="484" y="10084"/>
                  <a:pt x="8083" y="1602"/>
                  <a:pt x="18196" y="0"/>
                </a:cubicBezTo>
                <a:lnTo>
                  <a:pt x="21576" y="21334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 type="stealth" w="lg" len="lg"/>
            <a:tailEnd/>
          </a:ln>
        </p:spPr>
        <p:txBody>
          <a:bodyPr rot="10800000" wrap="none" lIns="99562" tIns="49782" rIns="99562" bIns="49782" anchor="ctr"/>
          <a:lstStyle/>
          <a:p>
            <a:pPr algn="ctr" eaLnBrk="0" hangingPunct="0">
              <a:spcAft>
                <a:spcPct val="0"/>
              </a:spcAft>
              <a:buSzTx/>
              <a:buFontTx/>
              <a:buNone/>
            </a:pPr>
            <a:endParaRPr lang="en-GB" sz="15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4575538" y="3773404"/>
            <a:ext cx="925397" cy="630110"/>
          </a:xfrm>
          <a:prstGeom prst="rightArrow">
            <a:avLst/>
          </a:prstGeom>
          <a:solidFill>
            <a:srgbClr val="28A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>
              <a:spcAft>
                <a:spcPct val="0"/>
              </a:spcAft>
              <a:buSzTx/>
              <a:buFontTx/>
              <a:buNone/>
            </a:pPr>
            <a:endParaRPr lang="en-US" sz="2100" dirty="0">
              <a:solidFill>
                <a:srgbClr val="002776"/>
              </a:solidFill>
            </a:endParaRPr>
          </a:p>
        </p:txBody>
      </p:sp>
      <p:sp>
        <p:nvSpPr>
          <p:cNvPr id="59" name="Line 44"/>
          <p:cNvSpPr>
            <a:spLocks noChangeShapeType="1"/>
          </p:cNvSpPr>
          <p:nvPr/>
        </p:nvSpPr>
        <p:spPr bwMode="auto">
          <a:xfrm>
            <a:off x="942508" y="3064531"/>
            <a:ext cx="1713" cy="24014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9562" tIns="49782" rIns="99562" bIns="49782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1700" dirty="0">
              <a:solidFill>
                <a:srgbClr val="0027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AutoShape 19"/>
          <p:cNvSpPr>
            <a:spLocks noChangeArrowheads="1"/>
          </p:cNvSpPr>
          <p:nvPr/>
        </p:nvSpPr>
        <p:spPr bwMode="gray">
          <a:xfrm>
            <a:off x="5936210" y="1536758"/>
            <a:ext cx="1616006" cy="759627"/>
          </a:xfrm>
          <a:prstGeom prst="chevron">
            <a:avLst>
              <a:gd name="adj" fmla="val 30610"/>
            </a:avLst>
          </a:prstGeom>
          <a:solidFill>
            <a:srgbClr val="00A1DE"/>
          </a:solidFill>
          <a:ln w="12700" cap="rnd" algn="ctr">
            <a:solidFill>
              <a:srgbClr val="FFFFFF"/>
            </a:solidFill>
            <a:miter lim="800000"/>
            <a:headEnd/>
            <a:tailEnd/>
          </a:ln>
        </p:spPr>
        <p:txBody>
          <a:bodyPr lIns="110953" tIns="55475" rIns="110953" bIns="55475" anchor="ctr"/>
          <a:lstStyle/>
          <a:p>
            <a:pPr algn="ctr" defTabSz="1107982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SzTx/>
            </a:pPr>
            <a:r>
              <a:rPr lang="ru-RU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Стратегия бизнеса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AutoShape 20"/>
          <p:cNvSpPr>
            <a:spLocks noChangeArrowheads="1"/>
          </p:cNvSpPr>
          <p:nvPr/>
        </p:nvSpPr>
        <p:spPr bwMode="gray">
          <a:xfrm>
            <a:off x="7245465" y="1536758"/>
            <a:ext cx="1646853" cy="759627"/>
          </a:xfrm>
          <a:prstGeom prst="chevron">
            <a:avLst>
              <a:gd name="adj" fmla="val 31205"/>
            </a:avLst>
          </a:prstGeom>
          <a:solidFill>
            <a:srgbClr val="00A1DE"/>
          </a:solidFill>
          <a:ln w="12700" cap="rnd" algn="ctr">
            <a:solidFill>
              <a:srgbClr val="FFFFFF"/>
            </a:solidFill>
            <a:miter lim="800000"/>
            <a:headEnd/>
            <a:tailEnd/>
          </a:ln>
        </p:spPr>
        <p:txBody>
          <a:bodyPr lIns="110953" tIns="55475" rIns="110953" bIns="55475" anchor="ctr"/>
          <a:lstStyle/>
          <a:p>
            <a:pPr algn="ctr" defTabSz="1107982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SzTx/>
            </a:pPr>
            <a:r>
              <a:rPr lang="ru-RU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Стратегия развития финансовой функции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AutoShape 21"/>
          <p:cNvSpPr>
            <a:spLocks noChangeArrowheads="1"/>
          </p:cNvSpPr>
          <p:nvPr/>
        </p:nvSpPr>
        <p:spPr bwMode="gray">
          <a:xfrm>
            <a:off x="8587282" y="1536758"/>
            <a:ext cx="1617719" cy="759627"/>
          </a:xfrm>
          <a:prstGeom prst="chevron">
            <a:avLst>
              <a:gd name="adj" fmla="val 30623"/>
            </a:avLst>
          </a:prstGeom>
          <a:solidFill>
            <a:srgbClr val="00A1DE"/>
          </a:solidFill>
          <a:ln w="12700" cap="rnd" algn="ctr">
            <a:solidFill>
              <a:srgbClr val="FFFFFF"/>
            </a:solidFill>
            <a:miter lim="800000"/>
            <a:headEnd/>
            <a:tailEnd/>
          </a:ln>
        </p:spPr>
        <p:txBody>
          <a:bodyPr lIns="110953" tIns="55475" rIns="110953" bIns="55475" anchor="ctr"/>
          <a:lstStyle/>
          <a:p>
            <a:pPr algn="ctr" defTabSz="1107982">
              <a:lnSpc>
                <a:spcPct val="110000"/>
              </a:lnSpc>
              <a:spcAft>
                <a:spcPct val="0"/>
              </a:spcAft>
              <a:buClr>
                <a:srgbClr val="000000"/>
              </a:buClr>
              <a:buSzTx/>
            </a:pPr>
            <a:r>
              <a:rPr lang="ru-RU" sz="11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Целевая операционная модель</a:t>
            </a:r>
            <a:endParaRPr lang="en-US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902787" y="7226203"/>
            <a:ext cx="5285873" cy="1590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017409">
              <a:lnSpc>
                <a:spcPts val="12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sz="10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правильно организовать функцию МСФО?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2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783764" y="7216776"/>
            <a:ext cx="549275" cy="200025"/>
          </a:xfrm>
          <a:prstGeom prst="rect">
            <a:avLst/>
          </a:prstGeom>
          <a:noFill/>
        </p:spPr>
        <p:txBody>
          <a:bodyPr/>
          <a:lstStyle/>
          <a:p>
            <a:pPr defTabSz="993600"/>
            <a:fld id="{9A38CC60-9B93-488D-A2BE-4FF5398BFBE8}" type="slidenum">
              <a:rPr lang="en-GB" smtClean="0"/>
              <a:pPr defTabSz="993600"/>
              <a:t>3</a:t>
            </a:fld>
            <a:endParaRPr lang="en-GB" smtClean="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blackWhite">
          <a:xfrm>
            <a:off x="342144" y="1798638"/>
            <a:ext cx="50768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489" tIns="0" rIns="64788" bIns="0">
            <a:spAutoFit/>
          </a:bodyPr>
          <a:lstStyle/>
          <a:p>
            <a:pPr defTabSz="1042804">
              <a:spcBef>
                <a:spcPct val="50000"/>
              </a:spcBef>
              <a:spcAft>
                <a:spcPct val="0"/>
              </a:spcAft>
            </a:pPr>
            <a:endParaRPr lang="ru-RU" sz="1800">
              <a:solidFill>
                <a:schemeClr val="folHlink"/>
              </a:solidFill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12701" y="12701"/>
            <a:ext cx="127000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489" tIns="0" rIns="64788" bIns="0">
            <a:spAutoFit/>
          </a:bodyPr>
          <a:lstStyle/>
          <a:p>
            <a:pPr defTabSz="1042804">
              <a:spcAft>
                <a:spcPct val="0"/>
              </a:spcAft>
            </a:pPr>
            <a:endParaRPr lang="ru-RU" sz="2100">
              <a:solidFill>
                <a:schemeClr val="folHlink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61221" y="2181226"/>
            <a:ext cx="3927475" cy="418782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A1DE"/>
            </a:solidFill>
            <a:miter lim="800000"/>
            <a:headEnd type="none" w="sm" len="sm"/>
            <a:tailEnd type="none" w="sm" len="sm"/>
          </a:ln>
          <a:effectLst/>
        </p:spPr>
        <p:txBody>
          <a:bodyPr lIns="64586" tIns="64586" rIns="64586" bIns="64586"/>
          <a:lstStyle/>
          <a:p>
            <a:pPr marL="152374" lvl="1" indent="-150949" defTabSz="91423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Единая «версия правды» для акционеров</a:t>
            </a:r>
          </a:p>
          <a:p>
            <a:pPr marL="152374" lvl="1" indent="-150949" defTabSz="91423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Отсутствия риска претензий со стороны регулятора</a:t>
            </a:r>
          </a:p>
          <a:p>
            <a:pPr marL="152374" lvl="1" indent="-150949" defTabSz="91423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Прозрачная отчетность для рынка</a:t>
            </a:r>
          </a:p>
          <a:p>
            <a:pPr marL="152374" lvl="1" indent="-150949" defTabSz="91423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Объективный анализ конкурентных преимуществ</a:t>
            </a:r>
          </a:p>
          <a:p>
            <a:pPr marL="152374" lvl="1" indent="-150949" defTabSz="91423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Возможность показать свои «сильные стороны»</a:t>
            </a:r>
          </a:p>
          <a:p>
            <a:pPr marL="152374" lvl="1" indent="-150949" defTabSz="91423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Возможность провести ревизию своего бухгалтерского учета и аналитики</a:t>
            </a:r>
          </a:p>
          <a:p>
            <a:pPr marL="152374" lvl="1" indent="-150949" defTabSz="91423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….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61221" y="1701801"/>
            <a:ext cx="3927475" cy="476250"/>
          </a:xfrm>
          <a:prstGeom prst="rect">
            <a:avLst/>
          </a:prstGeom>
          <a:solidFill>
            <a:srgbClr val="00A1DE"/>
          </a:solidFill>
          <a:ln w="12700" algn="ctr">
            <a:solidFill>
              <a:srgbClr val="00A1DE"/>
            </a:solidFill>
            <a:miter lim="800000"/>
            <a:headEnd type="none" w="sm" len="sm"/>
            <a:tailEnd/>
          </a:ln>
          <a:effectLst/>
        </p:spPr>
        <p:txBody>
          <a:bodyPr lIns="64586" tIns="64586" rIns="64586" bIns="64586"/>
          <a:lstStyle/>
          <a:p>
            <a:pPr defTabSz="914239" fontAlgn="auto">
              <a:spcBef>
                <a:spcPts val="0"/>
              </a:spcBef>
              <a:spcAft>
                <a:spcPct val="10000"/>
              </a:spcAft>
              <a:buSzTx/>
              <a:defRPr/>
            </a:pPr>
            <a:r>
              <a:rPr lang="ru-RU" sz="1800" b="1" kern="0" dirty="0">
                <a:solidFill>
                  <a:srgbClr val="FFFFFF"/>
                </a:solidFill>
              </a:rPr>
              <a:t>Преимущества</a:t>
            </a:r>
            <a:endParaRPr lang="en-US" sz="1800" b="1" kern="0" dirty="0">
              <a:solidFill>
                <a:srgbClr val="FFFFFF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142744" y="2181226"/>
            <a:ext cx="3925888" cy="418782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A1DE"/>
            </a:solidFill>
            <a:miter lim="800000"/>
            <a:headEnd type="none" w="sm" len="sm"/>
            <a:tailEnd type="none" w="sm" len="sm"/>
          </a:ln>
          <a:effectLst/>
        </p:spPr>
        <p:txBody>
          <a:bodyPr lIns="64586" tIns="64586" rIns="64586" bIns="64586"/>
          <a:lstStyle/>
          <a:p>
            <a:pPr marL="152374" lvl="1" indent="-15094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Обнажение «больных мест» страховой компании</a:t>
            </a:r>
          </a:p>
          <a:p>
            <a:pPr marL="152374" lvl="1" indent="-15094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Инвестиции в ИТ, персонал, методологии</a:t>
            </a:r>
          </a:p>
          <a:p>
            <a:pPr marL="152374" lvl="1" indent="-15094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Снижение прибыли</a:t>
            </a:r>
          </a:p>
          <a:p>
            <a:pPr marL="152374" lvl="1" indent="-150949" fontAlgn="auto">
              <a:spcBef>
                <a:spcPts val="0"/>
              </a:spcBef>
              <a:spcAft>
                <a:spcPct val="10000"/>
              </a:spcAft>
              <a:buSzTx/>
              <a:buFontTx/>
              <a:buChar char="•"/>
              <a:defRPr/>
            </a:pPr>
            <a:r>
              <a:rPr lang="ru-RU" sz="1800" kern="0" dirty="0">
                <a:solidFill>
                  <a:srgbClr val="000000"/>
                </a:solidFill>
              </a:rPr>
              <a:t>…. 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142744" y="1701801"/>
            <a:ext cx="3925888" cy="476250"/>
          </a:xfrm>
          <a:prstGeom prst="rect">
            <a:avLst/>
          </a:prstGeom>
          <a:solidFill>
            <a:srgbClr val="00A1DE"/>
          </a:solidFill>
          <a:ln w="12700" algn="ctr">
            <a:solidFill>
              <a:srgbClr val="00A1DE"/>
            </a:solidFill>
            <a:miter lim="800000"/>
            <a:headEnd type="none" w="sm" len="sm"/>
            <a:tailEnd/>
          </a:ln>
          <a:effectLst/>
        </p:spPr>
        <p:txBody>
          <a:bodyPr lIns="64586" tIns="64586" rIns="64586" bIns="64586"/>
          <a:lstStyle/>
          <a:p>
            <a:pPr defTabSz="914239" fontAlgn="auto">
              <a:spcBef>
                <a:spcPts val="0"/>
              </a:spcBef>
              <a:spcAft>
                <a:spcPct val="10000"/>
              </a:spcAft>
              <a:buSzTx/>
              <a:defRPr/>
            </a:pPr>
            <a:r>
              <a:rPr lang="ru-RU" sz="1800" b="1" kern="0" dirty="0">
                <a:solidFill>
                  <a:srgbClr val="FFFFFF"/>
                </a:solidFill>
              </a:rPr>
              <a:t>Риски</a:t>
            </a:r>
            <a:endParaRPr lang="en-US" sz="1800" b="1" kern="0" dirty="0">
              <a:solidFill>
                <a:srgbClr val="FFFFFF"/>
              </a:solidFill>
            </a:endParaRPr>
          </a:p>
        </p:txBody>
      </p:sp>
      <p:sp>
        <p:nvSpPr>
          <p:cNvPr id="18" name="Right Arrow 43"/>
          <p:cNvSpPr/>
          <p:nvPr/>
        </p:nvSpPr>
        <p:spPr>
          <a:xfrm>
            <a:off x="4591125" y="3859213"/>
            <a:ext cx="520700" cy="568325"/>
          </a:xfrm>
          <a:prstGeom prst="rightArrow">
            <a:avLst/>
          </a:prstGeom>
          <a:solidFill>
            <a:srgbClr val="C9DD03"/>
          </a:solidFill>
          <a:ln w="25400" cap="flat" cmpd="sng" algn="ctr">
            <a:noFill/>
            <a:prstDash val="solid"/>
          </a:ln>
          <a:effectLst/>
        </p:spPr>
        <p:txBody>
          <a:bodyPr lIns="82025" tIns="41013" rIns="82025" bIns="41013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US" sz="18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ight Arrow 43"/>
          <p:cNvSpPr/>
          <p:nvPr/>
        </p:nvSpPr>
        <p:spPr>
          <a:xfrm rot="10800000">
            <a:off x="4466468" y="3859213"/>
            <a:ext cx="520700" cy="568325"/>
          </a:xfrm>
          <a:prstGeom prst="rightArrow">
            <a:avLst/>
          </a:prstGeom>
          <a:solidFill>
            <a:srgbClr val="C9DD03"/>
          </a:solidFill>
          <a:ln w="25400" cap="flat" cmpd="sng" algn="ctr">
            <a:noFill/>
            <a:prstDash val="solid"/>
          </a:ln>
          <a:effectLst/>
        </p:spPr>
        <p:txBody>
          <a:bodyPr lIns="82025" tIns="41013" rIns="82025" bIns="41013" anchor="ctr"/>
          <a:lstStyle/>
          <a:p>
            <a:pPr algn="ctr" defTabSz="914239" fontAlgn="auto"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en-US" sz="18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black">
          <a:xfrm>
            <a:off x="495684" y="547843"/>
            <a:ext cx="971131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Преимущества и риски перехода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МСФО</a:t>
            </a:r>
            <a:r>
              <a:rPr lang="en-US" altLang="en-GB" sz="2500" dirty="0">
                <a:solidFill>
                  <a:srgbClr val="00B0F0"/>
                </a:solidFill>
              </a:rPr>
              <a:t/>
            </a:r>
            <a:br>
              <a:rPr lang="en-US" altLang="en-GB" sz="2500" dirty="0">
                <a:solidFill>
                  <a:srgbClr val="00B0F0"/>
                </a:solidFill>
              </a:rPr>
            </a:br>
            <a:endParaRPr lang="ru-RU" altLang="en-GB" sz="210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0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87" y="2042593"/>
            <a:ext cx="9958229" cy="34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495684" y="547843"/>
            <a:ext cx="97113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fol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Основные сложности внедрения МСФО отчетности</a:t>
            </a:r>
            <a:endParaRPr lang="ru-RU" altLang="en-GB" sz="210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40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495684" y="547843"/>
            <a:ext cx="9711315" cy="692497"/>
          </a:xfrm>
        </p:spPr>
        <p:txBody>
          <a:bodyPr>
            <a:spAutoFit/>
          </a:bodyPr>
          <a:lstStyle/>
          <a:p>
            <a:pPr defTabSz="1042804" eaLnBrk="1" hangingPunct="1">
              <a:lnSpc>
                <a:spcPct val="100000"/>
              </a:lnSpc>
            </a:pPr>
            <a:r>
              <a:rPr lang="ru-RU" altLang="en-GB" sz="2400" dirty="0">
                <a:solidFill>
                  <a:srgbClr val="00B0F0"/>
                </a:solidFill>
                <a:latin typeface="Arial" charset="0"/>
                <a:ea typeface="+mn-ea"/>
                <a:cs typeface="Arial" charset="0"/>
              </a:rPr>
              <a:t>Организация перехода на МСФО</a:t>
            </a:r>
            <a:r>
              <a:rPr lang="en-US" altLang="en-GB" sz="2500" dirty="0">
                <a:solidFill>
                  <a:srgbClr val="00B0F0"/>
                </a:solidFill>
              </a:rPr>
              <a:t/>
            </a:r>
            <a:br>
              <a:rPr lang="en-US" altLang="en-GB" sz="2500" dirty="0">
                <a:solidFill>
                  <a:srgbClr val="00B0F0"/>
                </a:solidFill>
              </a:rPr>
            </a:br>
            <a:r>
              <a:rPr lang="ru-RU" altLang="en-GB" sz="21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Компоненты системы формирования отчетности по МСФО</a:t>
            </a:r>
          </a:p>
        </p:txBody>
      </p:sp>
      <p:sp>
        <p:nvSpPr>
          <p:cNvPr id="41988" name="AutoShape 33"/>
          <p:cNvSpPr>
            <a:spLocks noChangeArrowheads="1"/>
          </p:cNvSpPr>
          <p:nvPr/>
        </p:nvSpPr>
        <p:spPr bwMode="auto">
          <a:xfrm>
            <a:off x="620069" y="3388569"/>
            <a:ext cx="1598580" cy="67036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36825" tIns="0" rIns="36825" bIns="0" anchor="ctr"/>
          <a:lstStyle/>
          <a:p>
            <a:pPr algn="ctr" eaLnBrk="0" hangingPunct="0">
              <a:spcBef>
                <a:spcPct val="30000"/>
              </a:spcBef>
              <a:spcAft>
                <a:spcPct val="0"/>
              </a:spcAft>
              <a:buClr>
                <a:srgbClr val="72C7E7"/>
              </a:buClr>
              <a:buSzPct val="65000"/>
              <a:buFont typeface="Monotype Sorts"/>
              <a:buNone/>
            </a:pPr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Данные</a:t>
            </a:r>
          </a:p>
        </p:txBody>
      </p:sp>
      <p:sp>
        <p:nvSpPr>
          <p:cNvPr id="41989" name="AutoShape 34"/>
          <p:cNvSpPr>
            <a:spLocks noChangeArrowheads="1"/>
          </p:cNvSpPr>
          <p:nvPr/>
        </p:nvSpPr>
        <p:spPr bwMode="auto">
          <a:xfrm>
            <a:off x="620069" y="2425905"/>
            <a:ext cx="1598580" cy="672112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36825" tIns="0" rIns="36825" bIns="0" anchor="ctr"/>
          <a:lstStyle/>
          <a:p>
            <a:pPr algn="ctr" eaLnBrk="0" hangingPunct="0">
              <a:spcBef>
                <a:spcPct val="30000"/>
              </a:spcBef>
              <a:spcAft>
                <a:spcPct val="0"/>
              </a:spcAft>
              <a:buClr>
                <a:srgbClr val="72C7E7"/>
              </a:buClr>
              <a:buSzPct val="65000"/>
              <a:buFontTx/>
              <a:buNone/>
            </a:pPr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Процессы</a:t>
            </a:r>
          </a:p>
        </p:txBody>
      </p:sp>
      <p:sp>
        <p:nvSpPr>
          <p:cNvPr id="41990" name="AutoShape 35"/>
          <p:cNvSpPr>
            <a:spLocks noChangeArrowheads="1"/>
          </p:cNvSpPr>
          <p:nvPr/>
        </p:nvSpPr>
        <p:spPr bwMode="auto">
          <a:xfrm>
            <a:off x="620069" y="1507002"/>
            <a:ext cx="1598580" cy="672112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36825" tIns="0" rIns="36825" bIns="0" anchor="ctr"/>
          <a:lstStyle/>
          <a:p>
            <a:pPr algn="ctr" eaLnBrk="0" hangingPunct="0">
              <a:spcBef>
                <a:spcPct val="30000"/>
              </a:spcBef>
              <a:spcAft>
                <a:spcPct val="0"/>
              </a:spcAft>
              <a:buClr>
                <a:srgbClr val="72C7E7"/>
              </a:buClr>
              <a:buSzPct val="65000"/>
              <a:buFont typeface="Monotype Sorts"/>
              <a:buNone/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Методология учета</a:t>
            </a:r>
          </a:p>
        </p:txBody>
      </p:sp>
      <p:sp>
        <p:nvSpPr>
          <p:cNvPr id="41991" name="AutoShape 36"/>
          <p:cNvSpPr>
            <a:spLocks noChangeArrowheads="1"/>
          </p:cNvSpPr>
          <p:nvPr/>
        </p:nvSpPr>
        <p:spPr bwMode="auto">
          <a:xfrm>
            <a:off x="620069" y="4333726"/>
            <a:ext cx="1598580" cy="67036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36825" tIns="0" rIns="36825" bIns="0" anchor="ctr"/>
          <a:lstStyle/>
          <a:p>
            <a:pPr algn="ctr" eaLnBrk="0" hangingPunct="0">
              <a:spcBef>
                <a:spcPct val="30000"/>
              </a:spcBef>
              <a:spcAft>
                <a:spcPct val="0"/>
              </a:spcAft>
              <a:buClr>
                <a:srgbClr val="72C7E7"/>
              </a:buClr>
              <a:buSzPct val="65000"/>
              <a:buFontTx/>
              <a:buNone/>
            </a:pPr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Персонал</a:t>
            </a:r>
          </a:p>
        </p:txBody>
      </p:sp>
      <p:sp>
        <p:nvSpPr>
          <p:cNvPr id="41992" name="AutoShape 37"/>
          <p:cNvSpPr>
            <a:spLocks noChangeArrowheads="1"/>
          </p:cNvSpPr>
          <p:nvPr/>
        </p:nvSpPr>
        <p:spPr bwMode="auto">
          <a:xfrm>
            <a:off x="620069" y="5268383"/>
            <a:ext cx="1598580" cy="67036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36825" tIns="0" rIns="36825" bIns="0" anchor="ctr"/>
          <a:lstStyle/>
          <a:p>
            <a:pPr algn="ctr" eaLnBrk="0" hangingPunct="0">
              <a:spcBef>
                <a:spcPct val="30000"/>
              </a:spcBef>
              <a:spcAft>
                <a:spcPct val="0"/>
              </a:spcAft>
              <a:buClr>
                <a:srgbClr val="72C7E7"/>
              </a:buClr>
              <a:buSzPct val="65000"/>
              <a:buFont typeface="Monotype Sorts"/>
              <a:buNone/>
            </a:pPr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Информационные технологии</a:t>
            </a:r>
          </a:p>
        </p:txBody>
      </p:sp>
      <p:sp>
        <p:nvSpPr>
          <p:cNvPr id="41993" name="AutoShape 38"/>
          <p:cNvSpPr>
            <a:spLocks noChangeArrowheads="1"/>
          </p:cNvSpPr>
          <p:nvPr/>
        </p:nvSpPr>
        <p:spPr bwMode="auto">
          <a:xfrm>
            <a:off x="603361" y="6229291"/>
            <a:ext cx="1602370" cy="67036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36825" tIns="0" rIns="36825" bIns="0" anchor="ctr"/>
          <a:lstStyle/>
          <a:p>
            <a:pPr algn="ctr" eaLnBrk="0" hangingPunct="0">
              <a:spcBef>
                <a:spcPct val="30000"/>
              </a:spcBef>
              <a:spcAft>
                <a:spcPct val="0"/>
              </a:spcAft>
              <a:buClr>
                <a:srgbClr val="72C7E7"/>
              </a:buClr>
              <a:buSzPct val="65000"/>
              <a:buFontTx/>
              <a:buNone/>
            </a:pPr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</a:t>
            </a:r>
          </a:p>
        </p:txBody>
      </p:sp>
      <p:sp>
        <p:nvSpPr>
          <p:cNvPr id="47120" name="Rectangle 39"/>
          <p:cNvSpPr>
            <a:spLocks noChangeAspect="1" noChangeArrowheads="1"/>
          </p:cNvSpPr>
          <p:nvPr/>
        </p:nvSpPr>
        <p:spPr bwMode="auto">
          <a:xfrm>
            <a:off x="2276062" y="3388569"/>
            <a:ext cx="7968245" cy="670363"/>
          </a:xfrm>
          <a:prstGeom prst="rect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lIns="110475" tIns="110475" rIns="110475" bIns="110475" anchor="ctr"/>
          <a:lstStyle/>
          <a:p>
            <a:pPr defTabSz="842482">
              <a:spcAft>
                <a:spcPct val="0"/>
              </a:spcAft>
              <a:buSzTx/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Качество данных позволяет оперативно формировать отчетность по МСФО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21" name="Rectangle 40"/>
          <p:cNvSpPr>
            <a:spLocks noChangeAspect="1" noChangeArrowheads="1"/>
          </p:cNvSpPr>
          <p:nvPr/>
        </p:nvSpPr>
        <p:spPr bwMode="auto">
          <a:xfrm>
            <a:off x="2276062" y="2425905"/>
            <a:ext cx="7968245" cy="672112"/>
          </a:xfrm>
          <a:prstGeom prst="rect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lIns="110475" tIns="110475" rIns="110475" bIns="110475" anchor="ctr"/>
          <a:lstStyle/>
          <a:p>
            <a:pPr defTabSz="842482">
              <a:spcAft>
                <a:spcPct val="0"/>
              </a:spcAft>
              <a:buSzTx/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Стандартизация, централизация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децентрализация, оптимизация и эффективная организация процессов подготовки отчетности определяют сроки подготовки и качество отчетности</a:t>
            </a:r>
          </a:p>
        </p:txBody>
      </p:sp>
      <p:sp>
        <p:nvSpPr>
          <p:cNvPr id="47122" name="Rectangle 41"/>
          <p:cNvSpPr>
            <a:spLocks noChangeAspect="1" noChangeArrowheads="1"/>
          </p:cNvSpPr>
          <p:nvPr/>
        </p:nvSpPr>
        <p:spPr bwMode="auto">
          <a:xfrm>
            <a:off x="2276062" y="1507002"/>
            <a:ext cx="7968245" cy="672112"/>
          </a:xfrm>
          <a:prstGeom prst="rect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lIns="110475" tIns="110475" rIns="110475" bIns="110475" anchor="ctr"/>
          <a:lstStyle/>
          <a:p>
            <a:pPr defTabSz="842482">
              <a:spcAft>
                <a:spcPct val="0"/>
              </a:spcAft>
              <a:buSzTx/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Регламент составления отчетности по  МСФО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Учетная политика и план счетов; Регламент закрытия периода; Регламент контроля и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анализа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23" name="Rectangle 42"/>
          <p:cNvSpPr>
            <a:spLocks noChangeAspect="1" noChangeArrowheads="1"/>
          </p:cNvSpPr>
          <p:nvPr/>
        </p:nvSpPr>
        <p:spPr bwMode="auto">
          <a:xfrm>
            <a:off x="2290914" y="4333726"/>
            <a:ext cx="7968245" cy="670363"/>
          </a:xfrm>
          <a:prstGeom prst="rect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lIns="110475" tIns="110475" rIns="110475" bIns="110475" anchor="ctr"/>
          <a:lstStyle/>
          <a:p>
            <a:pPr defTabSz="842482">
              <a:spcAft>
                <a:spcPct val="0"/>
              </a:spcAft>
              <a:buSzTx/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Наличие аттестованных специалистов по МСФО (АССА, ДИПИФР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24" name="Rectangle 43"/>
          <p:cNvSpPr>
            <a:spLocks noChangeAspect="1" noChangeArrowheads="1"/>
          </p:cNvSpPr>
          <p:nvPr/>
        </p:nvSpPr>
        <p:spPr bwMode="auto">
          <a:xfrm>
            <a:off x="2290914" y="5268383"/>
            <a:ext cx="7968245" cy="670363"/>
          </a:xfrm>
          <a:prstGeom prst="rect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lIns="110475" tIns="110475" rIns="110475" bIns="110475" anchor="ctr"/>
          <a:lstStyle/>
          <a:p>
            <a:pPr defTabSz="842482">
              <a:spcAft>
                <a:spcPct val="0"/>
              </a:spcAft>
              <a:buSzTx/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Достаточность аналитики в ИТ системе или возможность оперативно собрать информацию</a:t>
            </a:r>
          </a:p>
        </p:txBody>
      </p:sp>
      <p:sp>
        <p:nvSpPr>
          <p:cNvPr id="47125" name="Rectangle 44"/>
          <p:cNvSpPr>
            <a:spLocks noChangeAspect="1" noChangeArrowheads="1"/>
          </p:cNvSpPr>
          <p:nvPr/>
        </p:nvSpPr>
        <p:spPr bwMode="auto">
          <a:xfrm>
            <a:off x="2290914" y="6229291"/>
            <a:ext cx="7968245" cy="670361"/>
          </a:xfrm>
          <a:prstGeom prst="rect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lIns="110475" tIns="110475" rIns="110475" bIns="110475" anchor="ctr"/>
          <a:lstStyle/>
          <a:p>
            <a:pPr defTabSz="842482">
              <a:spcAft>
                <a:spcPct val="0"/>
              </a:spcAft>
              <a:buSzTx/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Эффективное управление, мониторинг и контроль процесса подготовки отчетности обеспечивает координацию всех перечисленных направлений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12576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0624" y="5868863"/>
            <a:ext cx="9785548" cy="694827"/>
          </a:xfrm>
          <a:noFill/>
        </p:spPr>
        <p:txBody>
          <a:bodyPr tIns="52094" bIns="52094"/>
          <a:lstStyle/>
          <a:p>
            <a:pPr eaLnBrk="1" hangingPunct="1">
              <a:lnSpc>
                <a:spcPts val="2300"/>
              </a:lnSpc>
            </a:pPr>
            <a:r>
              <a:rPr lang="nl-NL" sz="2400" dirty="0">
                <a:solidFill>
                  <a:srgbClr val="00B0F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nl-NL" sz="2400" dirty="0">
                <a:solidFill>
                  <a:srgbClr val="00B0F0"/>
                </a:solidFill>
                <a:latin typeface="Arial" charset="0"/>
                <a:ea typeface="+mn-ea"/>
                <a:cs typeface="Arial" charset="0"/>
              </a:rPr>
            </a:br>
            <a:endParaRPr lang="nl-NL" sz="2400" dirty="0">
              <a:solidFill>
                <a:srgbClr val="00B0F0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24806" y="1469945"/>
            <a:ext cx="9950199" cy="4232269"/>
            <a:chOff x="249" y="981"/>
            <a:chExt cx="4265" cy="2418"/>
          </a:xfrm>
        </p:grpSpPr>
        <p:sp>
          <p:nvSpPr>
            <p:cNvPr id="23558" name="AutoShape 46"/>
            <p:cNvSpPr>
              <a:spLocks noChangeArrowheads="1"/>
            </p:cNvSpPr>
            <p:nvPr/>
          </p:nvSpPr>
          <p:spPr bwMode="auto">
            <a:xfrm rot="-5400000">
              <a:off x="3327" y="1744"/>
              <a:ext cx="1484" cy="8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3 w 21600"/>
                <a:gd name="T13" fmla="*/ 2182 h 21600"/>
                <a:gd name="T14" fmla="*/ 19417 w 21600"/>
                <a:gd name="T15" fmla="*/ 194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8" y="21600"/>
                  </a:lnTo>
                  <a:lnTo>
                    <a:pt x="208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lIns="10190" tIns="10190" rIns="10190" bIns="10190" anchor="ctr"/>
            <a:lstStyle/>
            <a:p>
              <a:pPr algn="ctr" defTabSz="1018032" eaLnBrk="0" hangingPunct="0"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FFFFFF"/>
                  </a:solidFill>
                </a:rPr>
                <a:t>Оптимизация (Параллельный учет):</a:t>
              </a:r>
              <a:endParaRPr lang="en-US" sz="1600" b="1" dirty="0">
                <a:solidFill>
                  <a:srgbClr val="FFFFFF"/>
                </a:solidFill>
              </a:endParaRP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+ </a:t>
              </a:r>
              <a:r>
                <a:rPr lang="ru-RU" sz="1600" dirty="0" err="1" smtClean="0">
                  <a:solidFill>
                    <a:srgbClr val="FFFFFF"/>
                  </a:solidFill>
                </a:rPr>
                <a:t>автоматичес</a:t>
              </a:r>
              <a:r>
                <a:rPr lang="ru-RU" sz="1600" dirty="0" smtClean="0">
                  <a:solidFill>
                    <a:srgbClr val="FFFFFF"/>
                  </a:solidFill>
                </a:rPr>
                <a:t>-кое </a:t>
              </a:r>
              <a:r>
                <a:rPr lang="ru-RU" sz="1600" dirty="0" err="1" smtClean="0">
                  <a:solidFill>
                    <a:srgbClr val="FFFFFF"/>
                  </a:solidFill>
                </a:rPr>
                <a:t>формиро-вание</a:t>
              </a:r>
              <a:r>
                <a:rPr lang="ru-RU" sz="1600" dirty="0" smtClean="0">
                  <a:solidFill>
                    <a:srgbClr val="FFFFFF"/>
                  </a:solidFill>
                </a:rPr>
                <a:t> отчетности;</a:t>
              </a: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- стоимость;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3559" name="AutoShape 47"/>
            <p:cNvSpPr>
              <a:spLocks noChangeArrowheads="1"/>
            </p:cNvSpPr>
            <p:nvPr/>
          </p:nvSpPr>
          <p:spPr bwMode="auto">
            <a:xfrm rot="-5400000">
              <a:off x="2225" y="1655"/>
              <a:ext cx="1756" cy="10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80 h 21600"/>
                <a:gd name="T14" fmla="*/ 19410 w 21600"/>
                <a:gd name="T15" fmla="*/ 194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8" y="21600"/>
                  </a:lnTo>
                  <a:lnTo>
                    <a:pt x="208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lIns="10190" tIns="10190" rIns="10190" bIns="10190" anchor="ctr"/>
            <a:lstStyle/>
            <a:p>
              <a:pPr algn="ctr" defTabSz="1018032" eaLnBrk="0" hangingPunct="0"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FFFFFF"/>
                  </a:solidFill>
                </a:rPr>
                <a:t>Автоматизация  трансформации:</a:t>
              </a:r>
              <a:endParaRPr lang="en-US" sz="1600" b="1" dirty="0" smtClean="0">
                <a:solidFill>
                  <a:srgbClr val="FFFFFF"/>
                </a:solidFill>
              </a:endParaRP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+ сокращение сроков подготовки отчетности;</a:t>
              </a: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+ сокращение зависимости от специалиста;</a:t>
              </a: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- стоимость;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3560" name="AutoShape 48"/>
            <p:cNvSpPr>
              <a:spLocks noChangeArrowheads="1"/>
            </p:cNvSpPr>
            <p:nvPr/>
          </p:nvSpPr>
          <p:spPr bwMode="auto">
            <a:xfrm rot="-5400000">
              <a:off x="982" y="1626"/>
              <a:ext cx="2073" cy="11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8 w 21600"/>
                <a:gd name="T13" fmla="*/ 2181 h 21600"/>
                <a:gd name="T14" fmla="*/ 19412 w 21600"/>
                <a:gd name="T15" fmla="*/ 194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8" y="21600"/>
                  </a:lnTo>
                  <a:lnTo>
                    <a:pt x="208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lIns="10190" tIns="10190" rIns="10190" bIns="10190" anchor="ctr"/>
            <a:lstStyle/>
            <a:p>
              <a:pPr algn="ctr" defTabSz="1018032" eaLnBrk="0" hangingPunct="0"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FFFFFF"/>
                  </a:solidFill>
                </a:rPr>
                <a:t>Трансформация Собственными силами:</a:t>
              </a:r>
              <a:endParaRPr lang="en-US" sz="1600" b="1" dirty="0">
                <a:solidFill>
                  <a:srgbClr val="FFFFFF"/>
                </a:solidFill>
              </a:endParaRP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+ более глубокое понимание показателей отчетности;</a:t>
              </a:r>
            </a:p>
            <a:p>
              <a:pPr marL="285750" indent="-285750" defTabSz="1018032" eaLnBrk="0" hangingPunct="0">
                <a:spcBef>
                  <a:spcPts val="600"/>
                </a:spcBef>
                <a:buFontTx/>
                <a:buChar char="-"/>
              </a:pPr>
              <a:r>
                <a:rPr lang="ru-RU" sz="1600" dirty="0" smtClean="0">
                  <a:solidFill>
                    <a:srgbClr val="FFFFFF"/>
                  </a:solidFill>
                </a:rPr>
                <a:t>стоимость;</a:t>
              </a:r>
              <a:endParaRPr lang="ru-RU" sz="1600" dirty="0">
                <a:solidFill>
                  <a:srgbClr val="FFFFFF"/>
                </a:solidFill>
              </a:endParaRPr>
            </a:p>
            <a:p>
              <a:pPr marL="285750" indent="-285750" defTabSz="1018032" eaLnBrk="0" hangingPunct="0">
                <a:spcBef>
                  <a:spcPts val="600"/>
                </a:spcBef>
                <a:buFontTx/>
                <a:buChar char="-"/>
              </a:pPr>
              <a:r>
                <a:rPr lang="ru-RU" sz="1600" dirty="0">
                  <a:solidFill>
                    <a:srgbClr val="FFFFFF"/>
                  </a:solidFill>
                </a:rPr>
                <a:t>з</a:t>
              </a:r>
              <a:r>
                <a:rPr lang="ru-RU" sz="1600" dirty="0" smtClean="0">
                  <a:solidFill>
                    <a:srgbClr val="FFFFFF"/>
                  </a:solidFill>
                </a:rPr>
                <a:t>ависимость от специалиста;</a:t>
              </a:r>
            </a:p>
            <a:p>
              <a:pPr marL="285750" indent="-285750" defTabSz="1018032" eaLnBrk="0" hangingPunct="0">
                <a:spcBef>
                  <a:spcPts val="600"/>
                </a:spcBef>
                <a:buFontTx/>
                <a:buChar char="-"/>
              </a:pPr>
              <a:r>
                <a:rPr lang="ru-RU" sz="1600" dirty="0" smtClean="0">
                  <a:solidFill>
                    <a:srgbClr val="FFFFFF"/>
                  </a:solidFill>
                </a:rPr>
                <a:t>необходимость формирования экспертизы;</a:t>
              </a:r>
            </a:p>
          </p:txBody>
        </p:sp>
        <p:sp>
          <p:nvSpPr>
            <p:cNvPr id="23561" name="AutoShape 49"/>
            <p:cNvSpPr>
              <a:spLocks noChangeArrowheads="1"/>
            </p:cNvSpPr>
            <p:nvPr/>
          </p:nvSpPr>
          <p:spPr bwMode="auto">
            <a:xfrm rot="-5400000">
              <a:off x="-350" y="1580"/>
              <a:ext cx="2418" cy="12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9 w 21600"/>
                <a:gd name="T13" fmla="*/ 2195 h 21600"/>
                <a:gd name="T14" fmla="*/ 19411 w 21600"/>
                <a:gd name="T15" fmla="*/ 194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8" y="21600"/>
                  </a:lnTo>
                  <a:lnTo>
                    <a:pt x="208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lIns="10190" tIns="10190" rIns="10190" bIns="10190" anchor="ctr"/>
            <a:lstStyle/>
            <a:p>
              <a:pPr algn="ctr" defTabSz="1018032" eaLnBrk="0" hangingPunct="0">
                <a:spcBef>
                  <a:spcPct val="50000"/>
                </a:spcBef>
              </a:pPr>
              <a:r>
                <a:rPr lang="ru-RU" sz="1600" b="1" dirty="0" err="1" smtClean="0">
                  <a:solidFill>
                    <a:srgbClr val="FFFFFF"/>
                  </a:solidFill>
                </a:rPr>
                <a:t>Аутсорсинг</a:t>
              </a:r>
              <a:r>
                <a:rPr lang="ru-RU" sz="1600" b="1" dirty="0" smtClean="0">
                  <a:solidFill>
                    <a:srgbClr val="FFFFFF"/>
                  </a:solidFill>
                </a:rPr>
                <a:t>:</a:t>
              </a:r>
              <a:r>
                <a:rPr lang="en-US" sz="1600" b="1" dirty="0">
                  <a:solidFill>
                    <a:srgbClr val="FFFFFF"/>
                  </a:solidFill>
                </a:rPr>
                <a:t/>
              </a:r>
              <a:br>
                <a:rPr lang="en-US" sz="1600" b="1" dirty="0">
                  <a:solidFill>
                    <a:srgbClr val="FFFFFF"/>
                  </a:solidFill>
                </a:rPr>
              </a:br>
              <a:endParaRPr lang="en-US" sz="1600" b="1" dirty="0">
                <a:solidFill>
                  <a:srgbClr val="FFFFFF"/>
                </a:solidFill>
              </a:endParaRP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+ низкая стоимость;</a:t>
              </a: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+ оперативность;</a:t>
              </a: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+ профессионализм;</a:t>
              </a:r>
            </a:p>
            <a:p>
              <a:pPr defTabSz="1018032" eaLnBrk="0" hangingPunct="0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FFFFFF"/>
                  </a:solidFill>
                </a:rPr>
                <a:t>- </a:t>
              </a:r>
              <a:r>
                <a:rPr lang="ru-RU" sz="1600" dirty="0">
                  <a:solidFill>
                    <a:srgbClr val="FFFFFF"/>
                  </a:solidFill>
                </a:rPr>
                <a:t>о</a:t>
              </a:r>
              <a:r>
                <a:rPr lang="ru-RU" sz="1600" dirty="0" smtClean="0">
                  <a:solidFill>
                    <a:srgbClr val="FFFFFF"/>
                  </a:solidFill>
                </a:rPr>
                <a:t>тсутствие контроля;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495684" y="547843"/>
            <a:ext cx="9711315" cy="692497"/>
          </a:xfrm>
        </p:spPr>
        <p:txBody>
          <a:bodyPr>
            <a:spAutoFit/>
          </a:bodyPr>
          <a:lstStyle/>
          <a:p>
            <a:pPr defTabSz="1042804" eaLnBrk="1" hangingPunct="1">
              <a:lnSpc>
                <a:spcPct val="100000"/>
              </a:lnSpc>
            </a:pPr>
            <a:r>
              <a:rPr lang="ru-RU" sz="2400" dirty="0">
                <a:solidFill>
                  <a:srgbClr val="00B0F0"/>
                </a:solidFill>
                <a:latin typeface="Arial" charset="0"/>
                <a:cs typeface="Arial" charset="0"/>
              </a:rPr>
              <a:t>Этапы перехода на МСФО</a:t>
            </a:r>
            <a:r>
              <a:rPr lang="en-US" altLang="en-GB" sz="2500" dirty="0">
                <a:solidFill>
                  <a:srgbClr val="00B0F0"/>
                </a:solidFill>
              </a:rPr>
              <a:t/>
            </a:r>
            <a:br>
              <a:rPr lang="en-US" altLang="en-GB" sz="2500" dirty="0">
                <a:solidFill>
                  <a:srgbClr val="00B0F0"/>
                </a:solidFill>
              </a:rPr>
            </a:br>
            <a:endParaRPr lang="ru-RU" altLang="en-GB" sz="210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5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 txBox="1">
            <a:spLocks noChangeArrowheads="1"/>
          </p:cNvSpPr>
          <p:nvPr/>
        </p:nvSpPr>
        <p:spPr bwMode="auto">
          <a:xfrm>
            <a:off x="493829" y="519839"/>
            <a:ext cx="10156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ru-RU" altLang="en-GB" sz="2400" b="1" dirty="0" smtClean="0">
                <a:solidFill>
                  <a:srgbClr val="00B0F0"/>
                </a:solidFill>
              </a:rPr>
              <a:t>Аутсорсинг. Как это работает?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9705" y="3811223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Банк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091621" y="4399798"/>
            <a:ext cx="978408" cy="39337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запрос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85854" y="4247917"/>
            <a:ext cx="648072" cy="648072"/>
          </a:xfrm>
          <a:prstGeom prst="ellipse">
            <a:avLst/>
          </a:prstGeom>
          <a:solidFill>
            <a:srgbClr val="3DA8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82105" y="3291488"/>
            <a:ext cx="2560930" cy="2560930"/>
          </a:xfrm>
          <a:prstGeom prst="ellipse">
            <a:avLst/>
          </a:prstGeom>
          <a:noFill/>
          <a:ln>
            <a:solidFill>
              <a:srgbClr val="3DA8D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39377" y="4787128"/>
            <a:ext cx="817059" cy="81705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Спец. по МСФО.</a:t>
            </a:r>
          </a:p>
        </p:txBody>
      </p:sp>
      <p:sp>
        <p:nvSpPr>
          <p:cNvPr id="10" name="Овал 9"/>
          <p:cNvSpPr/>
          <p:nvPr/>
        </p:nvSpPr>
        <p:spPr>
          <a:xfrm>
            <a:off x="3070029" y="3831237"/>
            <a:ext cx="1650051" cy="16500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   Менеджер</a:t>
            </a:r>
          </a:p>
        </p:txBody>
      </p:sp>
      <p:sp>
        <p:nvSpPr>
          <p:cNvPr id="11" name="Стрелка вправо 10"/>
          <p:cNvSpPr/>
          <p:nvPr/>
        </p:nvSpPr>
        <p:spPr>
          <a:xfrm rot="9303294">
            <a:off x="4496755" y="4307842"/>
            <a:ext cx="409529" cy="2028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Овал 11"/>
          <p:cNvSpPr/>
          <p:nvPr/>
        </p:nvSpPr>
        <p:spPr>
          <a:xfrm>
            <a:off x="4644845" y="3668801"/>
            <a:ext cx="864096" cy="86409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Зам. по ЗП</a:t>
            </a:r>
            <a:endParaRPr lang="ru-RU" sz="1400" dirty="0"/>
          </a:p>
        </p:txBody>
      </p:sp>
      <p:sp>
        <p:nvSpPr>
          <p:cNvPr id="13" name="Стрелка вправо 12"/>
          <p:cNvSpPr/>
          <p:nvPr/>
        </p:nvSpPr>
        <p:spPr>
          <a:xfrm rot="20082397">
            <a:off x="4483348" y="4073651"/>
            <a:ext cx="409529" cy="2028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78476">
            <a:off x="4384787" y="5009103"/>
            <a:ext cx="409529" cy="2028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2668638">
            <a:off x="4437194" y="4744293"/>
            <a:ext cx="409529" cy="20285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70029" y="4376044"/>
            <a:ext cx="391817" cy="39181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atin typeface="Wingdings 2" pitchFamily="18" charset="2"/>
              </a:rPr>
              <a:t>P</a:t>
            </a:r>
            <a:endParaRPr lang="ru-RU" sz="4000" b="1" dirty="0"/>
          </a:p>
        </p:txBody>
      </p:sp>
      <p:sp>
        <p:nvSpPr>
          <p:cNvPr id="17" name="TextBox 20"/>
          <p:cNvSpPr txBox="1"/>
          <p:nvPr/>
        </p:nvSpPr>
        <p:spPr>
          <a:xfrm>
            <a:off x="2053931" y="4764025"/>
            <a:ext cx="1076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Единое контактное лицо:</a:t>
            </a:r>
          </a:p>
          <a:p>
            <a:endParaRPr lang="ru-RU" sz="14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85855" y="5481288"/>
            <a:ext cx="1828984" cy="13753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  <a:latin typeface="Wingdings" pitchFamily="2" charset="2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e-mail</a:t>
            </a:r>
          </a:p>
          <a:p>
            <a:r>
              <a:rPr lang="en-US" dirty="0" smtClean="0">
                <a:solidFill>
                  <a:srgbClr val="000000"/>
                </a:solidFill>
                <a:latin typeface="Wingdings" pitchFamily="2" charset="2"/>
              </a:rPr>
              <a:t>( </a:t>
            </a:r>
            <a:r>
              <a:rPr lang="en-US" dirty="0" smtClean="0">
                <a:solidFill>
                  <a:srgbClr val="000000"/>
                </a:solidFill>
              </a:rPr>
              <a:t>Tel.</a:t>
            </a:r>
          </a:p>
          <a:p>
            <a:r>
              <a:rPr lang="en-US" sz="800" dirty="0">
                <a:solidFill>
                  <a:srgbClr val="000000"/>
                </a:solidFill>
                <a:latin typeface="Wingdings 2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Wingdings 2" pitchFamily="18" charset="2"/>
              </a:rPr>
              <a:t>( </a:t>
            </a:r>
            <a:r>
              <a:rPr lang="en-US" dirty="0" smtClean="0">
                <a:solidFill>
                  <a:srgbClr val="000000"/>
                </a:solidFill>
              </a:rPr>
              <a:t>Mob.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    Skype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042" y="6568104"/>
            <a:ext cx="311694" cy="311694"/>
          </a:xfrm>
          <a:prstGeom prst="rect">
            <a:avLst/>
          </a:prstGeom>
        </p:spPr>
      </p:pic>
      <p:sp>
        <p:nvSpPr>
          <p:cNvPr id="20" name="Shape 4"/>
          <p:cNvSpPr/>
          <p:nvPr/>
        </p:nvSpPr>
        <p:spPr>
          <a:xfrm rot="2589168">
            <a:off x="3147176" y="1581013"/>
            <a:ext cx="325158" cy="3251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/>
          </a:p>
        </p:txBody>
      </p:sp>
      <p:sp>
        <p:nvSpPr>
          <p:cNvPr id="21" name="Овал 20"/>
          <p:cNvSpPr/>
          <p:nvPr/>
        </p:nvSpPr>
        <p:spPr>
          <a:xfrm>
            <a:off x="2166641" y="1372474"/>
            <a:ext cx="391817" cy="39181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Wingdings 2" pitchFamily="18" charset="2"/>
              </a:rPr>
              <a:t>P</a:t>
            </a:r>
            <a:endParaRPr lang="ru-RU" sz="4000" b="1" dirty="0">
              <a:latin typeface="Wingdings 2" pitchFamily="18" charset="2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413846" y="2777997"/>
            <a:ext cx="1951906" cy="787175"/>
          </a:xfrm>
          <a:prstGeom prst="wedgeRoundRectCallout">
            <a:avLst>
              <a:gd name="adj1" fmla="val 49344"/>
              <a:gd name="adj2" fmla="val 115627"/>
              <a:gd name="adj3" fmla="val 16667"/>
            </a:avLst>
          </a:prstGeom>
          <a:solidFill>
            <a:srgbClr val="3DA8D5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" tIns="18000" rIns="18000" bIns="18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Все вопросы –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от текущих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д</a:t>
            </a:r>
            <a:r>
              <a:rPr lang="ru-RU" sz="1600" dirty="0" smtClean="0">
                <a:solidFill>
                  <a:schemeClr val="bg1"/>
                </a:solidFill>
              </a:rPr>
              <a:t>о стратегических</a:t>
            </a: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5757198" y="2768627"/>
            <a:ext cx="1951906" cy="787175"/>
          </a:xfrm>
          <a:prstGeom prst="wedgeRoundRectCallout">
            <a:avLst>
              <a:gd name="adj1" fmla="val -61917"/>
              <a:gd name="adj2" fmla="val 105946"/>
              <a:gd name="adj3" fmla="val 16667"/>
            </a:avLst>
          </a:prstGeom>
          <a:solidFill>
            <a:srgbClr val="3DA8D5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" tIns="18000" rIns="18000" bIns="1800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Все вопросы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по расчету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заработной платы</a:t>
            </a:r>
          </a:p>
        </p:txBody>
      </p:sp>
      <p:sp>
        <p:nvSpPr>
          <p:cNvPr id="24" name="TextBox 41"/>
          <p:cNvSpPr txBox="1"/>
          <p:nvPr/>
        </p:nvSpPr>
        <p:spPr>
          <a:xfrm>
            <a:off x="2671264" y="1275994"/>
            <a:ext cx="7636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При подборе специалистов </a:t>
            </a:r>
            <a:endParaRPr lang="ru-RU" sz="1600" dirty="0" smtClean="0"/>
          </a:p>
          <a:p>
            <a:r>
              <a:rPr lang="ru-RU" sz="1600" dirty="0" smtClean="0"/>
              <a:t>учитывается наличие АССА, ДИПИФР и понимание банковской специфики!</a:t>
            </a:r>
            <a:endParaRPr lang="ru-RU" sz="1600" dirty="0"/>
          </a:p>
        </p:txBody>
      </p:sp>
      <p:sp>
        <p:nvSpPr>
          <p:cNvPr id="25" name="Овал 24"/>
          <p:cNvSpPr/>
          <p:nvPr/>
        </p:nvSpPr>
        <p:spPr>
          <a:xfrm>
            <a:off x="2166640" y="2019559"/>
            <a:ext cx="391817" cy="39181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Wingdings 2" pitchFamily="18" charset="2"/>
              </a:rPr>
              <a:t>P</a:t>
            </a:r>
            <a:endParaRPr lang="ru-RU" sz="4000" b="1" dirty="0">
              <a:latin typeface="Wingdings 2" pitchFamily="18" charset="2"/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2760380" y="2088443"/>
            <a:ext cx="537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Нормирование труда, обеспечивает высокое качество</a:t>
            </a:r>
            <a:endParaRPr lang="ru-RU" sz="1600" dirty="0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4869667" y="5959788"/>
            <a:ext cx="2312509" cy="787175"/>
          </a:xfrm>
          <a:prstGeom prst="wedgeRoundRectCallout">
            <a:avLst>
              <a:gd name="adj1" fmla="val -36721"/>
              <a:gd name="adj2" fmla="val -110244"/>
              <a:gd name="adj3" fmla="val 16667"/>
            </a:avLst>
          </a:prstGeom>
          <a:solidFill>
            <a:srgbClr val="3DA8D5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000" tIns="18000" rIns="18000" bIns="1800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Расчет корректировок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Подготовка примечаний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920893" y="3236753"/>
            <a:ext cx="864096" cy="86409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Оценщик</a:t>
            </a:r>
            <a:endParaRPr lang="ru-RU" sz="1400" dirty="0"/>
          </a:p>
        </p:txBody>
      </p:sp>
      <p:sp>
        <p:nvSpPr>
          <p:cNvPr id="29" name="Стрелка вправо 28"/>
          <p:cNvSpPr/>
          <p:nvPr/>
        </p:nvSpPr>
        <p:spPr>
          <a:xfrm rot="20082397">
            <a:off x="3918758" y="3918476"/>
            <a:ext cx="409529" cy="2028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9303294">
            <a:off x="4101081" y="3999423"/>
            <a:ext cx="409529" cy="2028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xmlns="" val="180047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 idx="4294967295"/>
          </p:nvPr>
        </p:nvSpPr>
        <p:spPr>
          <a:xfrm>
            <a:off x="477551" y="543510"/>
            <a:ext cx="9849672" cy="6948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en-GB" sz="2400" dirty="0" smtClean="0">
                <a:solidFill>
                  <a:srgbClr val="00B0F0"/>
                </a:solidFill>
                <a:latin typeface="Arial" charset="0"/>
                <a:ea typeface="+mn-ea"/>
                <a:cs typeface="Arial" charset="0"/>
                <a:sym typeface="Wingdings 2" pitchFamily="18" charset="2"/>
              </a:rPr>
              <a:t>Процесс подготовки отчетности собственными силами</a:t>
            </a:r>
            <a:r>
              <a:rPr lang="en-US" altLang="en-GB" sz="2400" dirty="0">
                <a:solidFill>
                  <a:srgbClr val="00B0F0"/>
                </a:solidFill>
                <a:latin typeface="Arial" charset="0"/>
                <a:ea typeface="+mn-ea"/>
                <a:cs typeface="Arial" charset="0"/>
                <a:sym typeface="Wingdings 2" pitchFamily="18" charset="2"/>
              </a:rPr>
              <a:t/>
            </a:r>
            <a:br>
              <a:rPr lang="en-US" altLang="en-GB" sz="2400" dirty="0">
                <a:solidFill>
                  <a:srgbClr val="00B0F0"/>
                </a:solidFill>
                <a:latin typeface="Arial" charset="0"/>
                <a:ea typeface="+mn-ea"/>
                <a:cs typeface="Arial" charset="0"/>
                <a:sym typeface="Wingdings 2" pitchFamily="18" charset="2"/>
              </a:rPr>
            </a:br>
            <a:endParaRPr lang="en-US" sz="2200" b="0" dirty="0" smtClean="0"/>
          </a:p>
        </p:txBody>
      </p:sp>
      <p:grpSp>
        <p:nvGrpSpPr>
          <p:cNvPr id="13316" name="Group 223"/>
          <p:cNvGrpSpPr>
            <a:grpSpLocks/>
          </p:cNvGrpSpPr>
          <p:nvPr/>
        </p:nvGrpSpPr>
        <p:grpSpPr bwMode="auto">
          <a:xfrm>
            <a:off x="2804212" y="1917654"/>
            <a:ext cx="1739193" cy="4880844"/>
            <a:chOff x="1333" y="1183"/>
            <a:chExt cx="938" cy="2824"/>
          </a:xfrm>
        </p:grpSpPr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333" y="1653"/>
              <a:ext cx="937" cy="2354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Aft>
                  <a:spcPct val="10000"/>
                </a:spcAft>
              </a:pPr>
              <a:endParaRPr lang="en-US" sz="1000">
                <a:solidFill>
                  <a:srgbClr val="000066"/>
                </a:solidFill>
              </a:endParaRPr>
            </a:p>
          </p:txBody>
        </p:sp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1464" y="1752"/>
              <a:ext cx="674" cy="970"/>
            </a:xfrm>
            <a:prstGeom prst="rightArrow">
              <a:avLst>
                <a:gd name="adj1" fmla="val 71750"/>
                <a:gd name="adj2" fmla="val 3474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375" name="Text Box 9"/>
            <p:cNvSpPr txBox="1">
              <a:spLocks noChangeArrowheads="1"/>
            </p:cNvSpPr>
            <p:nvPr/>
          </p:nvSpPr>
          <p:spPr bwMode="auto">
            <a:xfrm>
              <a:off x="1502" y="2023"/>
              <a:ext cx="55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sz="900" b="1" dirty="0">
                  <a:solidFill>
                    <a:schemeClr val="bg1"/>
                  </a:solidFill>
                </a:rPr>
                <a:t>Сбор данных</a:t>
              </a:r>
              <a:br>
                <a:rPr lang="ru-RU" sz="900" b="1" dirty="0">
                  <a:solidFill>
                    <a:schemeClr val="bg1"/>
                  </a:solidFill>
                </a:rPr>
              </a:br>
              <a:r>
                <a:rPr lang="ru-RU" sz="900" dirty="0">
                  <a:solidFill>
                    <a:schemeClr val="bg1"/>
                  </a:solidFill>
                </a:rPr>
                <a:t>События и факты хозяйственной деятельности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66" name="AutoShape 10"/>
            <p:cNvSpPr>
              <a:spLocks noChangeArrowheads="1"/>
            </p:cNvSpPr>
            <p:nvPr/>
          </p:nvSpPr>
          <p:spPr bwMode="auto">
            <a:xfrm>
              <a:off x="1466" y="2932"/>
              <a:ext cx="673" cy="969"/>
            </a:xfrm>
            <a:prstGeom prst="rightArrow">
              <a:avLst>
                <a:gd name="adj1" fmla="val 71750"/>
                <a:gd name="adj2" fmla="val 34745"/>
              </a:avLst>
            </a:prstGeom>
            <a:solidFill>
              <a:schemeClr val="accent4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Aft>
                  <a:spcPct val="10000"/>
                </a:spcAft>
              </a:pPr>
              <a:endParaRPr lang="en-US" sz="1000">
                <a:solidFill>
                  <a:srgbClr val="000066"/>
                </a:solidFill>
              </a:endParaRPr>
            </a:p>
          </p:txBody>
        </p:sp>
        <p:sp>
          <p:nvSpPr>
            <p:cNvPr id="13377" name="Text Box 11"/>
            <p:cNvSpPr txBox="1">
              <a:spLocks noChangeArrowheads="1"/>
            </p:cNvSpPr>
            <p:nvPr/>
          </p:nvSpPr>
          <p:spPr bwMode="auto">
            <a:xfrm>
              <a:off x="1504" y="3203"/>
              <a:ext cx="55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sz="900" b="1">
                  <a:solidFill>
                    <a:schemeClr val="bg1"/>
                  </a:solidFill>
                </a:rPr>
                <a:t>Сбор данных</a:t>
              </a:r>
              <a:endParaRPr lang="en-US" sz="900" b="1">
                <a:solidFill>
                  <a:schemeClr val="bg1"/>
                </a:solidFill>
              </a:endParaRPr>
            </a:p>
            <a:p>
              <a:r>
                <a:rPr lang="ru-RU" sz="900">
                  <a:solidFill>
                    <a:schemeClr val="bg1"/>
                  </a:solidFill>
                </a:rPr>
                <a:t>Операции и факты хозяйственной деятельности</a:t>
              </a: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333" y="1183"/>
              <a:ext cx="937" cy="42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Aft>
                  <a:spcPct val="10000"/>
                </a:spcAft>
              </a:pPr>
              <a:endParaRPr lang="en-US" sz="1000">
                <a:solidFill>
                  <a:srgbClr val="000066"/>
                </a:solidFill>
              </a:endParaRPr>
            </a:p>
          </p:txBody>
        </p:sp>
        <p:sp>
          <p:nvSpPr>
            <p:cNvPr id="13379" name="Text Box 13"/>
            <p:cNvSpPr txBox="1">
              <a:spLocks noChangeArrowheads="1"/>
            </p:cNvSpPr>
            <p:nvPr/>
          </p:nvSpPr>
          <p:spPr bwMode="auto">
            <a:xfrm>
              <a:off x="1341" y="1347"/>
              <a:ext cx="91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 sz="900" b="1">
                  <a:solidFill>
                    <a:srgbClr val="FFFFFF"/>
                  </a:solidFill>
                </a:rPr>
                <a:t>СБОР ИНФОРМАЦИИ</a:t>
              </a:r>
              <a:endParaRPr lang="en-US" sz="9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3317" name="Group 224"/>
          <p:cNvGrpSpPr>
            <a:grpSpLocks/>
          </p:cNvGrpSpPr>
          <p:nvPr/>
        </p:nvGrpSpPr>
        <p:grpSpPr bwMode="auto">
          <a:xfrm>
            <a:off x="818416" y="1903827"/>
            <a:ext cx="9009319" cy="4880844"/>
            <a:chOff x="246" y="1183"/>
            <a:chExt cx="4859" cy="2824"/>
          </a:xfrm>
        </p:grpSpPr>
        <p:grpSp>
          <p:nvGrpSpPr>
            <p:cNvPr id="13318" name="Group 225"/>
            <p:cNvGrpSpPr>
              <a:grpSpLocks/>
            </p:cNvGrpSpPr>
            <p:nvPr/>
          </p:nvGrpSpPr>
          <p:grpSpPr bwMode="auto">
            <a:xfrm>
              <a:off x="246" y="1183"/>
              <a:ext cx="984" cy="2824"/>
              <a:chOff x="246" y="1183"/>
              <a:chExt cx="984" cy="2824"/>
            </a:xfrm>
          </p:grpSpPr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246" y="1653"/>
                <a:ext cx="984" cy="2354"/>
              </a:xfrm>
              <a:prstGeom prst="rect">
                <a:avLst/>
              </a:prstGeom>
              <a:noFill/>
              <a:ln w="12700">
                <a:solidFill>
                  <a:schemeClr val="accent3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65" name="Oval 54"/>
              <p:cNvSpPr>
                <a:spLocks noChangeArrowheads="1"/>
              </p:cNvSpPr>
              <p:nvPr/>
            </p:nvSpPr>
            <p:spPr bwMode="auto">
              <a:xfrm>
                <a:off x="343" y="1789"/>
                <a:ext cx="789" cy="769"/>
              </a:xfrm>
              <a:prstGeom prst="ellipse">
                <a:avLst/>
              </a:prstGeom>
              <a:solidFill>
                <a:srgbClr val="00A1DE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66" name="Text Box 18"/>
              <p:cNvSpPr txBox="1">
                <a:spLocks noChangeArrowheads="1"/>
              </p:cNvSpPr>
              <p:nvPr/>
            </p:nvSpPr>
            <p:spPr bwMode="auto">
              <a:xfrm>
                <a:off x="364" y="2127"/>
                <a:ext cx="748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ru-RU" sz="900" b="1">
                    <a:solidFill>
                      <a:schemeClr val="bg1"/>
                    </a:solidFill>
                  </a:rPr>
                  <a:t>Внешняя среда</a:t>
                </a:r>
                <a:endParaRPr lang="en-US" sz="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367" name="Oval 56"/>
              <p:cNvSpPr>
                <a:spLocks noChangeArrowheads="1"/>
              </p:cNvSpPr>
              <p:nvPr/>
            </p:nvSpPr>
            <p:spPr bwMode="auto">
              <a:xfrm>
                <a:off x="344" y="3097"/>
                <a:ext cx="788" cy="768"/>
              </a:xfrm>
              <a:prstGeom prst="ellipse">
                <a:avLst/>
              </a:prstGeom>
              <a:solidFill>
                <a:srgbClr val="00A1DE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68" name="Text Box 20"/>
              <p:cNvSpPr txBox="1">
                <a:spLocks noChangeArrowheads="1"/>
              </p:cNvSpPr>
              <p:nvPr/>
            </p:nvSpPr>
            <p:spPr bwMode="auto">
              <a:xfrm>
                <a:off x="362" y="3439"/>
                <a:ext cx="75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ru-RU" sz="900" b="1">
                    <a:solidFill>
                      <a:schemeClr val="bg1"/>
                    </a:solidFill>
                  </a:rPr>
                  <a:t>Информация для принятия решений</a:t>
                </a:r>
                <a:endParaRPr lang="en-US" sz="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369" name="Oval 58"/>
              <p:cNvSpPr>
                <a:spLocks noChangeArrowheads="1"/>
              </p:cNvSpPr>
              <p:nvPr/>
            </p:nvSpPr>
            <p:spPr bwMode="auto">
              <a:xfrm>
                <a:off x="343" y="2438"/>
                <a:ext cx="789" cy="769"/>
              </a:xfrm>
              <a:prstGeom prst="ellipse">
                <a:avLst/>
              </a:prstGeom>
              <a:solidFill>
                <a:srgbClr val="00A1DE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70" name="Text Box 22"/>
              <p:cNvSpPr txBox="1">
                <a:spLocks noChangeArrowheads="1"/>
              </p:cNvSpPr>
              <p:nvPr/>
            </p:nvSpPr>
            <p:spPr bwMode="auto">
              <a:xfrm>
                <a:off x="363" y="2796"/>
                <a:ext cx="750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ru-RU" sz="900" b="1">
                    <a:solidFill>
                      <a:schemeClr val="bg1"/>
                    </a:solidFill>
                  </a:rPr>
                  <a:t>Внутренние бизнес-процессы </a:t>
                </a:r>
                <a:endParaRPr lang="en-US" sz="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371" name="Rectangle 60"/>
              <p:cNvSpPr>
                <a:spLocks noChangeArrowheads="1"/>
              </p:cNvSpPr>
              <p:nvPr/>
            </p:nvSpPr>
            <p:spPr bwMode="auto">
              <a:xfrm>
                <a:off x="246" y="1183"/>
                <a:ext cx="984" cy="424"/>
              </a:xfrm>
              <a:prstGeom prst="rect">
                <a:avLst/>
              </a:prstGeom>
              <a:solidFill>
                <a:srgbClr val="00A1DE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72" name="Text Box 24"/>
              <p:cNvSpPr txBox="1">
                <a:spLocks noChangeArrowheads="1"/>
              </p:cNvSpPr>
              <p:nvPr/>
            </p:nvSpPr>
            <p:spPr bwMode="auto">
              <a:xfrm>
                <a:off x="389" y="1351"/>
                <a:ext cx="69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ru-RU" sz="900" b="1">
                    <a:solidFill>
                      <a:srgbClr val="FFFFFF"/>
                    </a:solidFill>
                  </a:rPr>
                  <a:t>БИЗНЕС</a:t>
                </a:r>
                <a:endParaRPr lang="en-US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19" name="Group 226"/>
            <p:cNvGrpSpPr>
              <a:grpSpLocks/>
            </p:cNvGrpSpPr>
            <p:nvPr/>
          </p:nvGrpSpPr>
          <p:grpSpPr bwMode="auto">
            <a:xfrm>
              <a:off x="4138" y="1183"/>
              <a:ext cx="967" cy="2824"/>
              <a:chOff x="4146" y="1183"/>
              <a:chExt cx="967" cy="2824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4146" y="1653"/>
                <a:ext cx="967" cy="2354"/>
              </a:xfrm>
              <a:prstGeom prst="rect">
                <a:avLst/>
              </a:prstGeom>
              <a:noFill/>
              <a:ln w="12700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54" name="Rectangle 43"/>
              <p:cNvSpPr>
                <a:spLocks noChangeArrowheads="1"/>
              </p:cNvSpPr>
              <p:nvPr/>
            </p:nvSpPr>
            <p:spPr bwMode="auto">
              <a:xfrm>
                <a:off x="4261" y="2021"/>
                <a:ext cx="725" cy="587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rgbClr val="F0E7C5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55" name="Text Box 28"/>
              <p:cNvSpPr txBox="1">
                <a:spLocks noChangeArrowheads="1"/>
              </p:cNvSpPr>
              <p:nvPr/>
            </p:nvSpPr>
            <p:spPr bwMode="auto">
              <a:xfrm>
                <a:off x="4338" y="2074"/>
                <a:ext cx="590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ru-RU" sz="900" b="1">
                    <a:solidFill>
                      <a:srgbClr val="FFFFFF"/>
                    </a:solidFill>
                  </a:rPr>
                  <a:t>Подготовка отчетности</a:t>
                </a:r>
                <a:endParaRPr lang="en-US" sz="900" b="1">
                  <a:solidFill>
                    <a:srgbClr val="FFFFFF"/>
                  </a:solidFill>
                </a:endParaRPr>
              </a:p>
              <a:p>
                <a:pPr algn="ctr">
                  <a:lnSpc>
                    <a:spcPct val="95000"/>
                  </a:lnSpc>
                </a:pPr>
                <a:r>
                  <a:rPr lang="en-US" sz="900">
                    <a:solidFill>
                      <a:schemeClr val="bg1"/>
                    </a:solidFill>
                  </a:rPr>
                  <a:t>(</a:t>
                </a:r>
                <a:r>
                  <a:rPr lang="ru-RU" sz="900">
                    <a:solidFill>
                      <a:schemeClr val="bg1"/>
                    </a:solidFill>
                  </a:rPr>
                  <a:t>системы </a:t>
                </a:r>
                <a:r>
                  <a:rPr lang="ru-RU" sz="900">
                    <a:solidFill>
                      <a:srgbClr val="FFFFFF"/>
                    </a:solidFill>
                  </a:rPr>
                  <a:t>отчетности</a:t>
                </a:r>
                <a:r>
                  <a:rPr lang="en-US" sz="900">
                    <a:solidFill>
                      <a:srgbClr val="FFFFFF"/>
                    </a:solidFill>
                  </a:rPr>
                  <a:t>)</a:t>
                </a:r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4260" y="2610"/>
                <a:ext cx="730" cy="102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4146" y="1183"/>
                <a:ext cx="967" cy="424"/>
              </a:xfrm>
              <a:prstGeom prst="rect">
                <a:avLst/>
              </a:prstGeom>
              <a:solidFill>
                <a:schemeClr val="accent5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62" name="Text Box 35"/>
              <p:cNvSpPr txBox="1">
                <a:spLocks noChangeArrowheads="1"/>
              </p:cNvSpPr>
              <p:nvPr/>
            </p:nvSpPr>
            <p:spPr bwMode="auto">
              <a:xfrm>
                <a:off x="4261" y="1337"/>
                <a:ext cx="721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ru-RU" sz="900" b="1">
                    <a:solidFill>
                      <a:schemeClr val="bg1"/>
                    </a:solidFill>
                  </a:rPr>
                  <a:t>ОТЧЕТНОСТЬ</a:t>
                </a:r>
                <a:endParaRPr lang="en-US" sz="9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363" name="Text Box 37"/>
              <p:cNvSpPr txBox="1">
                <a:spLocks noChangeArrowheads="1"/>
              </p:cNvSpPr>
              <p:nvPr/>
            </p:nvSpPr>
            <p:spPr bwMode="auto">
              <a:xfrm>
                <a:off x="4375" y="2912"/>
                <a:ext cx="506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</a:rPr>
                  <a:t>Подготовка финансовой отчетности по РСБУ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320" name="Group 227"/>
            <p:cNvGrpSpPr>
              <a:grpSpLocks/>
            </p:cNvGrpSpPr>
            <p:nvPr/>
          </p:nvGrpSpPr>
          <p:grpSpPr bwMode="auto">
            <a:xfrm>
              <a:off x="2351" y="1183"/>
              <a:ext cx="1693" cy="2824"/>
              <a:chOff x="2359" y="1183"/>
              <a:chExt cx="1693" cy="2824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359" y="1653"/>
                <a:ext cx="1693" cy="2354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359" y="1395"/>
                <a:ext cx="1693" cy="2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359" y="1183"/>
                <a:ext cx="1693" cy="212"/>
              </a:xfrm>
              <a:prstGeom prst="rect">
                <a:avLst/>
              </a:prstGeom>
              <a:solidFill>
                <a:schemeClr val="accent5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/>
              <a:p>
                <a:pPr>
                  <a:spcAft>
                    <a:spcPct val="10000"/>
                  </a:spcAft>
                </a:pPr>
                <a:endParaRPr lang="en-US" sz="10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24" name="Text Box 43"/>
              <p:cNvSpPr txBox="1">
                <a:spLocks noChangeArrowheads="1"/>
              </p:cNvSpPr>
              <p:nvPr/>
            </p:nvSpPr>
            <p:spPr bwMode="auto">
              <a:xfrm>
                <a:off x="2458" y="1227"/>
                <a:ext cx="1495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000" b="1">
                    <a:solidFill>
                      <a:schemeClr val="bg1"/>
                    </a:solidFill>
                  </a:rPr>
                  <a:t> </a:t>
                </a:r>
                <a:r>
                  <a:rPr lang="ru-RU" sz="1000" b="1">
                    <a:solidFill>
                      <a:schemeClr val="bg1"/>
                    </a:solidFill>
                  </a:rPr>
                  <a:t>ПРОЦЕСС ЗАКРЫТИЯ</a:t>
                </a:r>
                <a:r>
                  <a:rPr lang="en-US" sz="1000" b="1">
                    <a:solidFill>
                      <a:schemeClr val="bg1"/>
                    </a:solidFill>
                  </a:rPr>
                  <a:t> </a:t>
                </a:r>
              </a:p>
            </p:txBody>
          </p:sp>
          <p:grpSp>
            <p:nvGrpSpPr>
              <p:cNvPr id="13325" name="Group 232"/>
              <p:cNvGrpSpPr>
                <a:grpSpLocks/>
              </p:cNvGrpSpPr>
              <p:nvPr/>
            </p:nvGrpSpPr>
            <p:grpSpPr bwMode="auto">
              <a:xfrm>
                <a:off x="2463" y="1789"/>
                <a:ext cx="1485" cy="2080"/>
                <a:chOff x="2195" y="1789"/>
                <a:chExt cx="1485" cy="2080"/>
              </a:xfrm>
            </p:grpSpPr>
            <p:sp>
              <p:nvSpPr>
                <p:cNvPr id="133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347" y="2730"/>
                  <a:ext cx="70" cy="100"/>
                </a:xfrm>
                <a:prstGeom prst="rect">
                  <a:avLst/>
                </a:prstGeom>
                <a:solidFill>
                  <a:srgbClr val="002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33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195" y="1789"/>
                  <a:ext cx="1485" cy="266"/>
                </a:xfrm>
                <a:prstGeom prst="rect">
                  <a:avLst/>
                </a:prstGeom>
                <a:solidFill>
                  <a:srgbClr val="3C8A2E"/>
                </a:solidFill>
                <a:ln w="9525">
                  <a:solidFill>
                    <a:srgbClr val="F0E7C5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332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275" y="1824"/>
                  <a:ext cx="1326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ru-RU" sz="900" b="1">
                      <a:solidFill>
                        <a:srgbClr val="FFFFFF"/>
                      </a:solidFill>
                    </a:rPr>
                    <a:t>Процесс закрытия</a:t>
                  </a:r>
                  <a:endParaRPr lang="en-US" sz="900" b="1">
                    <a:solidFill>
                      <a:srgbClr val="FFFFFF"/>
                    </a:solidFill>
                  </a:endParaRP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900">
                      <a:solidFill>
                        <a:srgbClr val="FFFFFF"/>
                      </a:solidFill>
                    </a:rPr>
                    <a:t>(</a:t>
                  </a:r>
                  <a:r>
                    <a:rPr lang="ru-RU" sz="900">
                      <a:solidFill>
                        <a:srgbClr val="FFFFFF"/>
                      </a:solidFill>
                    </a:rPr>
                    <a:t>процедуры</a:t>
                  </a:r>
                  <a:r>
                    <a:rPr lang="en-US" sz="900">
                      <a:solidFill>
                        <a:srgbClr val="FFFFFF"/>
                      </a:solidFill>
                    </a:rPr>
                    <a:t>)</a:t>
                  </a:r>
                  <a:endParaRPr lang="en-US" sz="9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2195" y="2050"/>
                  <a:ext cx="374" cy="63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1" name="Text Box 4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109" y="2240"/>
                  <a:ext cx="523" cy="22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ru-RU" sz="800">
                      <a:solidFill>
                        <a:schemeClr val="tx2"/>
                      </a:solidFill>
                    </a:rPr>
                    <a:t>Закрытие </a:t>
                  </a:r>
                  <a:r>
                    <a:rPr lang="en-US" sz="800">
                      <a:solidFill>
                        <a:schemeClr val="tx2"/>
                      </a:solidFill>
                    </a:rPr>
                    <a:t> </a:t>
                  </a:r>
                  <a:r>
                    <a:rPr lang="ru-RU" sz="800">
                      <a:solidFill>
                        <a:schemeClr val="tx2"/>
                      </a:solidFill>
                    </a:rPr>
                    <a:t>вспомогательных книг и систем</a:t>
                  </a:r>
                  <a:endParaRPr lang="en-US" sz="8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332" name="Rectangle 21"/>
                <p:cNvSpPr>
                  <a:spLocks noChangeArrowheads="1"/>
                </p:cNvSpPr>
                <p:nvPr/>
              </p:nvSpPr>
              <p:spPr bwMode="auto">
                <a:xfrm>
                  <a:off x="2566" y="2050"/>
                  <a:ext cx="373" cy="634"/>
                </a:xfrm>
                <a:prstGeom prst="rect">
                  <a:avLst/>
                </a:prstGeom>
                <a:solidFill>
                  <a:srgbClr val="92D400"/>
                </a:solidFill>
                <a:ln w="9525">
                  <a:solidFill>
                    <a:srgbClr val="F0E7C5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23" name="Text Box 51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443" y="2175"/>
                  <a:ext cx="625" cy="37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ru-RU" sz="800">
                      <a:solidFill>
                        <a:schemeClr val="tx2"/>
                      </a:solidFill>
                    </a:rPr>
                    <a:t>Подготовка данных по начисленным обязательствам и расходам  будущих периодов</a:t>
                  </a:r>
                  <a:endParaRPr lang="en-US" sz="8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2937" y="2050"/>
                  <a:ext cx="373" cy="63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5" name="Text Box 5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831" y="2279"/>
                  <a:ext cx="581" cy="15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ru-RU" sz="800">
                      <a:solidFill>
                        <a:schemeClr val="tx2"/>
                      </a:solidFill>
                    </a:rPr>
                    <a:t>Разработка</a:t>
                  </a:r>
                  <a:r>
                    <a:rPr lang="en-US" sz="800">
                      <a:solidFill>
                        <a:schemeClr val="tx2"/>
                      </a:solidFill>
                    </a:rPr>
                    <a:t> </a:t>
                  </a:r>
                  <a:r>
                    <a:rPr lang="ru-RU" sz="800">
                      <a:solidFill>
                        <a:schemeClr val="tx2"/>
                      </a:solidFill>
                    </a:rPr>
                    <a:t>оценок и прогнозов</a:t>
                  </a:r>
                  <a:endParaRPr lang="en-US" sz="8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3307" y="2050"/>
                  <a:ext cx="373" cy="63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3337" name="Text Box 5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181" y="2254"/>
                  <a:ext cx="620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ru-RU" sz="800">
                      <a:solidFill>
                        <a:schemeClr val="tx2"/>
                      </a:solidFill>
                    </a:rPr>
                    <a:t>Подготовка заключительных проводок</a:t>
                  </a:r>
                  <a:endParaRPr lang="en-US" sz="80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3338" name="Group 245"/>
                <p:cNvGrpSpPr>
                  <a:grpSpLocks/>
                </p:cNvGrpSpPr>
                <p:nvPr/>
              </p:nvGrpSpPr>
              <p:grpSpPr bwMode="auto">
                <a:xfrm>
                  <a:off x="2195" y="2969"/>
                  <a:ext cx="1485" cy="254"/>
                  <a:chOff x="1838" y="2901"/>
                  <a:chExt cx="1346" cy="211"/>
                </a:xfrm>
              </p:grpSpPr>
              <p:sp>
                <p:nvSpPr>
                  <p:cNvPr id="41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838" y="2901"/>
                    <a:ext cx="1346" cy="21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pPr>
                      <a:spcAft>
                        <a:spcPct val="10000"/>
                      </a:spcAft>
                    </a:pPr>
                    <a:endParaRPr lang="en-US" sz="1000">
                      <a:solidFill>
                        <a:srgbClr val="000066"/>
                      </a:solidFill>
                    </a:endParaRPr>
                  </a:p>
                </p:txBody>
              </p:sp>
              <p:sp>
                <p:nvSpPr>
                  <p:cNvPr id="13352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930"/>
                    <a:ext cx="1314" cy="1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ru-RU" sz="900" b="1">
                        <a:solidFill>
                          <a:srgbClr val="FFFFFF"/>
                        </a:solidFill>
                      </a:rPr>
                      <a:t>Текущие операции</a:t>
                    </a:r>
                    <a:endParaRPr lang="en-US" sz="900" b="1">
                      <a:solidFill>
                        <a:srgbClr val="FFFFFF"/>
                      </a:solidFill>
                    </a:endParaRPr>
                  </a:p>
                  <a:p>
                    <a:pPr algn="ctr">
                      <a:lnSpc>
                        <a:spcPct val="85000"/>
                      </a:lnSpc>
                    </a:pPr>
                    <a:r>
                      <a:rPr lang="en-US" sz="900">
                        <a:solidFill>
                          <a:srgbClr val="FFFFFF"/>
                        </a:solidFill>
                      </a:rPr>
                      <a:t>(</a:t>
                    </a:r>
                    <a:r>
                      <a:rPr lang="ru-RU" sz="900">
                        <a:solidFill>
                          <a:srgbClr val="FFFFFF"/>
                        </a:solidFill>
                      </a:rPr>
                      <a:t>Финансовая и прочие системы</a:t>
                    </a:r>
                    <a:r>
                      <a:rPr lang="en-US" sz="900">
                        <a:solidFill>
                          <a:srgbClr val="FFFFFF"/>
                        </a:solidFill>
                      </a:rPr>
                      <a:t>)</a:t>
                    </a:r>
                    <a:endParaRPr lang="en-US" sz="900" b="1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3339" name="Group 246"/>
                <p:cNvGrpSpPr>
                  <a:grpSpLocks/>
                </p:cNvGrpSpPr>
                <p:nvPr/>
              </p:nvGrpSpPr>
              <p:grpSpPr bwMode="auto">
                <a:xfrm>
                  <a:off x="2195" y="3233"/>
                  <a:ext cx="374" cy="635"/>
                  <a:chOff x="1838" y="3093"/>
                  <a:chExt cx="339" cy="529"/>
                </a:xfrm>
              </p:grpSpPr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838" y="3093"/>
                    <a:ext cx="339" cy="52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pPr>
                      <a:spcAft>
                        <a:spcPct val="10000"/>
                      </a:spcAft>
                    </a:pPr>
                    <a:endParaRPr lang="en-US" sz="1000">
                      <a:solidFill>
                        <a:srgbClr val="000066"/>
                      </a:solidFill>
                    </a:endParaRPr>
                  </a:p>
                </p:txBody>
              </p:sp>
              <p:sp>
                <p:nvSpPr>
                  <p:cNvPr id="13350" name="Text Box 6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821" y="3247"/>
                    <a:ext cx="404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pPr algn="ctr"/>
                    <a:r>
                      <a:rPr lang="ru-RU" sz="800">
                        <a:solidFill>
                          <a:schemeClr val="tx2"/>
                        </a:solidFill>
                      </a:rPr>
                      <a:t>Ввод и изменение данных</a:t>
                    </a:r>
                    <a:endParaRPr lang="en-US" sz="800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3340" name="Group 247"/>
                <p:cNvGrpSpPr>
                  <a:grpSpLocks/>
                </p:cNvGrpSpPr>
                <p:nvPr/>
              </p:nvGrpSpPr>
              <p:grpSpPr bwMode="auto">
                <a:xfrm>
                  <a:off x="2566" y="3234"/>
                  <a:ext cx="373" cy="635"/>
                  <a:chOff x="2174" y="3093"/>
                  <a:chExt cx="339" cy="529"/>
                </a:xfrm>
              </p:grpSpPr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174" y="3093"/>
                    <a:ext cx="339" cy="52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pPr>
                      <a:spcAft>
                        <a:spcPct val="10000"/>
                      </a:spcAft>
                    </a:pPr>
                    <a:endParaRPr lang="en-US" sz="1000">
                      <a:solidFill>
                        <a:srgbClr val="000066"/>
                      </a:solidFill>
                    </a:endParaRPr>
                  </a:p>
                </p:txBody>
              </p:sp>
              <p:sp>
                <p:nvSpPr>
                  <p:cNvPr id="13348" name="Text Box 64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120" y="3310"/>
                    <a:ext cx="425" cy="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pPr algn="ctr"/>
                    <a:r>
                      <a:rPr lang="ru-RU" sz="800">
                        <a:solidFill>
                          <a:schemeClr val="tx2"/>
                        </a:solidFill>
                      </a:rPr>
                      <a:t>Перенос данных</a:t>
                    </a:r>
                    <a:endParaRPr lang="en-US" sz="80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2937" y="3232"/>
                  <a:ext cx="373" cy="63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3342" name="Text Box 6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823" y="3462"/>
                  <a:ext cx="582" cy="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ru-RU" sz="800" dirty="0">
                      <a:solidFill>
                        <a:schemeClr val="tx2"/>
                      </a:solidFill>
                    </a:rPr>
                    <a:t>Конвертация </a:t>
                  </a:r>
                  <a:r>
                    <a:rPr lang="en-US" sz="800" dirty="0">
                      <a:solidFill>
                        <a:schemeClr val="tx2"/>
                      </a:solidFill>
                    </a:rPr>
                    <a:t>/</a:t>
                  </a:r>
                  <a:r>
                    <a:rPr lang="ru-RU" sz="800" dirty="0">
                      <a:solidFill>
                        <a:schemeClr val="tx2"/>
                      </a:solidFill>
                    </a:rPr>
                    <a:t> обработка</a:t>
                  </a:r>
                  <a:endParaRPr lang="en-US" sz="8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3307" y="3232"/>
                  <a:ext cx="373" cy="63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3344" name="Text Box 6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205" y="3397"/>
                  <a:ext cx="569" cy="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ru-RU" sz="800">
                      <a:solidFill>
                        <a:schemeClr val="tx2"/>
                      </a:solidFill>
                    </a:rPr>
                    <a:t>Получение результатов и журнальные проводки </a:t>
                  </a:r>
                  <a:endParaRPr lang="en-US" sz="8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345" name="AutoShape 69"/>
                <p:cNvSpPr>
                  <a:spLocks noChangeArrowheads="1"/>
                </p:cNvSpPr>
                <p:nvPr/>
              </p:nvSpPr>
              <p:spPr bwMode="auto">
                <a:xfrm>
                  <a:off x="2288" y="2646"/>
                  <a:ext cx="190" cy="1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277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13346" name="Freeform 35"/>
                <p:cNvSpPr>
                  <a:spLocks/>
                </p:cNvSpPr>
                <p:nvPr/>
              </p:nvSpPr>
              <p:spPr bwMode="auto">
                <a:xfrm>
                  <a:off x="2211" y="2807"/>
                  <a:ext cx="1465" cy="163"/>
                </a:xfrm>
                <a:custGeom>
                  <a:avLst/>
                  <a:gdLst>
                    <a:gd name="T0" fmla="*/ 0 w 1328"/>
                    <a:gd name="T1" fmla="*/ 272 h 136"/>
                    <a:gd name="T2" fmla="*/ 190 w 1328"/>
                    <a:gd name="T3" fmla="*/ 0 h 136"/>
                    <a:gd name="T4" fmla="*/ 268 w 1328"/>
                    <a:gd name="T5" fmla="*/ 0 h 136"/>
                    <a:gd name="T6" fmla="*/ 1967 w 1328"/>
                    <a:gd name="T7" fmla="*/ 280 h 136"/>
                    <a:gd name="T8" fmla="*/ 0 w 1328"/>
                    <a:gd name="T9" fmla="*/ 272 h 1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8"/>
                    <a:gd name="T16" fmla="*/ 0 h 136"/>
                    <a:gd name="T17" fmla="*/ 1328 w 1328"/>
                    <a:gd name="T18" fmla="*/ 136 h 1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8" h="136">
                      <a:moveTo>
                        <a:pt x="0" y="132"/>
                      </a:moveTo>
                      <a:lnTo>
                        <a:pt x="128" y="0"/>
                      </a:lnTo>
                      <a:lnTo>
                        <a:pt x="180" y="0"/>
                      </a:lnTo>
                      <a:lnTo>
                        <a:pt x="1328" y="136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0027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Aft>
                      <a:spcPct val="10000"/>
                    </a:spcAft>
                  </a:pPr>
                  <a:endParaRPr lang="en-US" sz="100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13326" name="Text Box 71"/>
              <p:cNvSpPr txBox="1">
                <a:spLocks noChangeArrowheads="1"/>
              </p:cNvSpPr>
              <p:nvPr/>
            </p:nvSpPr>
            <p:spPr bwMode="auto">
              <a:xfrm>
                <a:off x="2507" y="1426"/>
                <a:ext cx="1396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ru-RU" sz="1000" b="1" dirty="0">
                    <a:solidFill>
                      <a:schemeClr val="bg1"/>
                    </a:solidFill>
                  </a:rPr>
                  <a:t>ТЕКУЩИЕ ОПЕРАЦИИ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314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 idx="4294967295"/>
          </p:nvPr>
        </p:nvSpPr>
        <p:spPr>
          <a:xfrm>
            <a:off x="477551" y="543510"/>
            <a:ext cx="9849672" cy="6948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en-GB" sz="2400" dirty="0" smtClean="0">
                <a:solidFill>
                  <a:srgbClr val="00B0F0"/>
                </a:solidFill>
                <a:latin typeface="Arial" charset="0"/>
                <a:cs typeface="Arial" charset="0"/>
                <a:sym typeface="Wingdings 2" pitchFamily="18" charset="2"/>
              </a:rPr>
              <a:t>Типичные проблемы </a:t>
            </a:r>
            <a:r>
              <a:rPr lang="ru-RU" altLang="en-GB" sz="2400" dirty="0">
                <a:solidFill>
                  <a:srgbClr val="00B0F0"/>
                </a:solidFill>
                <a:latin typeface="Arial" charset="0"/>
                <a:cs typeface="Arial" charset="0"/>
                <a:sym typeface="Wingdings 2" pitchFamily="18" charset="2"/>
              </a:rPr>
              <a:t>подготовки отчетности собственными </a:t>
            </a:r>
            <a:r>
              <a:rPr lang="ru-RU" altLang="en-GB" sz="2400" dirty="0" smtClean="0">
                <a:solidFill>
                  <a:srgbClr val="00B0F0"/>
                </a:solidFill>
                <a:latin typeface="Arial" charset="0"/>
                <a:cs typeface="Arial" charset="0"/>
                <a:sym typeface="Wingdings 2" pitchFamily="18" charset="2"/>
              </a:rPr>
              <a:t>силами и возможные решения (1)</a:t>
            </a:r>
            <a:r>
              <a:rPr lang="en-US" altLang="en-GB" sz="2400" dirty="0">
                <a:solidFill>
                  <a:srgbClr val="00B0F0"/>
                </a:solidFill>
                <a:latin typeface="Arial" charset="0"/>
                <a:cs typeface="Arial" charset="0"/>
                <a:sym typeface="Wingdings 2" pitchFamily="18" charset="2"/>
              </a:rPr>
              <a:t/>
            </a:r>
            <a:br>
              <a:rPr lang="en-US" altLang="en-GB" sz="2400" dirty="0">
                <a:solidFill>
                  <a:srgbClr val="00B0F0"/>
                </a:solidFill>
                <a:latin typeface="Arial" charset="0"/>
                <a:cs typeface="Arial" charset="0"/>
                <a:sym typeface="Wingdings 2" pitchFamily="18" charset="2"/>
              </a:rPr>
            </a:br>
            <a:endParaRPr lang="en-US" sz="2200" b="0" dirty="0" smtClean="0">
              <a:solidFill>
                <a:srgbClr val="92D050"/>
              </a:solidFill>
            </a:endParaRP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485987" y="1406639"/>
            <a:ext cx="9812549" cy="5478325"/>
            <a:chOff x="457962" y="1445880"/>
            <a:chExt cx="9230388" cy="5632542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1456974" y="1445880"/>
              <a:ext cx="3959373" cy="5632542"/>
            </a:xfrm>
            <a:prstGeom prst="rect">
              <a:avLst/>
            </a:prstGeom>
            <a:solidFill>
              <a:srgbClr val="00A1DE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600" b="1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5473983" y="1445880"/>
              <a:ext cx="3961120" cy="5632542"/>
            </a:xfrm>
            <a:prstGeom prst="rect">
              <a:avLst/>
            </a:prstGeom>
            <a:solidFill>
              <a:srgbClr val="00A1DE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1600" b="1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57962" y="1758622"/>
              <a:ext cx="9230388" cy="1684366"/>
            </a:xfrm>
            <a:prstGeom prst="homePlate">
              <a:avLst>
                <a:gd name="adj" fmla="val 1254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100296" tIns="45997" rIns="0" bIns="45997" anchor="ctr"/>
            <a:lstStyle/>
            <a:p>
              <a:pPr defTabSz="823913"/>
              <a:endParaRPr lang="en-US" sz="1200">
                <a:solidFill>
                  <a:srgbClr val="002776"/>
                </a:solidFill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547033" y="1708611"/>
              <a:ext cx="1126510" cy="14666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002776"/>
                  </a:solidFill>
                </a:rPr>
                <a:t>Данные</a:t>
              </a: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1579231" y="1708612"/>
              <a:ext cx="3999544" cy="1563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Множество источников предоставления данных, которые могут быть противоречивыми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Низкая надежность финансовой информации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5590999" y="1708612"/>
              <a:ext cx="3868151" cy="1563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Определение источников ввода и состава данных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Формализация документооборота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Внедрение контрольных процедур по выверке данных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 b="1">
                <a:solidFill>
                  <a:srgbClr val="002776"/>
                </a:solidFill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57962" y="3538239"/>
              <a:ext cx="9230388" cy="1684365"/>
            </a:xfrm>
            <a:prstGeom prst="homePlate">
              <a:avLst>
                <a:gd name="adj" fmla="val 1333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100296" tIns="45997" rIns="0" bIns="45997" anchor="ctr"/>
            <a:lstStyle/>
            <a:p>
              <a:pPr defTabSz="823913"/>
              <a:endParaRPr lang="en-US" sz="1200">
                <a:solidFill>
                  <a:srgbClr val="002776"/>
                </a:solidFill>
              </a:endParaRP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547033" y="3551334"/>
              <a:ext cx="1126510" cy="14666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002776"/>
                  </a:solidFill>
                </a:rPr>
                <a:t>Процессы</a:t>
              </a:r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1579231" y="3576274"/>
              <a:ext cx="3999544" cy="1563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Для обработки данных требуется большое количество ручных операций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Процессы обработки информации недостаточно формализованы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Сверки внутригрупповых операций слишком трудоемки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5590999" y="3567961"/>
              <a:ext cx="4046701" cy="1563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Оптимизация процессов, направленная на:</a:t>
              </a:r>
            </a:p>
            <a:p>
              <a:pPr marL="357188" lvl="1" indent="-174625">
                <a:buFont typeface="Arial" pitchFamily="34" charset="0"/>
                <a:buChar char="−"/>
              </a:pPr>
              <a:r>
                <a:rPr lang="ru-RU" sz="1200">
                  <a:solidFill>
                    <a:srgbClr val="002776"/>
                  </a:solidFill>
                </a:rPr>
                <a:t>автоматизацию процессов выверки данных и закрытия периода</a:t>
              </a:r>
              <a:r>
                <a:rPr lang="en-US" sz="1200">
                  <a:solidFill>
                    <a:srgbClr val="002776"/>
                  </a:solidFill>
                </a:rPr>
                <a:t>;</a:t>
              </a:r>
              <a:endParaRPr lang="ru-RU" sz="1200">
                <a:solidFill>
                  <a:srgbClr val="002776"/>
                </a:solidFill>
              </a:endParaRPr>
            </a:p>
            <a:p>
              <a:pPr marL="357188" lvl="1" indent="-174625">
                <a:buFont typeface="Arial" pitchFamily="34" charset="0"/>
                <a:buChar char="−"/>
              </a:pPr>
              <a:r>
                <a:rPr lang="ru-RU" sz="1200">
                  <a:solidFill>
                    <a:srgbClr val="002776"/>
                  </a:solidFill>
                </a:rPr>
                <a:t>устранение дублирующих операций</a:t>
              </a:r>
              <a:r>
                <a:rPr lang="en-US" sz="1200">
                  <a:solidFill>
                    <a:srgbClr val="002776"/>
                  </a:solidFill>
                </a:rPr>
                <a:t>;</a:t>
              </a:r>
              <a:endParaRPr lang="ru-RU" sz="1200">
                <a:solidFill>
                  <a:srgbClr val="002776"/>
                </a:solidFill>
              </a:endParaRPr>
            </a:p>
            <a:p>
              <a:pPr marL="357188" lvl="1" indent="-174625">
                <a:buFont typeface="Arial" pitchFamily="34" charset="0"/>
                <a:buChar char="−"/>
              </a:pPr>
              <a:r>
                <a:rPr lang="ru-RU" sz="1200">
                  <a:solidFill>
                    <a:srgbClr val="002776"/>
                  </a:solidFill>
                </a:rPr>
                <a:t>унификацию учетных процессов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Оптимизация процессов и методик учета внутригрупповых операций и процессов сверок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457962" y="5305155"/>
              <a:ext cx="9230388" cy="1684366"/>
            </a:xfrm>
            <a:prstGeom prst="homePlate">
              <a:avLst>
                <a:gd name="adj" fmla="val 1333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100296" tIns="45997" rIns="0" bIns="45997" anchor="ctr"/>
            <a:lstStyle/>
            <a:p>
              <a:pPr defTabSz="823913"/>
              <a:endParaRPr lang="en-US" sz="1200">
                <a:solidFill>
                  <a:srgbClr val="002776"/>
                </a:solidFill>
              </a:endParaRPr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547033" y="5379661"/>
              <a:ext cx="1126510" cy="14666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ru-RU" sz="1200" b="1">
                  <a:solidFill>
                    <a:srgbClr val="002776"/>
                  </a:solidFill>
                </a:rPr>
                <a:t>Методология учета</a:t>
              </a:r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579231" y="5379661"/>
              <a:ext cx="3999544" cy="1563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Недостаточная унификация и стандартизация методологий и процессов между подразделениями и предприятиями компании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Необходимость повторной обработки первичных документов для подготовки отчетности по требуемым стандартам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5590999" y="5379661"/>
              <a:ext cx="4046701" cy="1563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82563" indent="-182563">
                <a:buFontTx/>
                <a:buChar char="•"/>
              </a:pPr>
              <a:r>
                <a:rPr lang="ru-RU" sz="1200">
                  <a:solidFill>
                    <a:srgbClr val="002776"/>
                  </a:solidFill>
                </a:rPr>
                <a:t>Унификация и стандартизация учетных процессов и методологий, например, использование единой корпоративной учетной политики, единого корпоративного плана счетов и детальных методик учета по участкам</a:t>
              </a:r>
              <a:r>
                <a:rPr lang="en-US" sz="1200">
                  <a:solidFill>
                    <a:srgbClr val="002776"/>
                  </a:solidFill>
                </a:rPr>
                <a:t>.</a:t>
              </a:r>
              <a:endParaRPr lang="ru-RU" sz="1200">
                <a:solidFill>
                  <a:srgbClr val="002776"/>
                </a:solidFill>
              </a:endParaRPr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1518101" y="1476471"/>
              <a:ext cx="3837118" cy="2069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 b="1">
                  <a:solidFill>
                    <a:srgbClr val="FFFFFF"/>
                  </a:solidFill>
                </a:rPr>
                <a:t>Типичные проблемы</a:t>
              </a:r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5536858" y="1462075"/>
              <a:ext cx="3835370" cy="2069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 b="1">
                  <a:solidFill>
                    <a:srgbClr val="FFFFFF"/>
                  </a:solidFill>
                </a:rPr>
                <a:t>Возможные решения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987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1"/>
</p:tagLst>
</file>

<file path=ppt/theme/theme1.xml><?xml version="1.0" encoding="utf-8"?>
<a:theme xmlns:a="http://schemas.openxmlformats.org/drawingml/2006/main" name="tb4_onscreen_v2.1">
  <a:themeElements>
    <a:clrScheme name="tb4_onscreen_v2.1 5">
      <a:dk1>
        <a:srgbClr val="3A4972"/>
      </a:dk1>
      <a:lt1>
        <a:srgbClr val="FFFFFF"/>
      </a:lt1>
      <a:dk2>
        <a:srgbClr val="3DA8D5"/>
      </a:dk2>
      <a:lt2>
        <a:srgbClr val="2666A6"/>
      </a:lt2>
      <a:accent1>
        <a:srgbClr val="8BCBE6"/>
      </a:accent1>
      <a:accent2>
        <a:srgbClr val="B1DCEE"/>
      </a:accent2>
      <a:accent3>
        <a:srgbClr val="FFFFFF"/>
      </a:accent3>
      <a:accent4>
        <a:srgbClr val="303D60"/>
      </a:accent4>
      <a:accent5>
        <a:srgbClr val="C4E2F0"/>
      </a:accent5>
      <a:accent6>
        <a:srgbClr val="A0C7D8"/>
      </a:accent6>
      <a:hlink>
        <a:srgbClr val="D8EEF7"/>
      </a:hlink>
      <a:folHlink>
        <a:srgbClr val="3A4972"/>
      </a:folHlink>
    </a:clrScheme>
    <a:fontScheme name="tb4_onscreen_v2.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l" defTabSz="79375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Tx/>
          <a:buSzPct val="90000"/>
          <a:buFont typeface="Arial" pitchFamily="34" charset="0"/>
          <a:buNone/>
          <a:tabLst/>
          <a:defRPr kumimoji="0" lang="en-GB" sz="1300" b="0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" pitchFamily="34" charset="0"/>
            <a:cs typeface="Arial" pitchFamily="34" charset="0"/>
            <a:sym typeface="Wingdings 2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l" defTabSz="793750" rtl="0" eaLnBrk="1" fontAlgn="base" latinLnBrk="0" hangingPunct="1">
          <a:lnSpc>
            <a:spcPct val="100000"/>
          </a:lnSpc>
          <a:spcBef>
            <a:spcPct val="0"/>
          </a:spcBef>
          <a:spcAft>
            <a:spcPct val="50000"/>
          </a:spcAft>
          <a:buClrTx/>
          <a:buSzPct val="90000"/>
          <a:buFont typeface="Arial" pitchFamily="34" charset="0"/>
          <a:buNone/>
          <a:tabLst/>
          <a:defRPr kumimoji="0" lang="en-GB" sz="1300" b="0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  <a:latin typeface="Arial" pitchFamily="34" charset="0"/>
            <a:cs typeface="Arial" pitchFamily="34" charset="0"/>
            <a:sym typeface="Wingdings 2" pitchFamily="18" charset="2"/>
          </a:defRPr>
        </a:defPPr>
      </a:lstStyle>
    </a:lnDef>
  </a:objectDefaults>
  <a:extraClrSchemeLst>
    <a:extraClrScheme>
      <a:clrScheme name="tb4_onscreen_v2.1 1">
        <a:dk1>
          <a:srgbClr val="7B0A14"/>
        </a:dk1>
        <a:lt1>
          <a:srgbClr val="FFFFFF"/>
        </a:lt1>
        <a:dk2>
          <a:srgbClr val="FB3D32"/>
        </a:dk2>
        <a:lt2>
          <a:srgbClr val="BF0509"/>
        </a:lt2>
        <a:accent1>
          <a:srgbClr val="FD8B84"/>
        </a:accent1>
        <a:accent2>
          <a:srgbClr val="FDB1AD"/>
        </a:accent2>
        <a:accent3>
          <a:srgbClr val="FFFFFF"/>
        </a:accent3>
        <a:accent4>
          <a:srgbClr val="68070F"/>
        </a:accent4>
        <a:accent5>
          <a:srgbClr val="FEC4C2"/>
        </a:accent5>
        <a:accent6>
          <a:srgbClr val="E5A09C"/>
        </a:accent6>
        <a:hlink>
          <a:srgbClr val="FED8D6"/>
        </a:hlink>
        <a:folHlink>
          <a:srgbClr val="7B0A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2">
        <a:dk1>
          <a:srgbClr val="FED8D6"/>
        </a:dk1>
        <a:lt1>
          <a:srgbClr val="FFFFFF"/>
        </a:lt1>
        <a:dk2>
          <a:srgbClr val="7B0A14"/>
        </a:dk2>
        <a:lt2>
          <a:srgbClr val="FDB1AD"/>
        </a:lt2>
        <a:accent1>
          <a:srgbClr val="FD8B84"/>
        </a:accent1>
        <a:accent2>
          <a:srgbClr val="FB3D32"/>
        </a:accent2>
        <a:accent3>
          <a:srgbClr val="BFAAAA"/>
        </a:accent3>
        <a:accent4>
          <a:srgbClr val="DADADA"/>
        </a:accent4>
        <a:accent5>
          <a:srgbClr val="FEC4C2"/>
        </a:accent5>
        <a:accent6>
          <a:srgbClr val="E3362C"/>
        </a:accent6>
        <a:hlink>
          <a:srgbClr val="BF0509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3">
        <a:dk1>
          <a:srgbClr val="1B1112"/>
        </a:dk1>
        <a:lt1>
          <a:srgbClr val="FFFFFF"/>
        </a:lt1>
        <a:dk2>
          <a:srgbClr val="AA9F98"/>
        </a:dk2>
        <a:lt2>
          <a:srgbClr val="564242"/>
        </a:lt2>
        <a:accent1>
          <a:srgbClr val="CCC5C1"/>
        </a:accent1>
        <a:accent2>
          <a:srgbClr val="DDD9D6"/>
        </a:accent2>
        <a:accent3>
          <a:srgbClr val="FFFFFF"/>
        </a:accent3>
        <a:accent4>
          <a:srgbClr val="150D0E"/>
        </a:accent4>
        <a:accent5>
          <a:srgbClr val="E2DFDD"/>
        </a:accent5>
        <a:accent6>
          <a:srgbClr val="C8C4C2"/>
        </a:accent6>
        <a:hlink>
          <a:srgbClr val="EEECEA"/>
        </a:hlink>
        <a:folHlink>
          <a:srgbClr val="1B11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4">
        <a:dk1>
          <a:srgbClr val="EEECEA"/>
        </a:dk1>
        <a:lt1>
          <a:srgbClr val="FFFFFF"/>
        </a:lt1>
        <a:dk2>
          <a:srgbClr val="1B1112"/>
        </a:dk2>
        <a:lt2>
          <a:srgbClr val="DDD9D6"/>
        </a:lt2>
        <a:accent1>
          <a:srgbClr val="CCC5C1"/>
        </a:accent1>
        <a:accent2>
          <a:srgbClr val="AA9F98"/>
        </a:accent2>
        <a:accent3>
          <a:srgbClr val="ABAAAA"/>
        </a:accent3>
        <a:accent4>
          <a:srgbClr val="DADADA"/>
        </a:accent4>
        <a:accent5>
          <a:srgbClr val="E2DFDD"/>
        </a:accent5>
        <a:accent6>
          <a:srgbClr val="9A9089"/>
        </a:accent6>
        <a:hlink>
          <a:srgbClr val="564242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5">
        <a:dk1>
          <a:srgbClr val="3A4972"/>
        </a:dk1>
        <a:lt1>
          <a:srgbClr val="FFFFFF"/>
        </a:lt1>
        <a:dk2>
          <a:srgbClr val="3DA8D5"/>
        </a:dk2>
        <a:lt2>
          <a:srgbClr val="2666A6"/>
        </a:lt2>
        <a:accent1>
          <a:srgbClr val="8BCBE6"/>
        </a:accent1>
        <a:accent2>
          <a:srgbClr val="B1DCEE"/>
        </a:accent2>
        <a:accent3>
          <a:srgbClr val="FFFFFF"/>
        </a:accent3>
        <a:accent4>
          <a:srgbClr val="303D60"/>
        </a:accent4>
        <a:accent5>
          <a:srgbClr val="C4E2F0"/>
        </a:accent5>
        <a:accent6>
          <a:srgbClr val="A0C7D8"/>
        </a:accent6>
        <a:hlink>
          <a:srgbClr val="D8EEF7"/>
        </a:hlink>
        <a:folHlink>
          <a:srgbClr val="3A49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6">
        <a:dk1>
          <a:srgbClr val="D8EEF7"/>
        </a:dk1>
        <a:lt1>
          <a:srgbClr val="FFFFFF"/>
        </a:lt1>
        <a:dk2>
          <a:srgbClr val="3A4972"/>
        </a:dk2>
        <a:lt2>
          <a:srgbClr val="B1DCEE"/>
        </a:lt2>
        <a:accent1>
          <a:srgbClr val="8BCBE6"/>
        </a:accent1>
        <a:accent2>
          <a:srgbClr val="3DA8D5"/>
        </a:accent2>
        <a:accent3>
          <a:srgbClr val="AEB1BC"/>
        </a:accent3>
        <a:accent4>
          <a:srgbClr val="DADADA"/>
        </a:accent4>
        <a:accent5>
          <a:srgbClr val="C4E2F0"/>
        </a:accent5>
        <a:accent6>
          <a:srgbClr val="3698C1"/>
        </a:accent6>
        <a:hlink>
          <a:srgbClr val="2666A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7">
        <a:dk1>
          <a:srgbClr val="633A11"/>
        </a:dk1>
        <a:lt1>
          <a:srgbClr val="FFFFFF"/>
        </a:lt1>
        <a:dk2>
          <a:srgbClr val="C3A26C"/>
        </a:dk2>
        <a:lt2>
          <a:srgbClr val="8C5110"/>
        </a:lt2>
        <a:accent1>
          <a:srgbClr val="D5BD97"/>
        </a:accent1>
        <a:accent2>
          <a:srgbClr val="E7DAC4"/>
        </a:accent2>
        <a:accent3>
          <a:srgbClr val="FFFFFF"/>
        </a:accent3>
        <a:accent4>
          <a:srgbClr val="53300D"/>
        </a:accent4>
        <a:accent5>
          <a:srgbClr val="E7DBC9"/>
        </a:accent5>
        <a:accent6>
          <a:srgbClr val="D1C5B1"/>
        </a:accent6>
        <a:hlink>
          <a:srgbClr val="F3ECE2"/>
        </a:hlink>
        <a:folHlink>
          <a:srgbClr val="633A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8">
        <a:dk1>
          <a:srgbClr val="F3ECE2"/>
        </a:dk1>
        <a:lt1>
          <a:srgbClr val="FFFFFF"/>
        </a:lt1>
        <a:dk2>
          <a:srgbClr val="633A11"/>
        </a:dk2>
        <a:lt2>
          <a:srgbClr val="E7DAC4"/>
        </a:lt2>
        <a:accent1>
          <a:srgbClr val="D5BD97"/>
        </a:accent1>
        <a:accent2>
          <a:srgbClr val="C3A26C"/>
        </a:accent2>
        <a:accent3>
          <a:srgbClr val="B7AEAA"/>
        </a:accent3>
        <a:accent4>
          <a:srgbClr val="DADADA"/>
        </a:accent4>
        <a:accent5>
          <a:srgbClr val="E7DBC9"/>
        </a:accent5>
        <a:accent6>
          <a:srgbClr val="B09261"/>
        </a:accent6>
        <a:hlink>
          <a:srgbClr val="8C511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9">
        <a:dk1>
          <a:srgbClr val="707014"/>
        </a:dk1>
        <a:lt1>
          <a:srgbClr val="FFFFFF"/>
        </a:lt1>
        <a:dk2>
          <a:srgbClr val="AFCC0D"/>
        </a:dk2>
        <a:lt2>
          <a:srgbClr val="8D9C00"/>
        </a:lt2>
        <a:accent1>
          <a:srgbClr val="CFE06E"/>
        </a:accent1>
        <a:accent2>
          <a:srgbClr val="DFEB9E"/>
        </a:accent2>
        <a:accent3>
          <a:srgbClr val="FFFFFF"/>
        </a:accent3>
        <a:accent4>
          <a:srgbClr val="5F5F0F"/>
        </a:accent4>
        <a:accent5>
          <a:srgbClr val="E4EDBA"/>
        </a:accent5>
        <a:accent6>
          <a:srgbClr val="CAD58F"/>
        </a:accent6>
        <a:hlink>
          <a:srgbClr val="EFF5CF"/>
        </a:hlink>
        <a:folHlink>
          <a:srgbClr val="707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10">
        <a:dk1>
          <a:srgbClr val="EFF5CF"/>
        </a:dk1>
        <a:lt1>
          <a:srgbClr val="FFFFFF"/>
        </a:lt1>
        <a:dk2>
          <a:srgbClr val="707014"/>
        </a:dk2>
        <a:lt2>
          <a:srgbClr val="DFEB9E"/>
        </a:lt2>
        <a:accent1>
          <a:srgbClr val="CFE06E"/>
        </a:accent1>
        <a:accent2>
          <a:srgbClr val="AFCC0D"/>
        </a:accent2>
        <a:accent3>
          <a:srgbClr val="BBBBAA"/>
        </a:accent3>
        <a:accent4>
          <a:srgbClr val="DADADA"/>
        </a:accent4>
        <a:accent5>
          <a:srgbClr val="E4EDBA"/>
        </a:accent5>
        <a:accent6>
          <a:srgbClr val="9EB90B"/>
        </a:accent6>
        <a:hlink>
          <a:srgbClr val="8D9C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11">
        <a:dk1>
          <a:srgbClr val="9E540A"/>
        </a:dk1>
        <a:lt1>
          <a:srgbClr val="FFFFFF"/>
        </a:lt1>
        <a:dk2>
          <a:srgbClr val="FE7200"/>
        </a:dk2>
        <a:lt2>
          <a:srgbClr val="D4510A"/>
        </a:lt2>
        <a:accent1>
          <a:srgbClr val="FEAA66"/>
        </a:accent1>
        <a:accent2>
          <a:srgbClr val="FFC799"/>
        </a:accent2>
        <a:accent3>
          <a:srgbClr val="FFFFFF"/>
        </a:accent3>
        <a:accent4>
          <a:srgbClr val="864607"/>
        </a:accent4>
        <a:accent5>
          <a:srgbClr val="FED2B8"/>
        </a:accent5>
        <a:accent6>
          <a:srgbClr val="E7B48A"/>
        </a:accent6>
        <a:hlink>
          <a:srgbClr val="FFE3CC"/>
        </a:hlink>
        <a:folHlink>
          <a:srgbClr val="9E54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12">
        <a:dk1>
          <a:srgbClr val="FFE3CC"/>
        </a:dk1>
        <a:lt1>
          <a:srgbClr val="FFFFFF"/>
        </a:lt1>
        <a:dk2>
          <a:srgbClr val="9E540A"/>
        </a:dk2>
        <a:lt2>
          <a:srgbClr val="FFC799"/>
        </a:lt2>
        <a:accent1>
          <a:srgbClr val="FEAA66"/>
        </a:accent1>
        <a:accent2>
          <a:srgbClr val="FE7200"/>
        </a:accent2>
        <a:accent3>
          <a:srgbClr val="CCB3AA"/>
        </a:accent3>
        <a:accent4>
          <a:srgbClr val="DADADA"/>
        </a:accent4>
        <a:accent5>
          <a:srgbClr val="FED2B8"/>
        </a:accent5>
        <a:accent6>
          <a:srgbClr val="E66700"/>
        </a:accent6>
        <a:hlink>
          <a:srgbClr val="D4510A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4 Landscape Template_CDB_v03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lIns="54000" tIns="54000" rIns="54000" bIns="54000" rtlCol="0" anchor="ctr"/>
      <a:lstStyle>
        <a:defPPr algn="ctr">
          <a:defRPr sz="9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9_Blank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Blank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_RU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DB536A"/>
    </a:accent4>
    <a:accent5>
      <a:srgbClr val="DC6900"/>
    </a:accent5>
    <a:accent6>
      <a:srgbClr val="FFB600"/>
    </a:accent6>
    <a:hlink>
      <a:srgbClr val="A32020"/>
    </a:hlink>
    <a:folHlink>
      <a:srgbClr val="A32020"/>
    </a:folHlink>
  </a:clrScheme>
</a:themeOverride>
</file>

<file path=ppt/theme/themeOverride2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DB536A"/>
    </a:accent4>
    <a:accent5>
      <a:srgbClr val="DC6900"/>
    </a:accent5>
    <a:accent6>
      <a:srgbClr val="FFB600"/>
    </a:accent6>
    <a:hlink>
      <a:srgbClr val="A32020"/>
    </a:hlink>
    <a:folHlink>
      <a:srgbClr val="A32020"/>
    </a:folHlink>
  </a:clrScheme>
</a:themeOverride>
</file>

<file path=ppt/theme/themeOverride3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DB536A"/>
    </a:accent4>
    <a:accent5>
      <a:srgbClr val="DC6900"/>
    </a:accent5>
    <a:accent6>
      <a:srgbClr val="FFB600"/>
    </a:accent6>
    <a:hlink>
      <a:srgbClr val="A32020"/>
    </a:hlink>
    <a:folHlink>
      <a:srgbClr val="A32020"/>
    </a:folHlink>
  </a:clrScheme>
</a:themeOverride>
</file>

<file path=ppt/theme/themeOverride4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DB536A"/>
    </a:accent4>
    <a:accent5>
      <a:srgbClr val="DC6900"/>
    </a:accent5>
    <a:accent6>
      <a:srgbClr val="FFB600"/>
    </a:accent6>
    <a:hlink>
      <a:srgbClr val="A32020"/>
    </a:hlink>
    <a:folHlink>
      <a:srgbClr val="A32020"/>
    </a:folHlink>
  </a:clrScheme>
</a:themeOverride>
</file>

<file path=ppt/theme/themeOverride5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DB536A"/>
    </a:accent4>
    <a:accent5>
      <a:srgbClr val="DC6900"/>
    </a:accent5>
    <a:accent6>
      <a:srgbClr val="FFB600"/>
    </a:accent6>
    <a:hlink>
      <a:srgbClr val="A32020"/>
    </a:hlink>
    <a:folHlink>
      <a:srgbClr val="A32020"/>
    </a:folHlink>
  </a:clrScheme>
</a:themeOverride>
</file>

<file path=ppt/theme/themeOverride6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DB536A"/>
    </a:accent4>
    <a:accent5>
      <a:srgbClr val="DC6900"/>
    </a:accent5>
    <a:accent6>
      <a:srgbClr val="FFB600"/>
    </a:accent6>
    <a:hlink>
      <a:srgbClr val="A32020"/>
    </a:hlink>
    <a:folHlink>
      <a:srgbClr val="A32020"/>
    </a:folHlink>
  </a:clrScheme>
</a:themeOverride>
</file>

<file path=ppt/theme/themeOverride7.xml><?xml version="1.0" encoding="utf-8"?>
<a:themeOverride xmlns:a="http://schemas.openxmlformats.org/drawingml/2006/main">
  <a:clrScheme name="Deloitte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_update_old_presentations_lib</Template>
  <TotalTime>17415</TotalTime>
  <Words>820</Words>
  <Application>Microsoft Office PowerPoint</Application>
  <PresentationFormat>Произвольный</PresentationFormat>
  <Paragraphs>180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Wingdings 2</vt:lpstr>
      <vt:lpstr>ＭＳ Ｐゴシック</vt:lpstr>
      <vt:lpstr>Monotype Sorts</vt:lpstr>
      <vt:lpstr>Wingdings</vt:lpstr>
      <vt:lpstr>FreeSetLight-Regular</vt:lpstr>
      <vt:lpstr>PwC_Logo</vt:lpstr>
      <vt:lpstr>Calibri</vt:lpstr>
      <vt:lpstr>Georgia</vt:lpstr>
      <vt:lpstr>Symbol</vt:lpstr>
      <vt:lpstr>Times New Roman</vt:lpstr>
      <vt:lpstr>tb4_onscreen_v2.1</vt:lpstr>
      <vt:lpstr>A4 Landscape Template_CDB_v03</vt:lpstr>
      <vt:lpstr>19_Blank</vt:lpstr>
      <vt:lpstr>20_Blank</vt:lpstr>
      <vt:lpstr>Print_RU</vt:lpstr>
      <vt:lpstr>Слайд 1</vt:lpstr>
      <vt:lpstr>Стратегический подход к развитию финансовой функции</vt:lpstr>
      <vt:lpstr>Слайд 3</vt:lpstr>
      <vt:lpstr>Слайд 4</vt:lpstr>
      <vt:lpstr>Организация перехода на МСФО Компоненты системы формирования отчетности по МСФО</vt:lpstr>
      <vt:lpstr> </vt:lpstr>
      <vt:lpstr>Слайд 7</vt:lpstr>
      <vt:lpstr>Процесс подготовки отчетности собственными силами </vt:lpstr>
      <vt:lpstr>Типичные проблемы подготовки отчетности собственными силами и возможные решения (1) </vt:lpstr>
      <vt:lpstr>Типичные проблемы подготовки отчетности собственными силами и возможные решения (2)</vt:lpstr>
      <vt:lpstr>www.i-ias.ru</vt:lpstr>
    </vt:vector>
  </TitlesOfParts>
  <LinksUpToDate>false</LinksUpToDate>
  <SharedDoc>false</SharedDoc>
  <HyperlinkBase> 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докладчиках</dc:title>
  <dc:creator>asus</dc:creator>
  <cp:lastModifiedBy>Vasilevskaya</cp:lastModifiedBy>
  <cp:revision>1068</cp:revision>
  <cp:lastPrinted>2010-06-24T07:12:00Z</cp:lastPrinted>
  <dcterms:created xsi:type="dcterms:W3CDTF">2008-05-22T05:46:40Z</dcterms:created>
  <dcterms:modified xsi:type="dcterms:W3CDTF">2012-12-19T08:21:50Z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www.in-support.com as part of the Toolbox project.</vt:lpwstr>
  </property>
  <property fmtid="{D5CDD505-2E9C-101B-9397-08002B2CF9AE}" pid="3" name="TB4 template version">
    <vt:r8>4</vt:r8>
  </property>
  <property fmtid="{D5CDD505-2E9C-101B-9397-08002B2CF9AE}" pid="4" name="TB4 template type">
    <vt:lpwstr>onscreen</vt:lpwstr>
  </property>
</Properties>
</file>