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93" r:id="rId3"/>
    <p:sldId id="309" r:id="rId4"/>
    <p:sldId id="335" r:id="rId5"/>
    <p:sldId id="323" r:id="rId6"/>
    <p:sldId id="336" r:id="rId7"/>
    <p:sldId id="324" r:id="rId8"/>
    <p:sldId id="334" r:id="rId9"/>
    <p:sldId id="337" r:id="rId10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235"/>
    <a:srgbClr val="2E75B6"/>
    <a:srgbClr val="C55A11"/>
    <a:srgbClr val="00B050"/>
    <a:srgbClr val="747474"/>
    <a:srgbClr val="008A3E"/>
    <a:srgbClr val="FF9999"/>
    <a:srgbClr val="FF5050"/>
    <a:srgbClr val="AC5C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492" y="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AF60D67B-D9B2-4DF2-94FA-DEA3C89D560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59" y="4722580"/>
            <a:ext cx="5447674" cy="4473095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196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492" y="9441960"/>
            <a:ext cx="2950689" cy="497367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782CE4E0-440C-4CE9-B557-CC0E836BF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42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06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120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95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89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7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9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648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36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54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1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C770-14FF-47C2-B4F0-5FBD1EE53E27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C770-14FF-47C2-B4F0-5FBD1EE53E27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62198-85D7-4CAB-9B4A-2FBA3DB54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45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8949" y="1179793"/>
            <a:ext cx="10560908" cy="2387600"/>
          </a:xfrm>
        </p:spPr>
        <p:txBody>
          <a:bodyPr>
            <a:noAutofit/>
          </a:bodyPr>
          <a:lstStyle/>
          <a:p>
            <a:pPr algn="l"/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ГОСУДАРСТВЕННЫЙ ИНФОРМАЦИОННЫЙ РЕСУРС </a:t>
            </a:r>
            <a:b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ru-RU" sz="4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БУХГАЛТЕРСКОЙ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ОТЧЕТНОСТИ (ГИР БО) 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25925" y="54483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39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430" y="1299871"/>
            <a:ext cx="11397646" cy="1345536"/>
          </a:xfrm>
        </p:spPr>
        <p:txBody>
          <a:bodyPr>
            <a:noAutofit/>
          </a:bodyPr>
          <a:lstStyle/>
          <a:p>
            <a:pPr algn="just">
              <a:lnSpc>
                <a:spcPts val="3100"/>
              </a:lnSpc>
              <a:spcBef>
                <a:spcPts val="0"/>
              </a:spcBef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ГИР БО - это общедоступный государственный информационный ресурс, содержащий данные о годовой бухгалтерской отчетности организаций, за исключением госсектора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9488" y="2091977"/>
            <a:ext cx="118553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buAutoNum type="arabicPeriod"/>
            </a:pPr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0" lvl="1"/>
            <a:endParaRPr lang="ru-RU" altLang="ru-RU" sz="2800" b="1" dirty="0" smtClean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  <a:p>
            <a:pPr marL="514350" lvl="1" indent="-514350">
              <a:buAutoNum type="arabicPeriod"/>
            </a:pPr>
            <a:endParaRPr lang="ru-RU" altLang="ru-RU" sz="2800" b="1" dirty="0">
              <a:solidFill>
                <a:schemeClr val="accent1">
                  <a:lumMod val="75000"/>
                </a:schemeClr>
              </a:solidFill>
              <a:ea typeface="+mj-ea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5969" y="3142538"/>
            <a:ext cx="114573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С 1 января 2020 года – начиная с отчетности за 2019 год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–</a:t>
            </a:r>
          </a:p>
          <a:p>
            <a:pPr algn="just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оператором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ГИР БО станет</a:t>
            </a: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ФНС </a:t>
            </a: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Aharoni" panose="02010803020104030203" pitchFamily="2" charset="-79"/>
              </a:rPr>
              <a:t>России </a:t>
            </a:r>
            <a:r>
              <a:rPr lang="ru-RU" b="1" i="1" dirty="0" smtClean="0">
                <a:solidFill>
                  <a:srgbClr val="747474"/>
                </a:solidFill>
                <a:ea typeface="+mj-ea"/>
                <a:cs typeface="Aharoni" panose="02010803020104030203" pitchFamily="2" charset="-79"/>
              </a:rPr>
              <a:t>(</a:t>
            </a:r>
            <a:r>
              <a:rPr lang="ru-RU" b="1" i="1" dirty="0" smtClean="0">
                <a:solidFill>
                  <a:srgbClr val="747474"/>
                </a:solidFill>
                <a:ea typeface="Cambria Math" panose="02040503050406030204" pitchFamily="18" charset="0"/>
              </a:rPr>
              <a:t>статья </a:t>
            </a:r>
            <a:r>
              <a:rPr lang="ru-RU" b="1" i="1" dirty="0">
                <a:solidFill>
                  <a:srgbClr val="747474"/>
                </a:solidFill>
                <a:ea typeface="Cambria Math" panose="02040503050406030204" pitchFamily="18" charset="0"/>
              </a:rPr>
              <a:t>18 Федерального закона от 06.12.2011 № 402-ФЗ «О бухгалтерском учете» (в редакции Федерального закона от 28.11.2018 № 444-ФЗ) </a:t>
            </a:r>
            <a:endParaRPr lang="ru-RU" b="1" i="1" dirty="0">
              <a:solidFill>
                <a:srgbClr val="747474"/>
              </a:solidFill>
              <a:ea typeface="Cambria Math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51657" y="5288692"/>
            <a:ext cx="11111022" cy="717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37344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Что такое ГИР БО?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8345" y="10100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2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0818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956190"/>
            <a:ext cx="11217349" cy="768046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200" b="1" dirty="0" smtClean="0">
                <a:solidFill>
                  <a:srgbClr val="548235"/>
                </a:solidFill>
                <a:latin typeface="+mn-lt"/>
                <a:cs typeface="Aharoni" panose="02010803020104030203" pitchFamily="2" charset="-79"/>
              </a:rPr>
              <a:t>Упрощение порядка представления бухгалтерской отчетности</a:t>
            </a:r>
            <a:endParaRPr lang="ru-RU" sz="2400" b="1" dirty="0">
              <a:solidFill>
                <a:srgbClr val="548235"/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3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684" y="3110885"/>
            <a:ext cx="10580787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 algn="just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Отменяется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обязанность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представлять 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бухгалтерскую отчетность в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Росстат</a:t>
            </a:r>
          </a:p>
          <a:p>
            <a:pPr marL="514350" lvl="0" indent="-514350" algn="just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Бухгалтерская отчетность представляется </a:t>
            </a:r>
            <a:r>
              <a:rPr lang="ru-RU" sz="3200" b="1" u="sng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только в налоговый орган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(или в Банк России для поднадзорных ему организаций)</a:t>
            </a:r>
          </a:p>
          <a:p>
            <a:pPr lvl="0"/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endParaRPr lang="ru-RU" sz="3200" b="1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endParaRPr lang="ru-RU" sz="2400" b="1" dirty="0" smtClean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endParaRPr lang="ru-RU" sz="2400" b="1" dirty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5684" y="1756668"/>
            <a:ext cx="116354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C55A11"/>
                </a:solidFill>
                <a:ea typeface="Cambria Math" panose="02040503050406030204" pitchFamily="18" charset="0"/>
              </a:rPr>
              <a:t>С 1 января 2020 </a:t>
            </a:r>
            <a:r>
              <a:rPr lang="ru-RU" sz="3200" b="1" dirty="0" smtClean="0">
                <a:solidFill>
                  <a:srgbClr val="C55A11"/>
                </a:solidFill>
                <a:ea typeface="Cambria Math" panose="02040503050406030204" pitchFamily="18" charset="0"/>
              </a:rPr>
              <a:t>года </a:t>
            </a:r>
          </a:p>
          <a:p>
            <a:pPr lvl="0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I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 Реализуется принцип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«одного окна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»: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5925" y="156230"/>
            <a:ext cx="11199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E75B6"/>
                </a:solidFill>
                <a:cs typeface="Aharoni" panose="02010803020104030203" pitchFamily="2" charset="-79"/>
              </a:rPr>
              <a:t>Что изменится для бизнеса?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101924"/>
            <a:ext cx="11217349" cy="768046"/>
          </a:xfrm>
        </p:spPr>
        <p:txBody>
          <a:bodyPr>
            <a:normAutofit fontScale="90000"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Упрощение порядка представления бухгалтерской отчетности!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914705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4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925" y="1954231"/>
            <a:ext cx="115038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Бухгалтерская отчетность представляется в виде электронного документа (отчетность – </a:t>
            </a:r>
            <a:r>
              <a:rPr lang="en-US" sz="3200" b="1" dirty="0">
                <a:solidFill>
                  <a:srgbClr val="C55A1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xml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, аудиторское заключение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- </a:t>
            </a:r>
            <a:r>
              <a:rPr lang="en-US" sz="3200" b="1" dirty="0">
                <a:solidFill>
                  <a:srgbClr val="C55A1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pdf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) через операторов электронного документооборота</a:t>
            </a:r>
          </a:p>
          <a:p>
            <a:pPr marL="457200" indent="-457200" algn="just">
              <a:buAutoNum type="arabicPeriod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Для субъектов малого предпринимательства предусмотрен переходный период: 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      - в 2020 году отчетность может представляться «на бумаге»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       - с 2021 года – в электронном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виде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Пл</a:t>
            </a:r>
            <a:r>
              <a:rPr lang="ru-RU" sz="2800" b="1" dirty="0" smtClean="0">
                <a:solidFill>
                  <a:srgbClr val="548235"/>
                </a:solidFill>
                <a:cs typeface="Aharoni" panose="02010803020104030203" pitchFamily="2" charset="-79"/>
              </a:rPr>
              <a:t>ан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cs typeface="Aharoni" panose="02010803020104030203" pitchFamily="2" charset="-79"/>
              </a:rPr>
              <a:t>ируется, что форматы и порядок представления бухгалтерской отчетности не претерпят существенных изменений по сравнению с действующими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0"/>
            <a:endParaRPr lang="ru-RU" sz="2400" b="1" dirty="0" smtClean="0">
              <a:solidFill>
                <a:srgbClr val="00B05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25" y="869970"/>
            <a:ext cx="116354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C55A11"/>
                </a:solidFill>
                <a:ea typeface="Cambria Math" panose="02040503050406030204" pitchFamily="18" charset="0"/>
              </a:rPr>
              <a:t>С 1 января 2020 </a:t>
            </a:r>
            <a:r>
              <a:rPr lang="ru-RU" sz="3200" b="1" dirty="0" smtClean="0">
                <a:solidFill>
                  <a:srgbClr val="C55A11"/>
                </a:solidFill>
                <a:ea typeface="Cambria Math" panose="02040503050406030204" pitchFamily="18" charset="0"/>
              </a:rPr>
              <a:t>года </a:t>
            </a:r>
          </a:p>
          <a:p>
            <a:pPr lvl="0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II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 Бухгалтерская отчетность представляется </a:t>
            </a:r>
            <a:r>
              <a:rPr lang="ru-RU" sz="2800" b="1" dirty="0" smtClean="0">
                <a:solidFill>
                  <a:srgbClr val="548235"/>
                </a:solidFill>
                <a:cs typeface="Aharoni" panose="02010803020104030203" pitchFamily="2" charset="-79"/>
              </a:rPr>
              <a:t>только </a:t>
            </a:r>
            <a:r>
              <a:rPr lang="ru-RU" sz="2800" b="1" u="sng" dirty="0" smtClean="0">
                <a:solidFill>
                  <a:srgbClr val="548235"/>
                </a:solidFill>
                <a:cs typeface="Aharoni" panose="02010803020104030203" pitchFamily="2" charset="-79"/>
              </a:rPr>
              <a:t>в электронном виде</a:t>
            </a:r>
            <a:endParaRPr lang="ru-RU" sz="2800" b="1" u="sng" dirty="0">
              <a:solidFill>
                <a:srgbClr val="548235"/>
              </a:solidFill>
              <a:cs typeface="Aharoni" panose="02010803020104030203" pitchFamily="2" charset="-79"/>
            </a:endParaRPr>
          </a:p>
          <a:p>
            <a:endParaRPr lang="ru-RU" dirty="0">
              <a:solidFill>
                <a:srgbClr val="5482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07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3" y="83354"/>
            <a:ext cx="11217349" cy="1023182"/>
          </a:xfrm>
        </p:spPr>
        <p:txBody>
          <a:bodyPr>
            <a:norm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Пожалуйста, соблюдайте сроки представления отчетности!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75684" y="1073794"/>
            <a:ext cx="11217349" cy="49734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>
              <a:lnSpc>
                <a:spcPct val="120000"/>
              </a:lnSpc>
            </a:pPr>
            <a:endParaRPr lang="ru-RU" sz="3600" b="1" kern="0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marL="0" lvl="1"/>
            <a:endParaRPr lang="ru-RU" sz="28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08345" y="6356750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5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611" y="1881435"/>
            <a:ext cx="1169274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 отчетность могут вноситься корректировки*</a:t>
            </a:r>
            <a:r>
              <a:rPr lang="en-US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:</a:t>
            </a:r>
            <a:endParaRPr lang="ru-RU" sz="2400" b="1" dirty="0" smtClean="0">
              <a:solidFill>
                <a:srgbClr val="2E75B6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ля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ООО</a:t>
            </a:r>
            <a:r>
              <a:rPr lang="ru-RU" sz="32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апреля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+ 10 рабочих дней** </a:t>
            </a:r>
            <a:r>
              <a:rPr lang="ru-RU" b="1" i="1" dirty="0">
                <a:solidFill>
                  <a:srgbClr val="747474"/>
                </a:solidFill>
                <a:ea typeface="Cambria Math" panose="02040503050406030204" pitchFamily="18" charset="0"/>
              </a:rPr>
              <a:t>(пп.6 п. 2 ст. 33 и ст. 34 Федерального закона от 08.02.1998 №14-ФЗ) </a:t>
            </a:r>
            <a:endParaRPr lang="ru-RU" b="1" i="1" dirty="0" smtClean="0">
              <a:solidFill>
                <a:srgbClr val="747474"/>
              </a:solidFill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для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АО</a:t>
            </a:r>
            <a:r>
              <a:rPr lang="ru-RU" sz="32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июня </a:t>
            </a: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+ 10 рабочих 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дней**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b="1" i="1" dirty="0">
                <a:solidFill>
                  <a:srgbClr val="747474"/>
                </a:solidFill>
                <a:ea typeface="Cambria Math" panose="02040503050406030204" pitchFamily="18" charset="0"/>
              </a:rPr>
              <a:t>(п.1 ст. 47 и пп.11 п.1 ст. 48 Федерального закона от 26.12.1995 №208-ФЗ)</a:t>
            </a:r>
            <a:endParaRPr lang="ru-RU" b="1" i="1" dirty="0" smtClean="0">
              <a:solidFill>
                <a:srgbClr val="747474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остальные организации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31.12</a:t>
            </a:r>
            <a:endParaRPr lang="ru-RU" sz="2400" b="1" dirty="0" smtClean="0">
              <a:solidFill>
                <a:srgbClr val="00B050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pPr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Аудиторское заключение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можно представить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вместе с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отчетностью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  <a:p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(</a:t>
            </a:r>
            <a:r>
              <a:rPr lang="ru-RU" sz="24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для ООО до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апреля  и </a:t>
            </a:r>
            <a:r>
              <a:rPr lang="ru-RU" sz="24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для АО до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30 июня) или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отдельно </a:t>
            </a:r>
            <a:r>
              <a:rPr lang="ru-RU" sz="24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через 10 рабочих дней после его получения, но не позднее 31 декабря</a:t>
            </a:r>
            <a:endParaRPr lang="ru-RU" sz="2400" b="1" dirty="0">
              <a:solidFill>
                <a:srgbClr val="2E75B6"/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361" y="5357563"/>
            <a:ext cx="113646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*После соответствующих сроков будет доступна только корректировка, позволяющая исправить ошибку размерности показателей. Например, если Вы представили отчетность в рублях вместо тысяч рублей</a:t>
            </a:r>
          </a:p>
          <a:p>
            <a:r>
              <a:rPr lang="ru-RU" sz="1600" b="1" i="1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**Часть 5 статьи 18 Федерального закона «О бухгалтерском учете» в редакции Федеральных законов от 28.11.2018 № 444-ФЗ и от 26.07.2019 № 247-ФЗ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8611" y="1042071"/>
            <a:ext cx="11471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Годовая бухгалтерская отчетность  должна быть представлена не позднее 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31 марта следующего года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45176" y="1097276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1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165722"/>
            <a:ext cx="11217349" cy="768046"/>
          </a:xfrm>
        </p:spPr>
        <p:txBody>
          <a:bodyPr>
            <a:noAutofit/>
          </a:bodyPr>
          <a:lstStyle/>
          <a:p>
            <a:pPr marL="0" lvl="1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На что обратить внимание при составлении бухгалтерской отчетности ?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1084833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0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6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6349" y="1751818"/>
            <a:ext cx="1181631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AutoNum type="arabicPeriod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Вся отчетность составляется только в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cs typeface="Aharoni" panose="02010803020104030203" pitchFamily="2" charset="-79"/>
              </a:rPr>
              <a:t>ТЫСЯЧАХ РУБЛЕЙ</a:t>
            </a:r>
          </a:p>
          <a:p>
            <a:pPr lvl="0"/>
            <a:endParaRPr lang="ru-RU" sz="1100" b="1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pPr lvl="0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2.  На первой странице необходимо указать: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подлежит ли отчетность обязательному аудиту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наименование аудиторской организации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/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фамилия, имя, отчество (при наличии)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индивидуального аудитора, проводивших аудит отчетности</a:t>
            </a:r>
          </a:p>
          <a:p>
            <a:pPr lvl="0"/>
            <a:endParaRPr lang="ru-RU" sz="1100" b="1" dirty="0" smtClean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3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.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Внесены изменения в строки отчета о финансовых результатах в соответствии с приказом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Минфина России от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19.04.2019 № 61н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925" y="1167694"/>
            <a:ext cx="116354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C55A11"/>
                </a:solidFill>
                <a:ea typeface="Cambria Math" panose="02040503050406030204" pitchFamily="18" charset="0"/>
              </a:rPr>
              <a:t>С 1 января 2020 </a:t>
            </a:r>
            <a:r>
              <a:rPr lang="ru-RU" sz="3200" b="1" dirty="0" smtClean="0">
                <a:solidFill>
                  <a:srgbClr val="C55A11"/>
                </a:solidFill>
                <a:ea typeface="Cambria Math" panose="02040503050406030204" pitchFamily="18" charset="0"/>
              </a:rPr>
              <a:t>года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0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684" y="256140"/>
            <a:ext cx="11217349" cy="724100"/>
          </a:xfrm>
        </p:spPr>
        <p:txBody>
          <a:bodyPr>
            <a:normAutofit/>
          </a:bodyPr>
          <a:lstStyle/>
          <a:p>
            <a:pPr marL="0" lvl="1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Как не допустить ошибку?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25925" y="1052927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 txBox="1">
            <a:spLocks/>
          </p:cNvSpPr>
          <p:nvPr/>
        </p:nvSpPr>
        <p:spPr>
          <a:xfrm>
            <a:off x="272760" y="1571737"/>
            <a:ext cx="11569514" cy="39225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1. Контрольные соотношения </a:t>
            </a:r>
            <a:r>
              <a:rPr lang="ru-RU" sz="2800" b="1" dirty="0" smtClean="0">
                <a:latin typeface="Calibri" panose="020F0502020204030204" pitchFamily="34" charset="0"/>
                <a:ea typeface="Cambria Math" panose="02040503050406030204" pitchFamily="18" charset="0"/>
              </a:rPr>
              <a:t>–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мы заранее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подскажем Вам, если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Вы </a:t>
            </a:r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ошиблись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(например, баланс пассива не равен балансу актива)</a:t>
            </a:r>
          </a:p>
          <a:p>
            <a:pPr marL="0" lvl="1" algn="just"/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Вам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</a:t>
            </a:r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придет уведомление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 от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оператора электронного 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документооборота </a:t>
            </a:r>
            <a:r>
              <a:rPr lang="ru-RU" sz="2800" b="1" dirty="0" smtClean="0">
                <a:solidFill>
                  <a:srgbClr val="548235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с кодом ошибки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, и Вы сможете представить скорректированную отчетность</a:t>
            </a:r>
          </a:p>
          <a:p>
            <a:pPr marL="0" lvl="1"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2. На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портале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будет организована </a:t>
            </a:r>
            <a:r>
              <a:rPr lang="ru-RU" sz="2800" b="1" kern="0" dirty="0">
                <a:solidFill>
                  <a:srgbClr val="C55A11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обратная связь.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Если </a:t>
            </a: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Вы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увидели ошибку по своей компании,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можно </a:t>
            </a:r>
            <a:r>
              <a:rPr lang="ru-RU" sz="2800" b="1" kern="0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будет</a:t>
            </a:r>
            <a:r>
              <a:rPr lang="ru-RU" sz="2800" b="1" kern="0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подать электронное обращение</a:t>
            </a:r>
            <a:r>
              <a:rPr lang="ru-RU" sz="2800" b="1" kern="0" dirty="0">
                <a:solidFill>
                  <a:srgbClr val="00B050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–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мы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его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рассмотрим, ответим</a:t>
            </a: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Вам, и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быстро поправим </a:t>
            </a:r>
            <a:r>
              <a:rPr lang="ru-RU" sz="2800" b="1" kern="0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данные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, если это </a:t>
            </a: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  <a:cs typeface="Aharoni" panose="02010803020104030203" pitchFamily="2" charset="-79"/>
              </a:rPr>
              <a:t>необходимо </a:t>
            </a:r>
          </a:p>
          <a:p>
            <a:pPr marL="0" lvl="1" algn="just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3. </a:t>
            </a:r>
            <a:r>
              <a:rPr lang="ru-RU" sz="2800" b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Возможность контроля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сведений об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аудиторах в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крупнейших </a:t>
            </a:r>
            <a:r>
              <a:rPr lang="ru-RU" sz="2800" b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учетных </a:t>
            </a:r>
            <a:r>
              <a:rPr lang="ru-RU" sz="2800" b="1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системах </a:t>
            </a:r>
            <a:r>
              <a:rPr lang="ru-RU" sz="2800" b="1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(1-С </a:t>
            </a:r>
            <a:r>
              <a:rPr lang="ru-RU" sz="2800" b="1" dirty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и другие</a:t>
            </a:r>
            <a:r>
              <a:rPr lang="ru-RU" sz="2800" b="1" dirty="0" smtClean="0">
                <a:solidFill>
                  <a:srgbClr val="2E75B6"/>
                </a:solidFill>
                <a:latin typeface="Calibri" panose="020F0502020204030204" pitchFamily="34" charset="0"/>
                <a:ea typeface="Cambria Math" panose="02040503050406030204" pitchFamily="18" charset="0"/>
              </a:rPr>
              <a:t>)</a:t>
            </a:r>
            <a:endParaRPr lang="ru-RU" sz="2600" b="1" kern="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mbria Math" panose="02040503050406030204" pitchFamily="18" charset="0"/>
              <a:cs typeface="Aharoni" panose="02010803020104030203" pitchFamily="2" charset="-79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78189" y="5323915"/>
            <a:ext cx="11464985" cy="1193800"/>
            <a:chOff x="308345" y="5600362"/>
            <a:chExt cx="11464985" cy="1193800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7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556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345" y="1110342"/>
            <a:ext cx="11397646" cy="5095973"/>
          </a:xfrm>
        </p:spPr>
        <p:txBody>
          <a:bodyPr>
            <a:noAutofit/>
          </a:bodyPr>
          <a:lstStyle/>
          <a:p>
            <a:pPr lvl="1" algn="l" rtl="0"/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1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.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Вся </a:t>
            </a:r>
            <a:r>
              <a:rPr lang="ru-RU" sz="2800" b="1" kern="1200" dirty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бухгалтерская отчетность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будет размещена в открытом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доступе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на сайте ФНС России </a:t>
            </a:r>
            <a:r>
              <a:rPr lang="en-US" sz="3600" b="1" kern="1200" dirty="0" smtClean="0">
                <a:solidFill>
                  <a:srgbClr val="C55A11"/>
                </a:solidFill>
                <a:latin typeface="+mn-lt"/>
                <a:ea typeface="+mj-ea"/>
                <a:cs typeface="Aharoni" panose="02010803020104030203" pitchFamily="2" charset="-79"/>
              </a:rPr>
              <a:t>nalog.ru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/>
            </a:r>
            <a:b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10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/>
            </a:r>
            <a:br>
              <a:rPr lang="ru-RU" sz="10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2.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Найти 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организацию можно будет с помощью гибкого поиска (по названию, ИНН,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адресу и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т.д.)</a:t>
            </a:r>
            <a:b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3.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Отчетность любой организации можно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скачать </a:t>
            </a:r>
            <a:r>
              <a:rPr lang="ru-RU" sz="2800" b="1" kern="1200" dirty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с </a:t>
            </a:r>
            <a:r>
              <a:rPr lang="ru-RU" alt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Электронной подписью </a:t>
            </a:r>
            <a:r>
              <a:rPr lang="ru-RU" altLang="ru-RU" sz="2800" b="1" kern="1200" dirty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ФНС России</a:t>
            </a:r>
            <a:r>
              <a:rPr lang="ru-RU" alt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, с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той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же </a:t>
            </a:r>
            <a:r>
              <a:rPr lang="ru-RU" sz="2800" b="1" kern="1200" dirty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юридической значимостью, что и синяя печать  - ходить в Инспекцию больше не нужно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!</a:t>
            </a:r>
            <a:b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4. Все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нормативные документы и ответы на ключевые вопросы 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будут размещены </a:t>
            </a:r>
            <a:r>
              <a:rPr lang="ru-RU" sz="2800" b="1" kern="1200" dirty="0" smtClean="0">
                <a:solidFill>
                  <a:srgbClr val="548235"/>
                </a:solidFill>
                <a:latin typeface="+mn-lt"/>
                <a:ea typeface="+mj-ea"/>
                <a:cs typeface="Aharoni" panose="02010803020104030203" pitchFamily="2" charset="-79"/>
              </a:rPr>
              <a:t>в открытом доступе</a:t>
            </a: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: </a:t>
            </a:r>
            <a:b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</a:br>
            <a:r>
              <a:rPr lang="ru-RU" sz="2800" b="1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Aharoni" panose="02010803020104030203" pitchFamily="2" charset="-79"/>
              </a:rPr>
              <a:t>форматы и порядок представления отчетности, контрольные соотношения и т.д. </a:t>
            </a:r>
            <a:endParaRPr lang="ru-RU" sz="2800" b="1" dirty="0">
              <a:solidFill>
                <a:srgbClr val="C55A11"/>
              </a:solidFill>
              <a:latin typeface="Cambria Math" panose="02040503050406030204" pitchFamily="18" charset="0"/>
              <a:ea typeface="Cambria Math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8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37344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Как работает ГИР БО?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308345" y="1010094"/>
            <a:ext cx="11397646" cy="9054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0000"/>
                    <a:lumOff val="60000"/>
                  </a:schemeClr>
                </a:gs>
                <a:gs pos="83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308345" y="5600362"/>
            <a:ext cx="11464985" cy="1193800"/>
            <a:chOff x="308345" y="5600362"/>
            <a:chExt cx="11464985" cy="119380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375684" y="6197262"/>
              <a:ext cx="11397646" cy="9054"/>
            </a:xfrm>
            <a:prstGeom prst="line">
              <a:avLst/>
            </a:prstGeom>
            <a:ln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0000"/>
                      <a:lumOff val="60000"/>
                    </a:schemeClr>
                  </a:gs>
                  <a:gs pos="83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10800000" scaled="1"/>
                <a:tileRect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Заголовок 1"/>
            <p:cNvSpPr txBox="1">
              <a:spLocks/>
            </p:cNvSpPr>
            <p:nvPr/>
          </p:nvSpPr>
          <p:spPr>
            <a:xfrm>
              <a:off x="308345" y="5600362"/>
              <a:ext cx="10069033" cy="119380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5533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84" y="621225"/>
            <a:ext cx="11485469" cy="581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62198-85D7-4CAB-9B4A-2FBA3DB5447B}" type="slidenum">
              <a:rPr lang="ru-RU" sz="3200" b="1" kern="0">
                <a:solidFill>
                  <a:schemeClr val="accent1">
                    <a:lumMod val="75000"/>
                  </a:schemeClr>
                </a:solidFill>
                <a:cs typeface="Aharoni" panose="02010803020104030203" pitchFamily="2" charset="-79"/>
              </a:rPr>
              <a:t>9</a:t>
            </a:fld>
            <a:endParaRPr lang="ru-RU" sz="3200" b="1" kern="0" dirty="0">
              <a:solidFill>
                <a:schemeClr val="accent1">
                  <a:lumMod val="75000"/>
                </a:schemeClr>
              </a:solidFill>
              <a:cs typeface="Aharoni" panose="02010803020104030203" pitchFamily="2" charset="-79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75684" y="-131420"/>
            <a:ext cx="11142920" cy="97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haroni" panose="02010803020104030203" pitchFamily="2" charset="-79"/>
              </a:rPr>
              <a:t>Пример работы ГИР БО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08345" y="5600362"/>
            <a:ext cx="10069033" cy="1193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www.nalog.ru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171" y="3093645"/>
            <a:ext cx="3600407" cy="3219187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16" name="Прямая со стрелкой 15"/>
          <p:cNvCxnSpPr/>
          <p:nvPr/>
        </p:nvCxnSpPr>
        <p:spPr>
          <a:xfrm flipH="1">
            <a:off x="11079480" y="2480093"/>
            <a:ext cx="528587" cy="5917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8094846" y="2480093"/>
            <a:ext cx="624208" cy="57003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25" t="34395" r="30160" b="30736"/>
          <a:stretch/>
        </p:blipFill>
        <p:spPr bwMode="auto">
          <a:xfrm>
            <a:off x="4252845" y="3181037"/>
            <a:ext cx="3731145" cy="2058913"/>
          </a:xfrm>
          <a:prstGeom prst="rect">
            <a:avLst/>
          </a:prstGeom>
          <a:ln w="127000" cap="sq">
            <a:solidFill>
              <a:schemeClr val="bg1">
                <a:lumMod val="65000"/>
                <a:alpha val="68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6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6712</TotalTime>
  <Words>583</Words>
  <Application>Microsoft Office PowerPoint</Application>
  <PresentationFormat>Широкоэкранный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Cambria Math</vt:lpstr>
      <vt:lpstr>Тема Office</vt:lpstr>
      <vt:lpstr>ГОСУДАРСТВЕННЫЙ ИНФОРМАЦИОННЫЙ РЕСУРС  БУХГАЛТЕРСКОЙ ОТЧЕТНОСТИ (ГИР БО) </vt:lpstr>
      <vt:lpstr>ГИР БО - это общедоступный государственный информационный ресурс, содержащий данные о годовой бухгалтерской отчетности организаций, за исключением госсектора</vt:lpstr>
      <vt:lpstr>Упрощение порядка представления бухгалтерской отчетности</vt:lpstr>
      <vt:lpstr>Упрощение порядка представления бухгалтерской отчетности!</vt:lpstr>
      <vt:lpstr>Пожалуйста, соблюдайте сроки представления отчетности!</vt:lpstr>
      <vt:lpstr>На что обратить внимание при составлении бухгалтерской отчетности ?</vt:lpstr>
      <vt:lpstr>Как не допустить ошибку?</vt:lpstr>
      <vt:lpstr>1. Вся бухгалтерская отчетность будет размещена в открытом доступе на сайте ФНС России nalog.ru  2. Найти  организацию можно будет с помощью гибкого поиска (по названию, ИНН, адресу и т.д.) 3. Отчетность любой организации можно скачать с Электронной подписью ФНС России, с той же юридической значимостью, что и синяя печать  - ходить в Инспекцию больше не нужно! 4. Все нормативные документы и ответы на ключевые вопросы будут размещены в открытом доступе:  форматы и порядок представления отчетности, контрольные соотношения и т.д.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Богатырев Олег Геннадьевич</dc:creator>
  <cp:lastModifiedBy>Андрианов Сергей Сергеевич</cp:lastModifiedBy>
  <cp:revision>329</cp:revision>
  <cp:lastPrinted>2019-06-26T08:29:28Z</cp:lastPrinted>
  <dcterms:created xsi:type="dcterms:W3CDTF">2016-05-30T06:14:44Z</dcterms:created>
  <dcterms:modified xsi:type="dcterms:W3CDTF">2019-09-04T06:08:41Z</dcterms:modified>
</cp:coreProperties>
</file>