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523" r:id="rId3"/>
    <p:sldId id="290" r:id="rId4"/>
    <p:sldId id="519" r:id="rId5"/>
    <p:sldId id="294" r:id="rId6"/>
    <p:sldId id="525" r:id="rId7"/>
    <p:sldId id="427" r:id="rId8"/>
    <p:sldId id="299" r:id="rId9"/>
    <p:sldId id="300" r:id="rId10"/>
    <p:sldId id="431" r:id="rId11"/>
    <p:sldId id="520" r:id="rId12"/>
    <p:sldId id="521" r:id="rId13"/>
    <p:sldId id="522" r:id="rId14"/>
    <p:sldId id="437" r:id="rId15"/>
    <p:sldId id="334" r:id="rId16"/>
    <p:sldId id="335" r:id="rId17"/>
    <p:sldId id="319" r:id="rId18"/>
    <p:sldId id="337" r:id="rId19"/>
    <p:sldId id="542" r:id="rId20"/>
    <p:sldId id="543" r:id="rId21"/>
    <p:sldId id="338" r:id="rId22"/>
    <p:sldId id="526" r:id="rId23"/>
    <p:sldId id="527" r:id="rId24"/>
    <p:sldId id="528" r:id="rId25"/>
    <p:sldId id="529" r:id="rId26"/>
    <p:sldId id="530" r:id="rId27"/>
    <p:sldId id="531" r:id="rId28"/>
    <p:sldId id="532" r:id="rId29"/>
    <p:sldId id="533" r:id="rId30"/>
    <p:sldId id="534" r:id="rId31"/>
    <p:sldId id="535" r:id="rId32"/>
    <p:sldId id="537" r:id="rId33"/>
    <p:sldId id="538" r:id="rId34"/>
    <p:sldId id="539" r:id="rId35"/>
    <p:sldId id="357" r:id="rId36"/>
    <p:sldId id="358" r:id="rId37"/>
    <p:sldId id="359" r:id="rId38"/>
    <p:sldId id="360" r:id="rId39"/>
    <p:sldId id="361" r:id="rId40"/>
    <p:sldId id="362" r:id="rId41"/>
    <p:sldId id="364" r:id="rId42"/>
    <p:sldId id="367" r:id="rId43"/>
    <p:sldId id="368" r:id="rId44"/>
    <p:sldId id="373" r:id="rId45"/>
    <p:sldId id="384" r:id="rId46"/>
    <p:sldId id="540" r:id="rId47"/>
    <p:sldId id="541" r:id="rId48"/>
    <p:sldId id="412"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883"/>
    <a:srgbClr val="4F81BD"/>
    <a:srgbClr val="4BACC6"/>
    <a:srgbClr val="F9E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7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6066C-519A-4709-A459-B629270BC10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DE28635A-AC79-42D4-9332-A32E9511BB29}">
      <dgm:prSet custT="1"/>
      <dgm:spPr>
        <a:solidFill>
          <a:schemeClr val="accent1">
            <a:lumMod val="60000"/>
            <a:lumOff val="40000"/>
          </a:schemeClr>
        </a:solidFill>
      </dgm:spPr>
      <dgm:t>
        <a:bodyPr/>
        <a:lstStyle/>
        <a:p>
          <a:pPr algn="ctr" rtl="0"/>
          <a:r>
            <a:rPr lang="ru-RU" sz="2400" b="1" dirty="0" smtClean="0">
              <a:solidFill>
                <a:schemeClr val="tx1"/>
              </a:solidFill>
              <a:latin typeface="Times New Roman" panose="02020603050405020304" pitchFamily="18" charset="0"/>
              <a:cs typeface="Times New Roman" panose="02020603050405020304" pitchFamily="18" charset="0"/>
            </a:rPr>
            <a:t>Установленные нефинансовые предприятия      и профессии − субъекты Федерального закона от 07.08.2001 № 115-ФЗ</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06DDE17A-2E6E-45DC-82CC-2E8DB2381A22}" type="parTrans" cxnId="{92486859-15D9-4D26-A7C7-1240BA3A4A2B}">
      <dgm:prSet/>
      <dgm:spPr/>
      <dgm:t>
        <a:bodyPr/>
        <a:lstStyle/>
        <a:p>
          <a:endParaRPr lang="ru-RU"/>
        </a:p>
      </dgm:t>
    </dgm:pt>
    <dgm:pt modelId="{9C193661-74FD-4940-8909-9B73AF08C5B7}" type="sibTrans" cxnId="{92486859-15D9-4D26-A7C7-1240BA3A4A2B}">
      <dgm:prSet/>
      <dgm:spPr/>
      <dgm:t>
        <a:bodyPr/>
        <a:lstStyle/>
        <a:p>
          <a:endParaRPr lang="ru-RU"/>
        </a:p>
      </dgm:t>
    </dgm:pt>
    <dgm:pt modelId="{6D35432D-4EEF-42E5-9BF5-EEFE7B203D7B}" type="pres">
      <dgm:prSet presAssocID="{D5B6066C-519A-4709-A459-B629270BC107}" presName="linear" presStyleCnt="0">
        <dgm:presLayoutVars>
          <dgm:animLvl val="lvl"/>
          <dgm:resizeHandles val="exact"/>
        </dgm:presLayoutVars>
      </dgm:prSet>
      <dgm:spPr/>
      <dgm:t>
        <a:bodyPr/>
        <a:lstStyle/>
        <a:p>
          <a:endParaRPr lang="ru-RU"/>
        </a:p>
      </dgm:t>
    </dgm:pt>
    <dgm:pt modelId="{E58B7A38-1E66-4453-80F4-D716A8735167}" type="pres">
      <dgm:prSet presAssocID="{DE28635A-AC79-42D4-9332-A32E9511BB29}" presName="parentText" presStyleLbl="node1" presStyleIdx="0" presStyleCnt="1" custScaleY="441427" custLinFactNeighborX="-157" custLinFactNeighborY="-13867">
        <dgm:presLayoutVars>
          <dgm:chMax val="0"/>
          <dgm:bulletEnabled val="1"/>
        </dgm:presLayoutVars>
      </dgm:prSet>
      <dgm:spPr/>
      <dgm:t>
        <a:bodyPr/>
        <a:lstStyle/>
        <a:p>
          <a:endParaRPr lang="ru-RU"/>
        </a:p>
      </dgm:t>
    </dgm:pt>
  </dgm:ptLst>
  <dgm:cxnLst>
    <dgm:cxn modelId="{92486859-15D9-4D26-A7C7-1240BA3A4A2B}" srcId="{D5B6066C-519A-4709-A459-B629270BC107}" destId="{DE28635A-AC79-42D4-9332-A32E9511BB29}" srcOrd="0" destOrd="0" parTransId="{06DDE17A-2E6E-45DC-82CC-2E8DB2381A22}" sibTransId="{9C193661-74FD-4940-8909-9B73AF08C5B7}"/>
    <dgm:cxn modelId="{68E011F6-301E-45A7-9260-895352B64A8B}" type="presOf" srcId="{DE28635A-AC79-42D4-9332-A32E9511BB29}" destId="{E58B7A38-1E66-4453-80F4-D716A8735167}" srcOrd="0" destOrd="0" presId="urn:microsoft.com/office/officeart/2005/8/layout/vList2"/>
    <dgm:cxn modelId="{BBE7713C-D8A8-4406-9EA5-EAF654143605}" type="presOf" srcId="{D5B6066C-519A-4709-A459-B629270BC107}" destId="{6D35432D-4EEF-42E5-9BF5-EEFE7B203D7B}" srcOrd="0" destOrd="0" presId="urn:microsoft.com/office/officeart/2005/8/layout/vList2"/>
    <dgm:cxn modelId="{DFA98B93-7925-443C-982B-21FC990B4D9A}" type="presParOf" srcId="{6D35432D-4EEF-42E5-9BF5-EEFE7B203D7B}" destId="{E58B7A38-1E66-4453-80F4-D716A873516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E652A-0161-4246-AEA7-1469B426462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5712F99D-0BD5-4BA3-992B-65CB052D9B73}">
      <dgm:prSet/>
      <dgm:spPr>
        <a:solidFill>
          <a:schemeClr val="accent1">
            <a:lumMod val="60000"/>
            <a:lumOff val="40000"/>
          </a:schemeClr>
        </a:solidFill>
      </dgm:spPr>
      <dgm:t>
        <a:bodyPr/>
        <a:lstStyle/>
        <a:p>
          <a:pPr algn="ctr" rtl="0"/>
          <a:r>
            <a:rPr lang="ru-RU" b="1" dirty="0" smtClean="0">
              <a:solidFill>
                <a:schemeClr val="tx1"/>
              </a:solidFill>
              <a:latin typeface="Times New Roman" panose="02020603050405020304" pitchFamily="18" charset="0"/>
              <a:cs typeface="Times New Roman" panose="02020603050405020304" pitchFamily="18" charset="0"/>
            </a:rPr>
            <a:t>УНФПП –  субъекты статьи 7.1 (ограниченные права и обязанности) </a:t>
          </a:r>
          <a:endParaRPr lang="ru-RU" b="1" dirty="0">
            <a:solidFill>
              <a:schemeClr val="tx1"/>
            </a:solidFill>
            <a:latin typeface="Times New Roman" panose="02020603050405020304" pitchFamily="18" charset="0"/>
            <a:cs typeface="Times New Roman" panose="02020603050405020304" pitchFamily="18" charset="0"/>
          </a:endParaRPr>
        </a:p>
      </dgm:t>
    </dgm:pt>
    <dgm:pt modelId="{CACC1295-92B4-43BB-8FF9-01E5EC2077DB}" type="parTrans" cxnId="{2F85C00D-0200-459E-9145-F25B40DD1E94}">
      <dgm:prSet/>
      <dgm:spPr/>
      <dgm:t>
        <a:bodyPr/>
        <a:lstStyle/>
        <a:p>
          <a:endParaRPr lang="ru-RU"/>
        </a:p>
      </dgm:t>
    </dgm:pt>
    <dgm:pt modelId="{E605715F-1E50-44AA-A2DC-4C6BE4FB901D}" type="sibTrans" cxnId="{2F85C00D-0200-459E-9145-F25B40DD1E94}">
      <dgm:prSet/>
      <dgm:spPr/>
      <dgm:t>
        <a:bodyPr/>
        <a:lstStyle/>
        <a:p>
          <a:endParaRPr lang="ru-RU"/>
        </a:p>
      </dgm:t>
    </dgm:pt>
    <dgm:pt modelId="{6D4FB244-6681-46B8-9D53-4F7F771A1FBB}" type="pres">
      <dgm:prSet presAssocID="{529E652A-0161-4246-AEA7-1469B4264628}" presName="linear" presStyleCnt="0">
        <dgm:presLayoutVars>
          <dgm:animLvl val="lvl"/>
          <dgm:resizeHandles val="exact"/>
        </dgm:presLayoutVars>
      </dgm:prSet>
      <dgm:spPr/>
      <dgm:t>
        <a:bodyPr/>
        <a:lstStyle/>
        <a:p>
          <a:endParaRPr lang="ru-RU"/>
        </a:p>
      </dgm:t>
    </dgm:pt>
    <dgm:pt modelId="{36D37BEF-0FB2-4426-B113-663A1FC79048}" type="pres">
      <dgm:prSet presAssocID="{5712F99D-0BD5-4BA3-992B-65CB052D9B73}" presName="parentText" presStyleLbl="node1" presStyleIdx="0" presStyleCnt="1">
        <dgm:presLayoutVars>
          <dgm:chMax val="0"/>
          <dgm:bulletEnabled val="1"/>
        </dgm:presLayoutVars>
      </dgm:prSet>
      <dgm:spPr/>
      <dgm:t>
        <a:bodyPr/>
        <a:lstStyle/>
        <a:p>
          <a:endParaRPr lang="ru-RU"/>
        </a:p>
      </dgm:t>
    </dgm:pt>
  </dgm:ptLst>
  <dgm:cxnLst>
    <dgm:cxn modelId="{9AA9BE1D-C70C-4BA5-8960-15DD5DF6BCA0}" type="presOf" srcId="{529E652A-0161-4246-AEA7-1469B4264628}" destId="{6D4FB244-6681-46B8-9D53-4F7F771A1FBB}" srcOrd="0" destOrd="0" presId="urn:microsoft.com/office/officeart/2005/8/layout/vList2"/>
    <dgm:cxn modelId="{2F85C00D-0200-459E-9145-F25B40DD1E94}" srcId="{529E652A-0161-4246-AEA7-1469B4264628}" destId="{5712F99D-0BD5-4BA3-992B-65CB052D9B73}" srcOrd="0" destOrd="0" parTransId="{CACC1295-92B4-43BB-8FF9-01E5EC2077DB}" sibTransId="{E605715F-1E50-44AA-A2DC-4C6BE4FB901D}"/>
    <dgm:cxn modelId="{0AF32E88-FE54-4AF0-A71E-356DA1365013}" type="presOf" srcId="{5712F99D-0BD5-4BA3-992B-65CB052D9B73}" destId="{36D37BEF-0FB2-4426-B113-663A1FC79048}" srcOrd="0" destOrd="0" presId="urn:microsoft.com/office/officeart/2005/8/layout/vList2"/>
    <dgm:cxn modelId="{6C6F9086-E03D-4A1D-B5D2-27334C32D4C5}" type="presParOf" srcId="{6D4FB244-6681-46B8-9D53-4F7F771A1FBB}" destId="{36D37BEF-0FB2-4426-B113-663A1FC7904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3F2C88-0A35-414E-A7DB-0A922A8548E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A611DD0E-8C98-4B0E-B14F-5CF93BFE1DEC}" type="pres">
      <dgm:prSet presAssocID="{DE3F2C88-0A35-414E-A7DB-0A922A8548EB}" presName="linear" presStyleCnt="0">
        <dgm:presLayoutVars>
          <dgm:animLvl val="lvl"/>
          <dgm:resizeHandles val="exact"/>
        </dgm:presLayoutVars>
      </dgm:prSet>
      <dgm:spPr/>
      <dgm:t>
        <a:bodyPr/>
        <a:lstStyle/>
        <a:p>
          <a:endParaRPr lang="ru-RU"/>
        </a:p>
      </dgm:t>
    </dgm:pt>
  </dgm:ptLst>
  <dgm:cxnLst>
    <dgm:cxn modelId="{D8F5D26A-09FF-42A8-821B-13FA4175B0DF}" type="presOf" srcId="{DE3F2C88-0A35-414E-A7DB-0A922A8548EB}" destId="{A611DD0E-8C98-4B0E-B14F-5CF93BFE1DEC}"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3DED51-9212-4DC1-B39F-33934F8D10C3}"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ru-RU"/>
        </a:p>
      </dgm:t>
    </dgm:pt>
    <dgm:pt modelId="{1FB640B0-3EFB-463D-88F5-5DF273A15FA8}">
      <dgm:prSet phldrT="[Текст]" custT="1"/>
      <dgm:spPr/>
      <dgm:t>
        <a:bodyPr/>
        <a:lstStyle/>
        <a:p>
          <a:r>
            <a:rPr lang="ru-RU" sz="2000" b="0" smtClean="0">
              <a:effectLst/>
              <a:latin typeface="Times New Roman" pitchFamily="18" charset="0"/>
              <a:cs typeface="Times New Roman" pitchFamily="18" charset="0"/>
            </a:rPr>
            <a:t>1.Разработка и утверждение руководителем</a:t>
          </a:r>
        </a:p>
        <a:p>
          <a:r>
            <a:rPr lang="ru-RU" sz="2000" b="0" smtClean="0">
              <a:effectLst/>
              <a:latin typeface="Times New Roman" pitchFamily="18" charset="0"/>
              <a:cs typeface="Times New Roman" pitchFamily="18" charset="0"/>
            </a:rPr>
            <a:t>правил внутреннего контроля в целях ПОД/ФТ</a:t>
          </a:r>
          <a:endParaRPr lang="ru-RU" sz="2000" b="0" dirty="0">
            <a:effectLst/>
          </a:endParaRPr>
        </a:p>
      </dgm:t>
    </dgm:pt>
    <dgm:pt modelId="{09E5C9E6-B13D-4843-873A-EDD2765A1055}" type="parTrans" cxnId="{F279B47C-73C4-47AA-9B5A-7A59D39A09E6}">
      <dgm:prSet/>
      <dgm:spPr/>
      <dgm:t>
        <a:bodyPr/>
        <a:lstStyle/>
        <a:p>
          <a:endParaRPr lang="ru-RU"/>
        </a:p>
      </dgm:t>
    </dgm:pt>
    <dgm:pt modelId="{34077831-62DC-42BA-80E7-307B00441BEC}" type="sibTrans" cxnId="{F279B47C-73C4-47AA-9B5A-7A59D39A09E6}">
      <dgm:prSet/>
      <dgm:spPr/>
      <dgm:t>
        <a:bodyPr/>
        <a:lstStyle/>
        <a:p>
          <a:endParaRPr lang="ru-RU"/>
        </a:p>
      </dgm:t>
    </dgm:pt>
    <dgm:pt modelId="{C60A3ECD-0403-4609-BF94-C011E530FBC3}">
      <dgm:prSet phldrT="[Текст]"/>
      <dgm:spPr/>
      <dgm:t>
        <a:bodyPr/>
        <a:lstStyle/>
        <a:p>
          <a:r>
            <a:rPr lang="ru-RU" smtClean="0">
              <a:latin typeface="Times New Roman" pitchFamily="18" charset="0"/>
              <a:cs typeface="Times New Roman" pitchFamily="18" charset="0"/>
            </a:rPr>
            <a:t>2. Назначение специального должностного лица, </a:t>
          </a:r>
        </a:p>
        <a:p>
          <a:r>
            <a:rPr lang="ru-RU" smtClean="0">
              <a:latin typeface="Times New Roman" pitchFamily="18" charset="0"/>
              <a:cs typeface="Times New Roman" pitchFamily="18" charset="0"/>
            </a:rPr>
            <a:t>ответственного за реализацию ПВК</a:t>
          </a:r>
          <a:endParaRPr lang="ru-RU" dirty="0"/>
        </a:p>
      </dgm:t>
    </dgm:pt>
    <dgm:pt modelId="{E54B36F0-BC25-404B-B4C7-A1771F8EDDC8}" type="parTrans" cxnId="{95DCBAFD-E2BE-4F6A-9439-EF6916FA9145}">
      <dgm:prSet/>
      <dgm:spPr/>
      <dgm:t>
        <a:bodyPr/>
        <a:lstStyle/>
        <a:p>
          <a:endParaRPr lang="ru-RU"/>
        </a:p>
      </dgm:t>
    </dgm:pt>
    <dgm:pt modelId="{28A92257-6E6A-4890-8376-C69E2243195F}" type="sibTrans" cxnId="{95DCBAFD-E2BE-4F6A-9439-EF6916FA9145}">
      <dgm:prSet/>
      <dgm:spPr/>
      <dgm:t>
        <a:bodyPr/>
        <a:lstStyle/>
        <a:p>
          <a:endParaRPr lang="ru-RU"/>
        </a:p>
      </dgm:t>
    </dgm:pt>
    <dgm:pt modelId="{0032E4D2-1B2B-4701-906F-2D4D3623CC13}">
      <dgm:prSet phldrT="[Текст]"/>
      <dgm:spPr/>
      <dgm:t>
        <a:bodyPr/>
        <a:lstStyle/>
        <a:p>
          <a:r>
            <a:rPr lang="ru-RU" smtClean="0">
              <a:latin typeface="Times New Roman" pitchFamily="18" charset="0"/>
              <a:cs typeface="Times New Roman" pitchFamily="18" charset="0"/>
            </a:rPr>
            <a:t>3. Регистрация в Личном кабинете, </a:t>
          </a:r>
        </a:p>
        <a:p>
          <a:r>
            <a:rPr lang="ru-RU" smtClean="0">
              <a:latin typeface="Times New Roman" pitchFamily="18" charset="0"/>
              <a:cs typeface="Times New Roman" pitchFamily="18" charset="0"/>
            </a:rPr>
            <a:t>получение кодов доступа к Перечню</a:t>
          </a:r>
          <a:endParaRPr lang="ru-RU" dirty="0"/>
        </a:p>
      </dgm:t>
    </dgm:pt>
    <dgm:pt modelId="{A68DC5CC-1A2E-404D-8285-9903CC7F04B0}" type="parTrans" cxnId="{C4A5D133-C145-46E7-8C5E-D7A0C3D9023C}">
      <dgm:prSet/>
      <dgm:spPr/>
      <dgm:t>
        <a:bodyPr/>
        <a:lstStyle/>
        <a:p>
          <a:endParaRPr lang="ru-RU"/>
        </a:p>
      </dgm:t>
    </dgm:pt>
    <dgm:pt modelId="{6F5CFF5C-5EEF-443F-BC8D-A6626197F176}" type="sibTrans" cxnId="{C4A5D133-C145-46E7-8C5E-D7A0C3D9023C}">
      <dgm:prSet/>
      <dgm:spPr/>
      <dgm:t>
        <a:bodyPr/>
        <a:lstStyle/>
        <a:p>
          <a:endParaRPr lang="ru-RU"/>
        </a:p>
      </dgm:t>
    </dgm:pt>
    <dgm:pt modelId="{B370770E-C316-45C8-8838-C02D470A45B7}">
      <dgm:prSet/>
      <dgm:spPr/>
      <dgm:t>
        <a:bodyPr/>
        <a:lstStyle/>
        <a:p>
          <a:r>
            <a:rPr lang="ru-RU" smtClean="0">
              <a:latin typeface="Times New Roman" pitchFamily="18" charset="0"/>
              <a:cs typeface="Times New Roman" pitchFamily="18" charset="0"/>
            </a:rPr>
            <a:t>4. Направление  сведений об операциях, подлежащих контролю, в Росфинмониторинг</a:t>
          </a:r>
          <a:endParaRPr lang="ru-RU" dirty="0"/>
        </a:p>
      </dgm:t>
    </dgm:pt>
    <dgm:pt modelId="{C479BE30-0994-4FF8-92C1-DF792EBC3D4D}" type="parTrans" cxnId="{CDF7E80E-8872-474F-839C-4B70CE3DBD4E}">
      <dgm:prSet/>
      <dgm:spPr/>
      <dgm:t>
        <a:bodyPr/>
        <a:lstStyle/>
        <a:p>
          <a:endParaRPr lang="ru-RU"/>
        </a:p>
      </dgm:t>
    </dgm:pt>
    <dgm:pt modelId="{6B1CF1B3-67FB-430E-8657-8FB51050774D}" type="sibTrans" cxnId="{CDF7E80E-8872-474F-839C-4B70CE3DBD4E}">
      <dgm:prSet/>
      <dgm:spPr/>
      <dgm:t>
        <a:bodyPr/>
        <a:lstStyle/>
        <a:p>
          <a:endParaRPr lang="ru-RU"/>
        </a:p>
      </dgm:t>
    </dgm:pt>
    <dgm:pt modelId="{57FE62A5-2A22-41A1-8CAE-702D79DA41BC}" type="pres">
      <dgm:prSet presAssocID="{E03DED51-9212-4DC1-B39F-33934F8D10C3}" presName="Name0" presStyleCnt="0">
        <dgm:presLayoutVars>
          <dgm:chMax val="7"/>
          <dgm:chPref val="7"/>
          <dgm:dir/>
        </dgm:presLayoutVars>
      </dgm:prSet>
      <dgm:spPr/>
      <dgm:t>
        <a:bodyPr/>
        <a:lstStyle/>
        <a:p>
          <a:endParaRPr lang="ru-RU"/>
        </a:p>
      </dgm:t>
    </dgm:pt>
    <dgm:pt modelId="{4F691640-78F3-447F-8E11-E0F421D26DC9}" type="pres">
      <dgm:prSet presAssocID="{E03DED51-9212-4DC1-B39F-33934F8D10C3}" presName="Name1" presStyleCnt="0"/>
      <dgm:spPr/>
    </dgm:pt>
    <dgm:pt modelId="{030F90B4-0024-404C-B901-2ADB926AD1D4}" type="pres">
      <dgm:prSet presAssocID="{E03DED51-9212-4DC1-B39F-33934F8D10C3}" presName="cycle" presStyleCnt="0"/>
      <dgm:spPr/>
    </dgm:pt>
    <dgm:pt modelId="{2AE3092B-63F7-4FAC-A9CF-EE3A945C4FC3}" type="pres">
      <dgm:prSet presAssocID="{E03DED51-9212-4DC1-B39F-33934F8D10C3}" presName="srcNode" presStyleLbl="node1" presStyleIdx="0" presStyleCnt="4"/>
      <dgm:spPr/>
    </dgm:pt>
    <dgm:pt modelId="{A78C8AD9-E255-4987-8E5C-8CE84E4464E0}" type="pres">
      <dgm:prSet presAssocID="{E03DED51-9212-4DC1-B39F-33934F8D10C3}" presName="conn" presStyleLbl="parChTrans1D2" presStyleIdx="0" presStyleCnt="1"/>
      <dgm:spPr/>
      <dgm:t>
        <a:bodyPr/>
        <a:lstStyle/>
        <a:p>
          <a:endParaRPr lang="ru-RU"/>
        </a:p>
      </dgm:t>
    </dgm:pt>
    <dgm:pt modelId="{3E701B1E-94BC-4746-811A-DD3BB07364E0}" type="pres">
      <dgm:prSet presAssocID="{E03DED51-9212-4DC1-B39F-33934F8D10C3}" presName="extraNode" presStyleLbl="node1" presStyleIdx="0" presStyleCnt="4"/>
      <dgm:spPr/>
    </dgm:pt>
    <dgm:pt modelId="{AD701FCF-E78C-4655-8E59-EF52F7085D13}" type="pres">
      <dgm:prSet presAssocID="{E03DED51-9212-4DC1-B39F-33934F8D10C3}" presName="dstNode" presStyleLbl="node1" presStyleIdx="0" presStyleCnt="4"/>
      <dgm:spPr/>
    </dgm:pt>
    <dgm:pt modelId="{AF4A5CF9-B6DC-4873-A037-616D0C18F21D}" type="pres">
      <dgm:prSet presAssocID="{1FB640B0-3EFB-463D-88F5-5DF273A15FA8}" presName="text_1" presStyleLbl="node1" presStyleIdx="0" presStyleCnt="4">
        <dgm:presLayoutVars>
          <dgm:bulletEnabled val="1"/>
        </dgm:presLayoutVars>
      </dgm:prSet>
      <dgm:spPr/>
      <dgm:t>
        <a:bodyPr/>
        <a:lstStyle/>
        <a:p>
          <a:endParaRPr lang="ru-RU"/>
        </a:p>
      </dgm:t>
    </dgm:pt>
    <dgm:pt modelId="{719BE003-6C8D-4596-A3E0-3D2A45D19958}" type="pres">
      <dgm:prSet presAssocID="{1FB640B0-3EFB-463D-88F5-5DF273A15FA8}" presName="accent_1" presStyleCnt="0"/>
      <dgm:spPr/>
    </dgm:pt>
    <dgm:pt modelId="{6EED95B3-F2E3-48FF-9E47-D950A2A6F7AB}" type="pres">
      <dgm:prSet presAssocID="{1FB640B0-3EFB-463D-88F5-5DF273A15FA8}" presName="accentRepeatNode" presStyleLbl="solidFgAcc1" presStyleIdx="0" presStyleCnt="4"/>
      <dgm:spPr/>
    </dgm:pt>
    <dgm:pt modelId="{40CE6B4F-6642-4793-B385-0A44CC0DB201}" type="pres">
      <dgm:prSet presAssocID="{C60A3ECD-0403-4609-BF94-C011E530FBC3}" presName="text_2" presStyleLbl="node1" presStyleIdx="1" presStyleCnt="4">
        <dgm:presLayoutVars>
          <dgm:bulletEnabled val="1"/>
        </dgm:presLayoutVars>
      </dgm:prSet>
      <dgm:spPr/>
      <dgm:t>
        <a:bodyPr/>
        <a:lstStyle/>
        <a:p>
          <a:endParaRPr lang="ru-RU"/>
        </a:p>
      </dgm:t>
    </dgm:pt>
    <dgm:pt modelId="{11BB6D13-E041-44F9-9D8A-A19C4EC4D1B4}" type="pres">
      <dgm:prSet presAssocID="{C60A3ECD-0403-4609-BF94-C011E530FBC3}" presName="accent_2" presStyleCnt="0"/>
      <dgm:spPr/>
    </dgm:pt>
    <dgm:pt modelId="{ED650774-D32A-4A5C-B921-D514DA8A6375}" type="pres">
      <dgm:prSet presAssocID="{C60A3ECD-0403-4609-BF94-C011E530FBC3}" presName="accentRepeatNode" presStyleLbl="solidFgAcc1" presStyleIdx="1" presStyleCnt="4"/>
      <dgm:spPr/>
    </dgm:pt>
    <dgm:pt modelId="{57240F3C-BA6E-4F77-8C77-7C22F0F50046}" type="pres">
      <dgm:prSet presAssocID="{0032E4D2-1B2B-4701-906F-2D4D3623CC13}" presName="text_3" presStyleLbl="node1" presStyleIdx="2" presStyleCnt="4">
        <dgm:presLayoutVars>
          <dgm:bulletEnabled val="1"/>
        </dgm:presLayoutVars>
      </dgm:prSet>
      <dgm:spPr/>
      <dgm:t>
        <a:bodyPr/>
        <a:lstStyle/>
        <a:p>
          <a:endParaRPr lang="ru-RU"/>
        </a:p>
      </dgm:t>
    </dgm:pt>
    <dgm:pt modelId="{A4974DBB-6B0B-468E-ADF8-42786D34A807}" type="pres">
      <dgm:prSet presAssocID="{0032E4D2-1B2B-4701-906F-2D4D3623CC13}" presName="accent_3" presStyleCnt="0"/>
      <dgm:spPr/>
    </dgm:pt>
    <dgm:pt modelId="{50492906-0A89-4D25-817E-DB09E8D1EF1A}" type="pres">
      <dgm:prSet presAssocID="{0032E4D2-1B2B-4701-906F-2D4D3623CC13}" presName="accentRepeatNode" presStyleLbl="solidFgAcc1" presStyleIdx="2" presStyleCnt="4"/>
      <dgm:spPr/>
    </dgm:pt>
    <dgm:pt modelId="{D39CAA90-7A1C-4620-BE1A-2E21DE34ABDA}" type="pres">
      <dgm:prSet presAssocID="{B370770E-C316-45C8-8838-C02D470A45B7}" presName="text_4" presStyleLbl="node1" presStyleIdx="3" presStyleCnt="4">
        <dgm:presLayoutVars>
          <dgm:bulletEnabled val="1"/>
        </dgm:presLayoutVars>
      </dgm:prSet>
      <dgm:spPr/>
      <dgm:t>
        <a:bodyPr/>
        <a:lstStyle/>
        <a:p>
          <a:endParaRPr lang="ru-RU"/>
        </a:p>
      </dgm:t>
    </dgm:pt>
    <dgm:pt modelId="{6F14C48F-BBD6-4281-9EB6-44252676D0A2}" type="pres">
      <dgm:prSet presAssocID="{B370770E-C316-45C8-8838-C02D470A45B7}" presName="accent_4" presStyleCnt="0"/>
      <dgm:spPr/>
    </dgm:pt>
    <dgm:pt modelId="{66BE22A6-40A5-496B-B1BE-946F27101283}" type="pres">
      <dgm:prSet presAssocID="{B370770E-C316-45C8-8838-C02D470A45B7}" presName="accentRepeatNode" presStyleLbl="solidFgAcc1" presStyleIdx="3" presStyleCnt="4"/>
      <dgm:spPr/>
    </dgm:pt>
  </dgm:ptLst>
  <dgm:cxnLst>
    <dgm:cxn modelId="{DBEBF7C0-9CFA-4DB3-87D5-E0152FF2E21F}" type="presOf" srcId="{0032E4D2-1B2B-4701-906F-2D4D3623CC13}" destId="{57240F3C-BA6E-4F77-8C77-7C22F0F50046}" srcOrd="0" destOrd="0" presId="urn:microsoft.com/office/officeart/2008/layout/VerticalCurvedList"/>
    <dgm:cxn modelId="{302C80A8-212E-45FD-A03B-F1C5164E4CA0}" type="presOf" srcId="{B370770E-C316-45C8-8838-C02D470A45B7}" destId="{D39CAA90-7A1C-4620-BE1A-2E21DE34ABDA}" srcOrd="0" destOrd="0" presId="urn:microsoft.com/office/officeart/2008/layout/VerticalCurvedList"/>
    <dgm:cxn modelId="{C4A5D133-C145-46E7-8C5E-D7A0C3D9023C}" srcId="{E03DED51-9212-4DC1-B39F-33934F8D10C3}" destId="{0032E4D2-1B2B-4701-906F-2D4D3623CC13}" srcOrd="2" destOrd="0" parTransId="{A68DC5CC-1A2E-404D-8285-9903CC7F04B0}" sibTransId="{6F5CFF5C-5EEF-443F-BC8D-A6626197F176}"/>
    <dgm:cxn modelId="{CDF7E80E-8872-474F-839C-4B70CE3DBD4E}" srcId="{E03DED51-9212-4DC1-B39F-33934F8D10C3}" destId="{B370770E-C316-45C8-8838-C02D470A45B7}" srcOrd="3" destOrd="0" parTransId="{C479BE30-0994-4FF8-92C1-DF792EBC3D4D}" sibTransId="{6B1CF1B3-67FB-430E-8657-8FB51050774D}"/>
    <dgm:cxn modelId="{96983AD4-B237-4F2A-A835-0B13F062075D}" type="presOf" srcId="{C60A3ECD-0403-4609-BF94-C011E530FBC3}" destId="{40CE6B4F-6642-4793-B385-0A44CC0DB201}" srcOrd="0" destOrd="0" presId="urn:microsoft.com/office/officeart/2008/layout/VerticalCurvedList"/>
    <dgm:cxn modelId="{B5BEFA86-9A8B-4959-868D-350C7FB90FBF}" type="presOf" srcId="{1FB640B0-3EFB-463D-88F5-5DF273A15FA8}" destId="{AF4A5CF9-B6DC-4873-A037-616D0C18F21D}" srcOrd="0" destOrd="0" presId="urn:microsoft.com/office/officeart/2008/layout/VerticalCurvedList"/>
    <dgm:cxn modelId="{F279B47C-73C4-47AA-9B5A-7A59D39A09E6}" srcId="{E03DED51-9212-4DC1-B39F-33934F8D10C3}" destId="{1FB640B0-3EFB-463D-88F5-5DF273A15FA8}" srcOrd="0" destOrd="0" parTransId="{09E5C9E6-B13D-4843-873A-EDD2765A1055}" sibTransId="{34077831-62DC-42BA-80E7-307B00441BEC}"/>
    <dgm:cxn modelId="{84C29ECB-D9F0-42B7-8231-35C50EE7B836}" type="presOf" srcId="{E03DED51-9212-4DC1-B39F-33934F8D10C3}" destId="{57FE62A5-2A22-41A1-8CAE-702D79DA41BC}" srcOrd="0" destOrd="0" presId="urn:microsoft.com/office/officeart/2008/layout/VerticalCurvedList"/>
    <dgm:cxn modelId="{F02620C3-9136-4BDA-BAFA-AAFA1A0DA921}" type="presOf" srcId="{34077831-62DC-42BA-80E7-307B00441BEC}" destId="{A78C8AD9-E255-4987-8E5C-8CE84E4464E0}" srcOrd="0" destOrd="0" presId="urn:microsoft.com/office/officeart/2008/layout/VerticalCurvedList"/>
    <dgm:cxn modelId="{95DCBAFD-E2BE-4F6A-9439-EF6916FA9145}" srcId="{E03DED51-9212-4DC1-B39F-33934F8D10C3}" destId="{C60A3ECD-0403-4609-BF94-C011E530FBC3}" srcOrd="1" destOrd="0" parTransId="{E54B36F0-BC25-404B-B4C7-A1771F8EDDC8}" sibTransId="{28A92257-6E6A-4890-8376-C69E2243195F}"/>
    <dgm:cxn modelId="{F0F86CD9-A098-4301-B1BD-CB355F36F040}" type="presParOf" srcId="{57FE62A5-2A22-41A1-8CAE-702D79DA41BC}" destId="{4F691640-78F3-447F-8E11-E0F421D26DC9}" srcOrd="0" destOrd="0" presId="urn:microsoft.com/office/officeart/2008/layout/VerticalCurvedList"/>
    <dgm:cxn modelId="{0B5C2706-C7EF-455F-BDB4-91519870C066}" type="presParOf" srcId="{4F691640-78F3-447F-8E11-E0F421D26DC9}" destId="{030F90B4-0024-404C-B901-2ADB926AD1D4}" srcOrd="0" destOrd="0" presId="urn:microsoft.com/office/officeart/2008/layout/VerticalCurvedList"/>
    <dgm:cxn modelId="{D4BDE04D-E44E-4ED6-A4FA-F1E69AF0D865}" type="presParOf" srcId="{030F90B4-0024-404C-B901-2ADB926AD1D4}" destId="{2AE3092B-63F7-4FAC-A9CF-EE3A945C4FC3}" srcOrd="0" destOrd="0" presId="urn:microsoft.com/office/officeart/2008/layout/VerticalCurvedList"/>
    <dgm:cxn modelId="{2909D7D3-E3F0-435C-AEA9-B95C9A18B00E}" type="presParOf" srcId="{030F90B4-0024-404C-B901-2ADB926AD1D4}" destId="{A78C8AD9-E255-4987-8E5C-8CE84E4464E0}" srcOrd="1" destOrd="0" presId="urn:microsoft.com/office/officeart/2008/layout/VerticalCurvedList"/>
    <dgm:cxn modelId="{68FB9252-108B-4281-9A96-1421EA1E5BA9}" type="presParOf" srcId="{030F90B4-0024-404C-B901-2ADB926AD1D4}" destId="{3E701B1E-94BC-4746-811A-DD3BB07364E0}" srcOrd="2" destOrd="0" presId="urn:microsoft.com/office/officeart/2008/layout/VerticalCurvedList"/>
    <dgm:cxn modelId="{23B4FE70-21B3-4B24-BBFA-D98821B5E614}" type="presParOf" srcId="{030F90B4-0024-404C-B901-2ADB926AD1D4}" destId="{AD701FCF-E78C-4655-8E59-EF52F7085D13}" srcOrd="3" destOrd="0" presId="urn:microsoft.com/office/officeart/2008/layout/VerticalCurvedList"/>
    <dgm:cxn modelId="{050978E7-2208-496F-B5B8-F52D871D1A28}" type="presParOf" srcId="{4F691640-78F3-447F-8E11-E0F421D26DC9}" destId="{AF4A5CF9-B6DC-4873-A037-616D0C18F21D}" srcOrd="1" destOrd="0" presId="urn:microsoft.com/office/officeart/2008/layout/VerticalCurvedList"/>
    <dgm:cxn modelId="{B8B85400-2831-4C1B-AFAB-ADCC5B247D59}" type="presParOf" srcId="{4F691640-78F3-447F-8E11-E0F421D26DC9}" destId="{719BE003-6C8D-4596-A3E0-3D2A45D19958}" srcOrd="2" destOrd="0" presId="urn:microsoft.com/office/officeart/2008/layout/VerticalCurvedList"/>
    <dgm:cxn modelId="{4C0DB047-CD69-4591-8450-14ECD5FED454}" type="presParOf" srcId="{719BE003-6C8D-4596-A3E0-3D2A45D19958}" destId="{6EED95B3-F2E3-48FF-9E47-D950A2A6F7AB}" srcOrd="0" destOrd="0" presId="urn:microsoft.com/office/officeart/2008/layout/VerticalCurvedList"/>
    <dgm:cxn modelId="{00D13375-0CBF-4A6E-9304-086EDFDE374C}" type="presParOf" srcId="{4F691640-78F3-447F-8E11-E0F421D26DC9}" destId="{40CE6B4F-6642-4793-B385-0A44CC0DB201}" srcOrd="3" destOrd="0" presId="urn:microsoft.com/office/officeart/2008/layout/VerticalCurvedList"/>
    <dgm:cxn modelId="{5A302D01-4CF2-4891-A9B3-8B5FDDF576DB}" type="presParOf" srcId="{4F691640-78F3-447F-8E11-E0F421D26DC9}" destId="{11BB6D13-E041-44F9-9D8A-A19C4EC4D1B4}" srcOrd="4" destOrd="0" presId="urn:microsoft.com/office/officeart/2008/layout/VerticalCurvedList"/>
    <dgm:cxn modelId="{FD76B61B-DB2C-44CB-8199-AB7E27980FD0}" type="presParOf" srcId="{11BB6D13-E041-44F9-9D8A-A19C4EC4D1B4}" destId="{ED650774-D32A-4A5C-B921-D514DA8A6375}" srcOrd="0" destOrd="0" presId="urn:microsoft.com/office/officeart/2008/layout/VerticalCurvedList"/>
    <dgm:cxn modelId="{ECCE12D4-599A-4901-9A0A-ECB1F2DA9DBA}" type="presParOf" srcId="{4F691640-78F3-447F-8E11-E0F421D26DC9}" destId="{57240F3C-BA6E-4F77-8C77-7C22F0F50046}" srcOrd="5" destOrd="0" presId="urn:microsoft.com/office/officeart/2008/layout/VerticalCurvedList"/>
    <dgm:cxn modelId="{FFC5C6E3-66BD-4C21-858C-8DF60D173CD2}" type="presParOf" srcId="{4F691640-78F3-447F-8E11-E0F421D26DC9}" destId="{A4974DBB-6B0B-468E-ADF8-42786D34A807}" srcOrd="6" destOrd="0" presId="urn:microsoft.com/office/officeart/2008/layout/VerticalCurvedList"/>
    <dgm:cxn modelId="{BB8BF8D2-49CA-4907-8AC4-1F67BFC8188C}" type="presParOf" srcId="{A4974DBB-6B0B-468E-ADF8-42786D34A807}" destId="{50492906-0A89-4D25-817E-DB09E8D1EF1A}" srcOrd="0" destOrd="0" presId="urn:microsoft.com/office/officeart/2008/layout/VerticalCurvedList"/>
    <dgm:cxn modelId="{7891F924-CE01-469F-893B-9AB9E1819D0A}" type="presParOf" srcId="{4F691640-78F3-447F-8E11-E0F421D26DC9}" destId="{D39CAA90-7A1C-4620-BE1A-2E21DE34ABDA}" srcOrd="7" destOrd="0" presId="urn:microsoft.com/office/officeart/2008/layout/VerticalCurvedList"/>
    <dgm:cxn modelId="{28826ED1-7002-4264-B6EA-6CE7A87C4E52}" type="presParOf" srcId="{4F691640-78F3-447F-8E11-E0F421D26DC9}" destId="{6F14C48F-BBD6-4281-9EB6-44252676D0A2}" srcOrd="8" destOrd="0" presId="urn:microsoft.com/office/officeart/2008/layout/VerticalCurvedList"/>
    <dgm:cxn modelId="{D7D0F160-FAF7-4095-AEFF-226C3109DF2E}" type="presParOf" srcId="{6F14C48F-BBD6-4281-9EB6-44252676D0A2}" destId="{66BE22A6-40A5-496B-B1BE-946F27101283}"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A8CBEAF-64E0-4757-90BC-54D5D843AA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C4320E90-D10B-40A9-9944-4C6F85B65D9F}">
      <dgm:prSet phldrT="[Текст]" custT="1"/>
      <dgm:spPr>
        <a:solidFill>
          <a:schemeClr val="accent1">
            <a:lumMod val="40000"/>
            <a:lumOff val="60000"/>
          </a:schemeClr>
        </a:solidFill>
        <a:ln w="12700">
          <a:solidFill>
            <a:schemeClr val="tx2"/>
          </a:solidFill>
        </a:ln>
      </dgm:spPr>
      <dgm:t>
        <a:bodyPr/>
        <a:lstStyle/>
        <a:p>
          <a:r>
            <a:rPr lang="ru-RU" sz="2000" b="1" dirty="0" smtClean="0">
              <a:solidFill>
                <a:schemeClr val="tx1"/>
              </a:solidFill>
              <a:effectLst/>
              <a:latin typeface="Times New Roman" pitchFamily="18" charset="0"/>
              <a:cs typeface="Times New Roman" pitchFamily="18" charset="0"/>
            </a:rPr>
            <a:t>Установление сведений        по пп.1 п.1 ст.7 ФЗ</a:t>
          </a:r>
          <a:endParaRPr lang="ru-RU" sz="2000" b="1" dirty="0">
            <a:solidFill>
              <a:schemeClr val="tx1"/>
            </a:solidFill>
            <a:effectLst/>
          </a:endParaRPr>
        </a:p>
      </dgm:t>
    </dgm:pt>
    <dgm:pt modelId="{A0CC013E-49E5-466F-9398-6FF6D1CC2105}" type="parTrans" cxnId="{79F2CC3C-9381-42F9-843A-5EA446B00289}">
      <dgm:prSet/>
      <dgm:spPr/>
      <dgm:t>
        <a:bodyPr/>
        <a:lstStyle/>
        <a:p>
          <a:endParaRPr lang="ru-RU" sz="2000" b="1">
            <a:solidFill>
              <a:schemeClr val="tx1"/>
            </a:solidFill>
            <a:effectLst/>
          </a:endParaRPr>
        </a:p>
      </dgm:t>
    </dgm:pt>
    <dgm:pt modelId="{CF7FCB46-67AE-42E8-BF14-FABB57A6902C}" type="sibTrans" cxnId="{79F2CC3C-9381-42F9-843A-5EA446B00289}">
      <dgm:prSet/>
      <dgm:spPr/>
      <dgm:t>
        <a:bodyPr/>
        <a:lstStyle/>
        <a:p>
          <a:endParaRPr lang="ru-RU" sz="2000" b="1">
            <a:solidFill>
              <a:schemeClr val="tx1"/>
            </a:solidFill>
            <a:effectLst/>
          </a:endParaRPr>
        </a:p>
      </dgm:t>
    </dgm:pt>
    <dgm:pt modelId="{E19EE084-53D8-4FD9-8A14-E06416703FDA}">
      <dgm:prSet phldrT="[Текст]" custT="1"/>
      <dgm:spPr>
        <a:solidFill>
          <a:schemeClr val="accent1">
            <a:lumMod val="40000"/>
            <a:lumOff val="60000"/>
          </a:schemeClr>
        </a:solidFill>
        <a:ln w="12700">
          <a:solidFill>
            <a:schemeClr val="tx2"/>
          </a:solidFill>
        </a:ln>
      </dgm:spPr>
      <dgm:t>
        <a:bodyPr/>
        <a:lstStyle/>
        <a:p>
          <a:r>
            <a:rPr lang="ru-RU" sz="2000" b="1" dirty="0" smtClean="0">
              <a:solidFill>
                <a:schemeClr val="tx1"/>
              </a:solidFill>
              <a:effectLst/>
              <a:latin typeface="Times New Roman" pitchFamily="18" charset="0"/>
              <a:cs typeface="Times New Roman" pitchFamily="18" charset="0"/>
            </a:rPr>
            <a:t>Проверка по Перечням</a:t>
          </a:r>
          <a:endParaRPr lang="ru-RU" sz="2000" b="1" dirty="0">
            <a:solidFill>
              <a:schemeClr val="tx1"/>
            </a:solidFill>
            <a:effectLst/>
          </a:endParaRPr>
        </a:p>
      </dgm:t>
    </dgm:pt>
    <dgm:pt modelId="{BAFA2D2F-EC54-4AEC-AF1D-EAC4DB19857C}" type="parTrans" cxnId="{79745111-D0E7-491F-ABF1-2C2782A33DA2}">
      <dgm:prSet/>
      <dgm:spPr/>
      <dgm:t>
        <a:bodyPr/>
        <a:lstStyle/>
        <a:p>
          <a:endParaRPr lang="ru-RU" sz="2000" b="1">
            <a:solidFill>
              <a:schemeClr val="tx1"/>
            </a:solidFill>
            <a:effectLst/>
          </a:endParaRPr>
        </a:p>
      </dgm:t>
    </dgm:pt>
    <dgm:pt modelId="{90502A33-72A9-449A-A73B-F7DB85073508}" type="sibTrans" cxnId="{79745111-D0E7-491F-ABF1-2C2782A33DA2}">
      <dgm:prSet/>
      <dgm:spPr/>
      <dgm:t>
        <a:bodyPr/>
        <a:lstStyle/>
        <a:p>
          <a:endParaRPr lang="ru-RU" sz="2000" b="1">
            <a:solidFill>
              <a:schemeClr val="tx1"/>
            </a:solidFill>
            <a:effectLst/>
          </a:endParaRPr>
        </a:p>
      </dgm:t>
    </dgm:pt>
    <dgm:pt modelId="{0313DE13-1713-46F4-84AF-666733B5B9DF}">
      <dgm:prSet phldrT="[Текст]" custT="1"/>
      <dgm:spPr>
        <a:solidFill>
          <a:schemeClr val="accent1">
            <a:lumMod val="40000"/>
            <a:lumOff val="60000"/>
          </a:schemeClr>
        </a:solidFill>
        <a:ln w="12700">
          <a:solidFill>
            <a:schemeClr val="tx2"/>
          </a:solidFill>
        </a:ln>
      </dgm:spPr>
      <dgm:t>
        <a:bodyPr/>
        <a:lstStyle/>
        <a:p>
          <a:r>
            <a:rPr lang="ru-RU" sz="2000" b="1" dirty="0" smtClean="0">
              <a:solidFill>
                <a:schemeClr val="tx1"/>
              </a:solidFill>
              <a:effectLst/>
              <a:latin typeface="Times New Roman" pitchFamily="18" charset="0"/>
              <a:cs typeface="Times New Roman" pitchFamily="18" charset="0"/>
            </a:rPr>
            <a:t>Определение принадлежности                           к ПДЛ</a:t>
          </a:r>
          <a:endParaRPr lang="ru-RU" sz="2000" b="1" dirty="0">
            <a:solidFill>
              <a:schemeClr val="tx1"/>
            </a:solidFill>
            <a:effectLst/>
          </a:endParaRPr>
        </a:p>
      </dgm:t>
    </dgm:pt>
    <dgm:pt modelId="{D9A18975-BA06-4F2B-B1C2-5E0BBA107494}" type="parTrans" cxnId="{2EA7B2A5-EF21-4592-B6A0-0213433F3976}">
      <dgm:prSet/>
      <dgm:spPr/>
      <dgm:t>
        <a:bodyPr/>
        <a:lstStyle/>
        <a:p>
          <a:endParaRPr lang="ru-RU" sz="2000" b="1">
            <a:solidFill>
              <a:schemeClr val="tx1"/>
            </a:solidFill>
            <a:effectLst/>
          </a:endParaRPr>
        </a:p>
      </dgm:t>
    </dgm:pt>
    <dgm:pt modelId="{F5984710-3121-46D9-B9FC-34D7F0F9352B}" type="sibTrans" cxnId="{2EA7B2A5-EF21-4592-B6A0-0213433F3976}">
      <dgm:prSet/>
      <dgm:spPr/>
      <dgm:t>
        <a:bodyPr/>
        <a:lstStyle/>
        <a:p>
          <a:endParaRPr lang="ru-RU" sz="2000" b="1">
            <a:solidFill>
              <a:schemeClr val="tx1"/>
            </a:solidFill>
            <a:effectLst/>
          </a:endParaRPr>
        </a:p>
      </dgm:t>
    </dgm:pt>
    <dgm:pt modelId="{A35984EA-F10B-4FF0-B1EE-175F6A0EB7F4}">
      <dgm:prSet phldrT="[Текст]" custT="1"/>
      <dgm:spPr>
        <a:solidFill>
          <a:schemeClr val="accent1">
            <a:lumMod val="40000"/>
            <a:lumOff val="60000"/>
          </a:schemeClr>
        </a:solidFill>
        <a:ln w="12700">
          <a:solidFill>
            <a:schemeClr val="tx2"/>
          </a:solidFill>
        </a:ln>
      </dgm:spPr>
      <dgm:t>
        <a:bodyPr/>
        <a:lstStyle/>
        <a:p>
          <a:r>
            <a:rPr lang="ru-RU" sz="2000" b="1" dirty="0" smtClean="0">
              <a:solidFill>
                <a:schemeClr val="tx1"/>
              </a:solidFill>
              <a:effectLst/>
              <a:latin typeface="Times New Roman" pitchFamily="18" charset="0"/>
              <a:cs typeface="Times New Roman" pitchFamily="18" charset="0"/>
            </a:rPr>
            <a:t>Проверка на регистрацию в государстве, не выполняющем рекомендации ФАТФ </a:t>
          </a:r>
          <a:endParaRPr lang="ru-RU" sz="2000" b="1" dirty="0">
            <a:solidFill>
              <a:schemeClr val="tx1"/>
            </a:solidFill>
            <a:effectLst/>
          </a:endParaRPr>
        </a:p>
      </dgm:t>
    </dgm:pt>
    <dgm:pt modelId="{56E56571-119D-4BE8-848D-7BA9EBABCA9A}" type="parTrans" cxnId="{67090012-2088-4135-A2C0-91364F04E2C6}">
      <dgm:prSet/>
      <dgm:spPr/>
      <dgm:t>
        <a:bodyPr/>
        <a:lstStyle/>
        <a:p>
          <a:endParaRPr lang="ru-RU" sz="2000" b="1">
            <a:solidFill>
              <a:schemeClr val="tx1"/>
            </a:solidFill>
            <a:effectLst/>
          </a:endParaRPr>
        </a:p>
      </dgm:t>
    </dgm:pt>
    <dgm:pt modelId="{D84365D9-0476-449B-80CA-43AC4849D34B}" type="sibTrans" cxnId="{67090012-2088-4135-A2C0-91364F04E2C6}">
      <dgm:prSet/>
      <dgm:spPr/>
      <dgm:t>
        <a:bodyPr/>
        <a:lstStyle/>
        <a:p>
          <a:endParaRPr lang="ru-RU" sz="2000" b="1">
            <a:solidFill>
              <a:schemeClr val="tx1"/>
            </a:solidFill>
            <a:effectLst/>
          </a:endParaRPr>
        </a:p>
      </dgm:t>
    </dgm:pt>
    <dgm:pt modelId="{2502B261-4C95-4AA5-B76C-6134B673F362}" type="pres">
      <dgm:prSet presAssocID="{9A8CBEAF-64E0-4757-90BC-54D5D843AA44}" presName="diagram" presStyleCnt="0">
        <dgm:presLayoutVars>
          <dgm:dir/>
          <dgm:resizeHandles val="exact"/>
        </dgm:presLayoutVars>
      </dgm:prSet>
      <dgm:spPr/>
      <dgm:t>
        <a:bodyPr/>
        <a:lstStyle/>
        <a:p>
          <a:endParaRPr lang="ru-RU"/>
        </a:p>
      </dgm:t>
    </dgm:pt>
    <dgm:pt modelId="{4C96CAE5-45EF-41BE-BFAD-96ABEF4AB01B}" type="pres">
      <dgm:prSet presAssocID="{C4320E90-D10B-40A9-9944-4C6F85B65D9F}" presName="node" presStyleLbl="node1" presStyleIdx="0" presStyleCnt="4">
        <dgm:presLayoutVars>
          <dgm:bulletEnabled val="1"/>
        </dgm:presLayoutVars>
      </dgm:prSet>
      <dgm:spPr/>
      <dgm:t>
        <a:bodyPr/>
        <a:lstStyle/>
        <a:p>
          <a:endParaRPr lang="ru-RU"/>
        </a:p>
      </dgm:t>
    </dgm:pt>
    <dgm:pt modelId="{09F4A01E-6A0A-43B8-85BB-FEFD4EB0C4A7}" type="pres">
      <dgm:prSet presAssocID="{CF7FCB46-67AE-42E8-BF14-FABB57A6902C}" presName="sibTrans" presStyleCnt="0"/>
      <dgm:spPr/>
    </dgm:pt>
    <dgm:pt modelId="{45D37935-6BF5-426B-8103-14B7183D9AF8}" type="pres">
      <dgm:prSet presAssocID="{E19EE084-53D8-4FD9-8A14-E06416703FDA}" presName="node" presStyleLbl="node1" presStyleIdx="1" presStyleCnt="4">
        <dgm:presLayoutVars>
          <dgm:bulletEnabled val="1"/>
        </dgm:presLayoutVars>
      </dgm:prSet>
      <dgm:spPr/>
      <dgm:t>
        <a:bodyPr/>
        <a:lstStyle/>
        <a:p>
          <a:endParaRPr lang="ru-RU"/>
        </a:p>
      </dgm:t>
    </dgm:pt>
    <dgm:pt modelId="{7FE0168E-B8CB-493D-8DA2-2979F0ECB97E}" type="pres">
      <dgm:prSet presAssocID="{90502A33-72A9-449A-A73B-F7DB85073508}" presName="sibTrans" presStyleCnt="0"/>
      <dgm:spPr/>
    </dgm:pt>
    <dgm:pt modelId="{EAD822B7-6686-48C2-9932-74D9CF3F3099}" type="pres">
      <dgm:prSet presAssocID="{0313DE13-1713-46F4-84AF-666733B5B9DF}" presName="node" presStyleLbl="node1" presStyleIdx="2" presStyleCnt="4">
        <dgm:presLayoutVars>
          <dgm:bulletEnabled val="1"/>
        </dgm:presLayoutVars>
      </dgm:prSet>
      <dgm:spPr/>
      <dgm:t>
        <a:bodyPr/>
        <a:lstStyle/>
        <a:p>
          <a:endParaRPr lang="ru-RU"/>
        </a:p>
      </dgm:t>
    </dgm:pt>
    <dgm:pt modelId="{28E82D9A-FBB5-4690-8E5E-35322F914F40}" type="pres">
      <dgm:prSet presAssocID="{F5984710-3121-46D9-B9FC-34D7F0F9352B}" presName="sibTrans" presStyleCnt="0"/>
      <dgm:spPr/>
    </dgm:pt>
    <dgm:pt modelId="{DE446332-E2CF-42BD-BE0E-E5BE3C18EEE9}" type="pres">
      <dgm:prSet presAssocID="{A35984EA-F10B-4FF0-B1EE-175F6A0EB7F4}" presName="node" presStyleLbl="node1" presStyleIdx="3" presStyleCnt="4">
        <dgm:presLayoutVars>
          <dgm:bulletEnabled val="1"/>
        </dgm:presLayoutVars>
      </dgm:prSet>
      <dgm:spPr/>
      <dgm:t>
        <a:bodyPr/>
        <a:lstStyle/>
        <a:p>
          <a:endParaRPr lang="ru-RU"/>
        </a:p>
      </dgm:t>
    </dgm:pt>
  </dgm:ptLst>
  <dgm:cxnLst>
    <dgm:cxn modelId="{79745111-D0E7-491F-ABF1-2C2782A33DA2}" srcId="{9A8CBEAF-64E0-4757-90BC-54D5D843AA44}" destId="{E19EE084-53D8-4FD9-8A14-E06416703FDA}" srcOrd="1" destOrd="0" parTransId="{BAFA2D2F-EC54-4AEC-AF1D-EAC4DB19857C}" sibTransId="{90502A33-72A9-449A-A73B-F7DB85073508}"/>
    <dgm:cxn modelId="{5ACA3CF2-EDA4-49E4-9B4B-73AEBB1CA4C2}" type="presOf" srcId="{9A8CBEAF-64E0-4757-90BC-54D5D843AA44}" destId="{2502B261-4C95-4AA5-B76C-6134B673F362}" srcOrd="0" destOrd="0" presId="urn:microsoft.com/office/officeart/2005/8/layout/default"/>
    <dgm:cxn modelId="{F9CE90C3-48B8-40C1-AAF0-72EB08FD03F1}" type="presOf" srcId="{E19EE084-53D8-4FD9-8A14-E06416703FDA}" destId="{45D37935-6BF5-426B-8103-14B7183D9AF8}" srcOrd="0" destOrd="0" presId="urn:microsoft.com/office/officeart/2005/8/layout/default"/>
    <dgm:cxn modelId="{67090012-2088-4135-A2C0-91364F04E2C6}" srcId="{9A8CBEAF-64E0-4757-90BC-54D5D843AA44}" destId="{A35984EA-F10B-4FF0-B1EE-175F6A0EB7F4}" srcOrd="3" destOrd="0" parTransId="{56E56571-119D-4BE8-848D-7BA9EBABCA9A}" sibTransId="{D84365D9-0476-449B-80CA-43AC4849D34B}"/>
    <dgm:cxn modelId="{522B645A-23EC-47DE-89B8-720D386DC0EA}" type="presOf" srcId="{C4320E90-D10B-40A9-9944-4C6F85B65D9F}" destId="{4C96CAE5-45EF-41BE-BFAD-96ABEF4AB01B}" srcOrd="0" destOrd="0" presId="urn:microsoft.com/office/officeart/2005/8/layout/default"/>
    <dgm:cxn modelId="{A0513630-1C62-41FF-8F7A-ABD4434E6943}" type="presOf" srcId="{0313DE13-1713-46F4-84AF-666733B5B9DF}" destId="{EAD822B7-6686-48C2-9932-74D9CF3F3099}" srcOrd="0" destOrd="0" presId="urn:microsoft.com/office/officeart/2005/8/layout/default"/>
    <dgm:cxn modelId="{2EA7B2A5-EF21-4592-B6A0-0213433F3976}" srcId="{9A8CBEAF-64E0-4757-90BC-54D5D843AA44}" destId="{0313DE13-1713-46F4-84AF-666733B5B9DF}" srcOrd="2" destOrd="0" parTransId="{D9A18975-BA06-4F2B-B1C2-5E0BBA107494}" sibTransId="{F5984710-3121-46D9-B9FC-34D7F0F9352B}"/>
    <dgm:cxn modelId="{07381250-13CB-488C-9A95-BCE1092E0BC6}" type="presOf" srcId="{A35984EA-F10B-4FF0-B1EE-175F6A0EB7F4}" destId="{DE446332-E2CF-42BD-BE0E-E5BE3C18EEE9}" srcOrd="0" destOrd="0" presId="urn:microsoft.com/office/officeart/2005/8/layout/default"/>
    <dgm:cxn modelId="{79F2CC3C-9381-42F9-843A-5EA446B00289}" srcId="{9A8CBEAF-64E0-4757-90BC-54D5D843AA44}" destId="{C4320E90-D10B-40A9-9944-4C6F85B65D9F}" srcOrd="0" destOrd="0" parTransId="{A0CC013E-49E5-466F-9398-6FF6D1CC2105}" sibTransId="{CF7FCB46-67AE-42E8-BF14-FABB57A6902C}"/>
    <dgm:cxn modelId="{E108BBBC-809B-48C5-BAFB-80737DF36A7C}" type="presParOf" srcId="{2502B261-4C95-4AA5-B76C-6134B673F362}" destId="{4C96CAE5-45EF-41BE-BFAD-96ABEF4AB01B}" srcOrd="0" destOrd="0" presId="urn:microsoft.com/office/officeart/2005/8/layout/default"/>
    <dgm:cxn modelId="{9FE99F8F-A19B-4D89-84B5-C0AD712AB983}" type="presParOf" srcId="{2502B261-4C95-4AA5-B76C-6134B673F362}" destId="{09F4A01E-6A0A-43B8-85BB-FEFD4EB0C4A7}" srcOrd="1" destOrd="0" presId="urn:microsoft.com/office/officeart/2005/8/layout/default"/>
    <dgm:cxn modelId="{83187352-2188-4288-BC97-FC174BFA516D}" type="presParOf" srcId="{2502B261-4C95-4AA5-B76C-6134B673F362}" destId="{45D37935-6BF5-426B-8103-14B7183D9AF8}" srcOrd="2" destOrd="0" presId="urn:microsoft.com/office/officeart/2005/8/layout/default"/>
    <dgm:cxn modelId="{0615C526-F9CC-4D93-833D-99BC281A2B23}" type="presParOf" srcId="{2502B261-4C95-4AA5-B76C-6134B673F362}" destId="{7FE0168E-B8CB-493D-8DA2-2979F0ECB97E}" srcOrd="3" destOrd="0" presId="urn:microsoft.com/office/officeart/2005/8/layout/default"/>
    <dgm:cxn modelId="{C0A4B52D-3528-48B9-9D3C-9A398269172D}" type="presParOf" srcId="{2502B261-4C95-4AA5-B76C-6134B673F362}" destId="{EAD822B7-6686-48C2-9932-74D9CF3F3099}" srcOrd="4" destOrd="0" presId="urn:microsoft.com/office/officeart/2005/8/layout/default"/>
    <dgm:cxn modelId="{7E1654A0-EAF7-447E-B483-725E2764EF90}" type="presParOf" srcId="{2502B261-4C95-4AA5-B76C-6134B673F362}" destId="{28E82D9A-FBB5-4690-8E5E-35322F914F40}" srcOrd="5" destOrd="0" presId="urn:microsoft.com/office/officeart/2005/8/layout/default"/>
    <dgm:cxn modelId="{C660248B-CEEC-462D-AF8C-F91BC9C791C9}" type="presParOf" srcId="{2502B261-4C95-4AA5-B76C-6134B673F362}" destId="{DE446332-E2CF-42BD-BE0E-E5BE3C18EEE9}" srcOrd="6"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A842F4-0EA6-453C-90FB-DBC70499B3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2DF411E-26DC-4B52-A012-12B3445ABA67}">
      <dgm:prSet/>
      <dgm:spPr/>
      <dgm:t>
        <a:bodyPr/>
        <a:lstStyle/>
        <a:p>
          <a:pPr algn="ctr" rtl="0"/>
          <a:r>
            <a:rPr lang="ru-RU" dirty="0" smtClean="0">
              <a:latin typeface="Times New Roman" panose="02020603050405020304" pitchFamily="18" charset="0"/>
              <a:cs typeface="Times New Roman" panose="02020603050405020304" pitchFamily="18" charset="0"/>
            </a:rPr>
            <a:t>Предшествующее (предикатное) преступление</a:t>
          </a:r>
          <a:endParaRPr lang="ru-RU" dirty="0">
            <a:latin typeface="Times New Roman" panose="02020603050405020304" pitchFamily="18" charset="0"/>
            <a:cs typeface="Times New Roman" panose="02020603050405020304" pitchFamily="18" charset="0"/>
          </a:endParaRPr>
        </a:p>
      </dgm:t>
    </dgm:pt>
    <dgm:pt modelId="{F9AA7771-2094-42F5-9AB3-10A363444F4B}" type="parTrans" cxnId="{25702F4E-E81A-49EB-B767-CCF3C081A3D5}">
      <dgm:prSet/>
      <dgm:spPr/>
      <dgm:t>
        <a:bodyPr/>
        <a:lstStyle/>
        <a:p>
          <a:endParaRPr lang="ru-RU"/>
        </a:p>
      </dgm:t>
    </dgm:pt>
    <dgm:pt modelId="{F5C1EA51-DA67-4081-AA71-9DA48192052D}" type="sibTrans" cxnId="{25702F4E-E81A-49EB-B767-CCF3C081A3D5}">
      <dgm:prSet/>
      <dgm:spPr/>
      <dgm:t>
        <a:bodyPr/>
        <a:lstStyle/>
        <a:p>
          <a:endParaRPr lang="ru-RU"/>
        </a:p>
      </dgm:t>
    </dgm:pt>
    <dgm:pt modelId="{D5914B8C-CA46-49E8-92FE-3C4648650686}" type="pres">
      <dgm:prSet presAssocID="{83A842F4-0EA6-453C-90FB-DBC70499B39D}" presName="linear" presStyleCnt="0">
        <dgm:presLayoutVars>
          <dgm:animLvl val="lvl"/>
          <dgm:resizeHandles val="exact"/>
        </dgm:presLayoutVars>
      </dgm:prSet>
      <dgm:spPr/>
      <dgm:t>
        <a:bodyPr/>
        <a:lstStyle/>
        <a:p>
          <a:endParaRPr lang="ru-RU"/>
        </a:p>
      </dgm:t>
    </dgm:pt>
    <dgm:pt modelId="{C7341210-068F-4179-BDB8-118686935E63}" type="pres">
      <dgm:prSet presAssocID="{72DF411E-26DC-4B52-A012-12B3445ABA67}" presName="parentText" presStyleLbl="node1" presStyleIdx="0" presStyleCnt="1" custLinFactNeighborX="3222" custLinFactNeighborY="-1343">
        <dgm:presLayoutVars>
          <dgm:chMax val="0"/>
          <dgm:bulletEnabled val="1"/>
        </dgm:presLayoutVars>
      </dgm:prSet>
      <dgm:spPr/>
      <dgm:t>
        <a:bodyPr/>
        <a:lstStyle/>
        <a:p>
          <a:endParaRPr lang="ru-RU"/>
        </a:p>
      </dgm:t>
    </dgm:pt>
  </dgm:ptLst>
  <dgm:cxnLst>
    <dgm:cxn modelId="{25702F4E-E81A-49EB-B767-CCF3C081A3D5}" srcId="{83A842F4-0EA6-453C-90FB-DBC70499B39D}" destId="{72DF411E-26DC-4B52-A012-12B3445ABA67}" srcOrd="0" destOrd="0" parTransId="{F9AA7771-2094-42F5-9AB3-10A363444F4B}" sibTransId="{F5C1EA51-DA67-4081-AA71-9DA48192052D}"/>
    <dgm:cxn modelId="{CD3157AA-8487-497F-8BA1-CCE811FD5B08}" type="presOf" srcId="{83A842F4-0EA6-453C-90FB-DBC70499B39D}" destId="{D5914B8C-CA46-49E8-92FE-3C4648650686}" srcOrd="0" destOrd="0" presId="urn:microsoft.com/office/officeart/2005/8/layout/vList2"/>
    <dgm:cxn modelId="{A6A3B034-687E-46D9-9774-BC1E31098BD4}" type="presOf" srcId="{72DF411E-26DC-4B52-A012-12B3445ABA67}" destId="{C7341210-068F-4179-BDB8-118686935E63}" srcOrd="0" destOrd="0" presId="urn:microsoft.com/office/officeart/2005/8/layout/vList2"/>
    <dgm:cxn modelId="{BC290747-9ED2-45AF-8A2B-F3318A6900A6}" type="presParOf" srcId="{D5914B8C-CA46-49E8-92FE-3C4648650686}" destId="{C7341210-068F-4179-BDB8-118686935E6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BBAE71-7E77-49BE-A6C0-8BC1E88A88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CEAB253-4366-4BC5-8210-C027B8C13DDF}">
      <dgm:prSet/>
      <dgm:spPr/>
      <dgm:t>
        <a:bodyPr/>
        <a:lstStyle/>
        <a:p>
          <a:pPr algn="ctr" rtl="0"/>
          <a:r>
            <a:rPr lang="ru-RU" dirty="0" smtClean="0">
              <a:latin typeface="Times New Roman" panose="02020603050405020304" pitchFamily="18" charset="0"/>
              <a:cs typeface="Times New Roman" panose="02020603050405020304" pitchFamily="18" charset="0"/>
            </a:rPr>
            <a:t>Преступные доходы</a:t>
          </a:r>
          <a:endParaRPr lang="ru-RU" dirty="0">
            <a:latin typeface="Times New Roman" panose="02020603050405020304" pitchFamily="18" charset="0"/>
            <a:cs typeface="Times New Roman" panose="02020603050405020304" pitchFamily="18" charset="0"/>
          </a:endParaRPr>
        </a:p>
      </dgm:t>
    </dgm:pt>
    <dgm:pt modelId="{7AE51D00-D6C4-401A-8005-300C57B4AC11}" type="parTrans" cxnId="{66A772B5-5986-4F41-8E83-CFDEB810D9F2}">
      <dgm:prSet/>
      <dgm:spPr/>
      <dgm:t>
        <a:bodyPr/>
        <a:lstStyle/>
        <a:p>
          <a:endParaRPr lang="ru-RU"/>
        </a:p>
      </dgm:t>
    </dgm:pt>
    <dgm:pt modelId="{C7FF1E65-DB44-43C4-B6CE-EE4A48615F4D}" type="sibTrans" cxnId="{66A772B5-5986-4F41-8E83-CFDEB810D9F2}">
      <dgm:prSet/>
      <dgm:spPr/>
      <dgm:t>
        <a:bodyPr/>
        <a:lstStyle/>
        <a:p>
          <a:endParaRPr lang="ru-RU"/>
        </a:p>
      </dgm:t>
    </dgm:pt>
    <dgm:pt modelId="{B080B84B-F571-4844-968D-652DB6D1C656}" type="pres">
      <dgm:prSet presAssocID="{77BBAE71-7E77-49BE-A6C0-8BC1E88A8840}" presName="linear" presStyleCnt="0">
        <dgm:presLayoutVars>
          <dgm:animLvl val="lvl"/>
          <dgm:resizeHandles val="exact"/>
        </dgm:presLayoutVars>
      </dgm:prSet>
      <dgm:spPr/>
      <dgm:t>
        <a:bodyPr/>
        <a:lstStyle/>
        <a:p>
          <a:endParaRPr lang="ru-RU"/>
        </a:p>
      </dgm:t>
    </dgm:pt>
    <dgm:pt modelId="{5FD74D56-490F-40FE-BD83-4241CC934DDD}" type="pres">
      <dgm:prSet presAssocID="{2CEAB253-4366-4BC5-8210-C027B8C13DDF}" presName="parentText" presStyleLbl="node1" presStyleIdx="0" presStyleCnt="1" custLinFactNeighborX="-3222" custLinFactNeighborY="-3689">
        <dgm:presLayoutVars>
          <dgm:chMax val="0"/>
          <dgm:bulletEnabled val="1"/>
        </dgm:presLayoutVars>
      </dgm:prSet>
      <dgm:spPr/>
      <dgm:t>
        <a:bodyPr/>
        <a:lstStyle/>
        <a:p>
          <a:endParaRPr lang="ru-RU"/>
        </a:p>
      </dgm:t>
    </dgm:pt>
  </dgm:ptLst>
  <dgm:cxnLst>
    <dgm:cxn modelId="{EDD17A21-52A6-43D2-9FB2-A2F18814AE47}" type="presOf" srcId="{77BBAE71-7E77-49BE-A6C0-8BC1E88A8840}" destId="{B080B84B-F571-4844-968D-652DB6D1C656}" srcOrd="0" destOrd="0" presId="urn:microsoft.com/office/officeart/2005/8/layout/vList2"/>
    <dgm:cxn modelId="{66A772B5-5986-4F41-8E83-CFDEB810D9F2}" srcId="{77BBAE71-7E77-49BE-A6C0-8BC1E88A8840}" destId="{2CEAB253-4366-4BC5-8210-C027B8C13DDF}" srcOrd="0" destOrd="0" parTransId="{7AE51D00-D6C4-401A-8005-300C57B4AC11}" sibTransId="{C7FF1E65-DB44-43C4-B6CE-EE4A48615F4D}"/>
    <dgm:cxn modelId="{DA6C9E50-FFB1-40B0-B5FA-1EFB229F2631}" type="presOf" srcId="{2CEAB253-4366-4BC5-8210-C027B8C13DDF}" destId="{5FD74D56-490F-40FE-BD83-4241CC934DDD}" srcOrd="0" destOrd="0" presId="urn:microsoft.com/office/officeart/2005/8/layout/vList2"/>
    <dgm:cxn modelId="{A22719A7-899A-41B5-B79C-0CF00DB3F454}" type="presParOf" srcId="{B080B84B-F571-4844-968D-652DB6D1C656}" destId="{5FD74D56-490F-40FE-BD83-4241CC934DD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B7B2D0-3C54-44B6-9156-5100023A99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AD574E7-AD09-4EA3-8711-D36ADECD0A2F}">
      <dgm:prSet custT="1"/>
      <dgm:spPr/>
      <dgm:t>
        <a:bodyPr/>
        <a:lstStyle/>
        <a:p>
          <a:pPr algn="ctr" rtl="0"/>
          <a:r>
            <a:rPr lang="ru-RU" sz="2300" dirty="0" smtClean="0">
              <a:latin typeface="Times New Roman" panose="02020603050405020304" pitchFamily="18" charset="0"/>
              <a:cs typeface="Times New Roman" panose="02020603050405020304" pitchFamily="18" charset="0"/>
            </a:rPr>
            <a:t>Сокрытие преступного происхождения </a:t>
          </a:r>
          <a:r>
            <a:rPr lang="ru-RU" sz="2300" dirty="0" smtClean="0">
              <a:latin typeface="Times New Roman" panose="02020603050405020304" pitchFamily="18" charset="0"/>
              <a:cs typeface="Times New Roman" panose="02020603050405020304" pitchFamily="18" charset="0"/>
            </a:rPr>
            <a:t>доходов </a:t>
          </a:r>
          <a:endParaRPr lang="ru-RU" sz="2300" dirty="0">
            <a:latin typeface="Times New Roman" panose="02020603050405020304" pitchFamily="18" charset="0"/>
            <a:cs typeface="Times New Roman" panose="02020603050405020304" pitchFamily="18" charset="0"/>
          </a:endParaRPr>
        </a:p>
      </dgm:t>
    </dgm:pt>
    <dgm:pt modelId="{87FBE70A-B01A-4A78-85DB-468FD4B0D9CB}" type="parTrans" cxnId="{EA8B4BC5-5A88-449D-80B4-FE13859F01AC}">
      <dgm:prSet/>
      <dgm:spPr/>
      <dgm:t>
        <a:bodyPr/>
        <a:lstStyle/>
        <a:p>
          <a:endParaRPr lang="ru-RU"/>
        </a:p>
      </dgm:t>
    </dgm:pt>
    <dgm:pt modelId="{461EE99C-A429-4C89-A232-E037D47AADF1}" type="sibTrans" cxnId="{EA8B4BC5-5A88-449D-80B4-FE13859F01AC}">
      <dgm:prSet/>
      <dgm:spPr/>
      <dgm:t>
        <a:bodyPr/>
        <a:lstStyle/>
        <a:p>
          <a:endParaRPr lang="ru-RU"/>
        </a:p>
      </dgm:t>
    </dgm:pt>
    <dgm:pt modelId="{8659A5F6-ABDD-492E-84BB-F91E82430674}" type="pres">
      <dgm:prSet presAssocID="{2EB7B2D0-3C54-44B6-9156-5100023A992C}" presName="linear" presStyleCnt="0">
        <dgm:presLayoutVars>
          <dgm:animLvl val="lvl"/>
          <dgm:resizeHandles val="exact"/>
        </dgm:presLayoutVars>
      </dgm:prSet>
      <dgm:spPr/>
      <dgm:t>
        <a:bodyPr/>
        <a:lstStyle/>
        <a:p>
          <a:endParaRPr lang="ru-RU"/>
        </a:p>
      </dgm:t>
    </dgm:pt>
    <dgm:pt modelId="{845204A5-1383-4C1F-A056-22CACF4C1302}" type="pres">
      <dgm:prSet presAssocID="{2AD574E7-AD09-4EA3-8711-D36ADECD0A2F}" presName="parentText" presStyleLbl="node1" presStyleIdx="0" presStyleCnt="1" custLinFactNeighborX="-2050" custLinFactNeighborY="12643">
        <dgm:presLayoutVars>
          <dgm:chMax val="0"/>
          <dgm:bulletEnabled val="1"/>
        </dgm:presLayoutVars>
      </dgm:prSet>
      <dgm:spPr/>
      <dgm:t>
        <a:bodyPr/>
        <a:lstStyle/>
        <a:p>
          <a:endParaRPr lang="ru-RU"/>
        </a:p>
      </dgm:t>
    </dgm:pt>
  </dgm:ptLst>
  <dgm:cxnLst>
    <dgm:cxn modelId="{EA8B4BC5-5A88-449D-80B4-FE13859F01AC}" srcId="{2EB7B2D0-3C54-44B6-9156-5100023A992C}" destId="{2AD574E7-AD09-4EA3-8711-D36ADECD0A2F}" srcOrd="0" destOrd="0" parTransId="{87FBE70A-B01A-4A78-85DB-468FD4B0D9CB}" sibTransId="{461EE99C-A429-4C89-A232-E037D47AADF1}"/>
    <dgm:cxn modelId="{32D5DDDF-0F2D-4E39-A257-07FAE3B2AC47}" type="presOf" srcId="{2AD574E7-AD09-4EA3-8711-D36ADECD0A2F}" destId="{845204A5-1383-4C1F-A056-22CACF4C1302}" srcOrd="0" destOrd="0" presId="urn:microsoft.com/office/officeart/2005/8/layout/vList2"/>
    <dgm:cxn modelId="{442E44EE-8C01-4752-8972-C8191C237268}" type="presOf" srcId="{2EB7B2D0-3C54-44B6-9156-5100023A992C}" destId="{8659A5F6-ABDD-492E-84BB-F91E82430674}" srcOrd="0" destOrd="0" presId="urn:microsoft.com/office/officeart/2005/8/layout/vList2"/>
    <dgm:cxn modelId="{72840861-FB85-4BB2-9155-50768ED3FBD6}" type="presParOf" srcId="{8659A5F6-ABDD-492E-84BB-F91E82430674}" destId="{845204A5-1383-4C1F-A056-22CACF4C1302}"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562533-BB14-4C04-BEA9-9854BC1789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39F8C37-0E41-43B9-8DAA-EC363596B73F}">
      <dgm:prSet custT="1"/>
      <dgm:spPr/>
      <dgm:t>
        <a:bodyPr/>
        <a:lstStyle/>
        <a:p>
          <a:pPr algn="ctr" rtl="0"/>
          <a:r>
            <a:rPr lang="ru-RU" sz="2300" dirty="0" smtClean="0">
              <a:latin typeface="Times New Roman" panose="02020603050405020304" pitchFamily="18" charset="0"/>
              <a:cs typeface="Times New Roman" panose="02020603050405020304" pitchFamily="18" charset="0"/>
            </a:rPr>
            <a:t>П</a:t>
          </a:r>
          <a:r>
            <a:rPr lang="en-GB" sz="2300" dirty="0" err="1" smtClean="0">
              <a:latin typeface="Times New Roman" panose="02020603050405020304" pitchFamily="18" charset="0"/>
              <a:cs typeface="Times New Roman" panose="02020603050405020304" pitchFamily="18" charset="0"/>
            </a:rPr>
            <a:t>олуч</a:t>
          </a:r>
          <a:r>
            <a:rPr lang="ru-RU" sz="2300" dirty="0" err="1" smtClean="0">
              <a:latin typeface="Times New Roman" panose="02020603050405020304" pitchFamily="18" charset="0"/>
              <a:cs typeface="Times New Roman" panose="02020603050405020304" pitchFamily="18" charset="0"/>
            </a:rPr>
            <a:t>ение</a:t>
          </a:r>
          <a:r>
            <a:rPr lang="en-GB" sz="2300" dirty="0" smtClean="0">
              <a:latin typeface="Times New Roman" panose="02020603050405020304" pitchFamily="18" charset="0"/>
              <a:cs typeface="Times New Roman" panose="02020603050405020304" pitchFamily="18" charset="0"/>
            </a:rPr>
            <a:t> </a:t>
          </a:r>
          <a:r>
            <a:rPr lang="ru-RU" sz="2300" dirty="0" smtClean="0">
              <a:latin typeface="Times New Roman" panose="02020603050405020304" pitchFamily="18" charset="0"/>
              <a:cs typeface="Times New Roman" panose="02020603050405020304" pitchFamily="18" charset="0"/>
            </a:rPr>
            <a:t>лицом </a:t>
          </a:r>
          <a:r>
            <a:rPr lang="en-GB" sz="2300" dirty="0" err="1" smtClean="0">
              <a:latin typeface="Times New Roman" panose="02020603050405020304" pitchFamily="18" charset="0"/>
              <a:cs typeface="Times New Roman" panose="02020603050405020304" pitchFamily="18" charset="0"/>
            </a:rPr>
            <a:t>возможност</a:t>
          </a:r>
          <a:r>
            <a:rPr lang="ru-RU" sz="2300" dirty="0" smtClean="0">
              <a:latin typeface="Times New Roman" panose="02020603050405020304" pitchFamily="18" charset="0"/>
              <a:cs typeface="Times New Roman" panose="02020603050405020304" pitchFamily="18" charset="0"/>
            </a:rPr>
            <a:t>и</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беспрепятственно</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использовать</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преступные</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доходы</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как</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будто</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бы</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они</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получены</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от</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легальной</a:t>
          </a:r>
          <a:r>
            <a:rPr lang="en-GB" sz="2300" dirty="0" smtClean="0">
              <a:latin typeface="Times New Roman" panose="02020603050405020304" pitchFamily="18" charset="0"/>
              <a:cs typeface="Times New Roman" panose="02020603050405020304" pitchFamily="18" charset="0"/>
            </a:rPr>
            <a:t> </a:t>
          </a:r>
          <a:r>
            <a:rPr lang="en-GB" sz="2300" dirty="0" err="1" smtClean="0">
              <a:latin typeface="Times New Roman" panose="02020603050405020304" pitchFamily="18" charset="0"/>
              <a:cs typeface="Times New Roman" panose="02020603050405020304" pitchFamily="18" charset="0"/>
            </a:rPr>
            <a:t>деятельности</a:t>
          </a:r>
          <a:endParaRPr lang="ru-RU" sz="2300" dirty="0">
            <a:latin typeface="Times New Roman" panose="02020603050405020304" pitchFamily="18" charset="0"/>
            <a:cs typeface="Times New Roman" panose="02020603050405020304" pitchFamily="18" charset="0"/>
          </a:endParaRPr>
        </a:p>
      </dgm:t>
    </dgm:pt>
    <dgm:pt modelId="{168B1D82-F8F1-46C2-86C7-554BE1D96EBE}" type="parTrans" cxnId="{A1A44D47-C2C1-4A46-BBF8-B740637ED20C}">
      <dgm:prSet/>
      <dgm:spPr/>
      <dgm:t>
        <a:bodyPr/>
        <a:lstStyle/>
        <a:p>
          <a:pPr algn="ctr"/>
          <a:endParaRPr lang="ru-RU"/>
        </a:p>
      </dgm:t>
    </dgm:pt>
    <dgm:pt modelId="{399BC504-2DC2-46E9-9DD3-719E7788DFC6}" type="sibTrans" cxnId="{A1A44D47-C2C1-4A46-BBF8-B740637ED20C}">
      <dgm:prSet/>
      <dgm:spPr/>
      <dgm:t>
        <a:bodyPr/>
        <a:lstStyle/>
        <a:p>
          <a:pPr algn="ctr"/>
          <a:endParaRPr lang="ru-RU"/>
        </a:p>
      </dgm:t>
    </dgm:pt>
    <dgm:pt modelId="{FD7D0CBE-1DD0-4B3A-9B0E-0C60DBAB93C1}" type="pres">
      <dgm:prSet presAssocID="{41562533-BB14-4C04-BEA9-9854BC178904}" presName="linear" presStyleCnt="0">
        <dgm:presLayoutVars>
          <dgm:animLvl val="lvl"/>
          <dgm:resizeHandles val="exact"/>
        </dgm:presLayoutVars>
      </dgm:prSet>
      <dgm:spPr/>
      <dgm:t>
        <a:bodyPr/>
        <a:lstStyle/>
        <a:p>
          <a:endParaRPr lang="ru-RU"/>
        </a:p>
      </dgm:t>
    </dgm:pt>
    <dgm:pt modelId="{AFFDBEC4-115E-4527-BD02-6648BDB2C000}" type="pres">
      <dgm:prSet presAssocID="{339F8C37-0E41-43B9-8DAA-EC363596B73F}" presName="parentText" presStyleLbl="node1" presStyleIdx="0" presStyleCnt="1" custLinFactNeighborX="-945" custLinFactNeighborY="-51">
        <dgm:presLayoutVars>
          <dgm:chMax val="0"/>
          <dgm:bulletEnabled val="1"/>
        </dgm:presLayoutVars>
      </dgm:prSet>
      <dgm:spPr/>
      <dgm:t>
        <a:bodyPr/>
        <a:lstStyle/>
        <a:p>
          <a:endParaRPr lang="ru-RU"/>
        </a:p>
      </dgm:t>
    </dgm:pt>
  </dgm:ptLst>
  <dgm:cxnLst>
    <dgm:cxn modelId="{A1A44D47-C2C1-4A46-BBF8-B740637ED20C}" srcId="{41562533-BB14-4C04-BEA9-9854BC178904}" destId="{339F8C37-0E41-43B9-8DAA-EC363596B73F}" srcOrd="0" destOrd="0" parTransId="{168B1D82-F8F1-46C2-86C7-554BE1D96EBE}" sibTransId="{399BC504-2DC2-46E9-9DD3-719E7788DFC6}"/>
    <dgm:cxn modelId="{382E8370-7B79-4056-9D92-856689EDDFBD}" type="presOf" srcId="{339F8C37-0E41-43B9-8DAA-EC363596B73F}" destId="{AFFDBEC4-115E-4527-BD02-6648BDB2C000}" srcOrd="0" destOrd="0" presId="urn:microsoft.com/office/officeart/2005/8/layout/vList2"/>
    <dgm:cxn modelId="{4E49BC75-A4A9-4288-A864-6AA08AA47659}" type="presOf" srcId="{41562533-BB14-4C04-BEA9-9854BC178904}" destId="{FD7D0CBE-1DD0-4B3A-9B0E-0C60DBAB93C1}" srcOrd="0" destOrd="0" presId="urn:microsoft.com/office/officeart/2005/8/layout/vList2"/>
    <dgm:cxn modelId="{80E95D9C-89F5-496E-9E44-09B59DB36FD6}" type="presParOf" srcId="{FD7D0CBE-1DD0-4B3A-9B0E-0C60DBAB93C1}" destId="{AFFDBEC4-115E-4527-BD02-6648BDB2C000}"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B7A38-1E66-4453-80F4-D716A8735167}">
      <dsp:nvSpPr>
        <dsp:cNvPr id="0" name=""/>
        <dsp:cNvSpPr/>
      </dsp:nvSpPr>
      <dsp:spPr>
        <a:xfrm>
          <a:off x="0" y="0"/>
          <a:ext cx="6907628" cy="108246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b="1" kern="1200" dirty="0" smtClean="0">
              <a:solidFill>
                <a:schemeClr val="tx1"/>
              </a:solidFill>
              <a:latin typeface="Times New Roman" panose="02020603050405020304" pitchFamily="18" charset="0"/>
              <a:cs typeface="Times New Roman" panose="02020603050405020304" pitchFamily="18" charset="0"/>
            </a:rPr>
            <a:t>Установленные нефинансовые предприятия      и профессии − субъекты Федерального закона от 07.08.2001 № 115-ФЗ</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52842" y="52842"/>
        <a:ext cx="6801944" cy="976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37BEF-0FB2-4426-B113-663A1FC79048}">
      <dsp:nvSpPr>
        <dsp:cNvPr id="0" name=""/>
        <dsp:cNvSpPr/>
      </dsp:nvSpPr>
      <dsp:spPr>
        <a:xfrm>
          <a:off x="0" y="27990"/>
          <a:ext cx="3456384" cy="212940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ru-RU" sz="2600" b="1" kern="1200" dirty="0" smtClean="0">
              <a:solidFill>
                <a:schemeClr val="tx1"/>
              </a:solidFill>
              <a:latin typeface="Times New Roman" panose="02020603050405020304" pitchFamily="18" charset="0"/>
              <a:cs typeface="Times New Roman" panose="02020603050405020304" pitchFamily="18" charset="0"/>
            </a:rPr>
            <a:t>УНФПП –  субъекты статьи 7.1 (ограниченные права и обязанности) </a:t>
          </a:r>
          <a:endParaRPr lang="ru-RU" sz="2600" b="1" kern="1200" dirty="0">
            <a:solidFill>
              <a:schemeClr val="tx1"/>
            </a:solidFill>
            <a:latin typeface="Times New Roman" panose="02020603050405020304" pitchFamily="18" charset="0"/>
            <a:cs typeface="Times New Roman" panose="02020603050405020304" pitchFamily="18" charset="0"/>
          </a:endParaRPr>
        </a:p>
      </dsp:txBody>
      <dsp:txXfrm>
        <a:off x="103949" y="131939"/>
        <a:ext cx="3248486" cy="1921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C8AD9-E255-4987-8E5C-8CE84E4464E0}">
      <dsp:nvSpPr>
        <dsp:cNvPr id="0" name=""/>
        <dsp:cNvSpPr/>
      </dsp:nvSpPr>
      <dsp:spPr>
        <a:xfrm>
          <a:off x="-5743931" y="-879177"/>
          <a:ext cx="6838453" cy="6838453"/>
        </a:xfrm>
        <a:prstGeom prst="blockArc">
          <a:avLst>
            <a:gd name="adj1" fmla="val 18900000"/>
            <a:gd name="adj2" fmla="val 2700000"/>
            <a:gd name="adj3" fmla="val 31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4A5CF9-B6DC-4873-A037-616D0C18F21D}">
      <dsp:nvSpPr>
        <dsp:cNvPr id="0" name=""/>
        <dsp:cNvSpPr/>
      </dsp:nvSpPr>
      <dsp:spPr>
        <a:xfrm>
          <a:off x="572921" y="390558"/>
          <a:ext cx="6772716" cy="7815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0333" tIns="50800" rIns="50800" bIns="50800" numCol="1" spcCol="1270" anchor="ctr" anchorCtr="0">
          <a:noAutofit/>
        </a:bodyPr>
        <a:lstStyle/>
        <a:p>
          <a:pPr lvl="0" algn="l" defTabSz="889000">
            <a:lnSpc>
              <a:spcPct val="90000"/>
            </a:lnSpc>
            <a:spcBef>
              <a:spcPct val="0"/>
            </a:spcBef>
            <a:spcAft>
              <a:spcPct val="35000"/>
            </a:spcAft>
          </a:pPr>
          <a:r>
            <a:rPr lang="ru-RU" sz="2000" b="0" kern="1200" smtClean="0">
              <a:effectLst/>
              <a:latin typeface="Times New Roman" pitchFamily="18" charset="0"/>
              <a:cs typeface="Times New Roman" pitchFamily="18" charset="0"/>
            </a:rPr>
            <a:t>1.Разработка и утверждение руководителем</a:t>
          </a:r>
        </a:p>
        <a:p>
          <a:pPr lvl="0" algn="l" defTabSz="889000">
            <a:lnSpc>
              <a:spcPct val="90000"/>
            </a:lnSpc>
            <a:spcBef>
              <a:spcPct val="0"/>
            </a:spcBef>
            <a:spcAft>
              <a:spcPct val="35000"/>
            </a:spcAft>
          </a:pPr>
          <a:r>
            <a:rPr lang="ru-RU" sz="2000" b="0" kern="1200" smtClean="0">
              <a:effectLst/>
              <a:latin typeface="Times New Roman" pitchFamily="18" charset="0"/>
              <a:cs typeface="Times New Roman" pitchFamily="18" charset="0"/>
            </a:rPr>
            <a:t>правил внутреннего контроля в целях ПОД/ФТ</a:t>
          </a:r>
          <a:endParaRPr lang="ru-RU" sz="2000" b="0" kern="1200" dirty="0">
            <a:effectLst/>
          </a:endParaRPr>
        </a:p>
      </dsp:txBody>
      <dsp:txXfrm>
        <a:off x="572921" y="390558"/>
        <a:ext cx="6772716" cy="781522"/>
      </dsp:txXfrm>
    </dsp:sp>
    <dsp:sp modelId="{6EED95B3-F2E3-48FF-9E47-D950A2A6F7AB}">
      <dsp:nvSpPr>
        <dsp:cNvPr id="0" name=""/>
        <dsp:cNvSpPr/>
      </dsp:nvSpPr>
      <dsp:spPr>
        <a:xfrm>
          <a:off x="84470" y="292867"/>
          <a:ext cx="976903" cy="9769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E6B4F-6642-4793-B385-0A44CC0DB201}">
      <dsp:nvSpPr>
        <dsp:cNvPr id="0" name=""/>
        <dsp:cNvSpPr/>
      </dsp:nvSpPr>
      <dsp:spPr>
        <a:xfrm>
          <a:off x="1020986" y="1563044"/>
          <a:ext cx="6324651" cy="7815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0333" tIns="50800" rIns="50800" bIns="50800" numCol="1" spcCol="1270" anchor="ctr" anchorCtr="0">
          <a:noAutofit/>
        </a:bodyPr>
        <a:lstStyle/>
        <a:p>
          <a:pPr lvl="0" algn="l" defTabSz="889000">
            <a:lnSpc>
              <a:spcPct val="90000"/>
            </a:lnSpc>
            <a:spcBef>
              <a:spcPct val="0"/>
            </a:spcBef>
            <a:spcAft>
              <a:spcPct val="35000"/>
            </a:spcAft>
          </a:pPr>
          <a:r>
            <a:rPr lang="ru-RU" sz="2000" kern="1200" smtClean="0">
              <a:latin typeface="Times New Roman" pitchFamily="18" charset="0"/>
              <a:cs typeface="Times New Roman" pitchFamily="18" charset="0"/>
            </a:rPr>
            <a:t>2. Назначение специального должностного лица, </a:t>
          </a:r>
        </a:p>
        <a:p>
          <a:pPr lvl="0" algn="l" defTabSz="889000">
            <a:lnSpc>
              <a:spcPct val="90000"/>
            </a:lnSpc>
            <a:spcBef>
              <a:spcPct val="0"/>
            </a:spcBef>
            <a:spcAft>
              <a:spcPct val="35000"/>
            </a:spcAft>
          </a:pPr>
          <a:r>
            <a:rPr lang="ru-RU" sz="2000" kern="1200" smtClean="0">
              <a:latin typeface="Times New Roman" pitchFamily="18" charset="0"/>
              <a:cs typeface="Times New Roman" pitchFamily="18" charset="0"/>
            </a:rPr>
            <a:t>ответственного за реализацию ПВК</a:t>
          </a:r>
          <a:endParaRPr lang="ru-RU" sz="2000" kern="1200" dirty="0"/>
        </a:p>
      </dsp:txBody>
      <dsp:txXfrm>
        <a:off x="1020986" y="1563044"/>
        <a:ext cx="6324651" cy="781522"/>
      </dsp:txXfrm>
    </dsp:sp>
    <dsp:sp modelId="{ED650774-D32A-4A5C-B921-D514DA8A6375}">
      <dsp:nvSpPr>
        <dsp:cNvPr id="0" name=""/>
        <dsp:cNvSpPr/>
      </dsp:nvSpPr>
      <dsp:spPr>
        <a:xfrm>
          <a:off x="532534" y="1465354"/>
          <a:ext cx="976903" cy="9769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40F3C-BA6E-4F77-8C77-7C22F0F50046}">
      <dsp:nvSpPr>
        <dsp:cNvPr id="0" name=""/>
        <dsp:cNvSpPr/>
      </dsp:nvSpPr>
      <dsp:spPr>
        <a:xfrm>
          <a:off x="1020986" y="2735531"/>
          <a:ext cx="6324651" cy="7815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0333" tIns="50800" rIns="50800" bIns="50800" numCol="1" spcCol="1270" anchor="ctr" anchorCtr="0">
          <a:noAutofit/>
        </a:bodyPr>
        <a:lstStyle/>
        <a:p>
          <a:pPr lvl="0" algn="l" defTabSz="889000">
            <a:lnSpc>
              <a:spcPct val="90000"/>
            </a:lnSpc>
            <a:spcBef>
              <a:spcPct val="0"/>
            </a:spcBef>
            <a:spcAft>
              <a:spcPct val="35000"/>
            </a:spcAft>
          </a:pPr>
          <a:r>
            <a:rPr lang="ru-RU" sz="2000" kern="1200" smtClean="0">
              <a:latin typeface="Times New Roman" pitchFamily="18" charset="0"/>
              <a:cs typeface="Times New Roman" pitchFamily="18" charset="0"/>
            </a:rPr>
            <a:t>3. Регистрация в Личном кабинете, </a:t>
          </a:r>
        </a:p>
        <a:p>
          <a:pPr lvl="0" algn="l" defTabSz="889000">
            <a:lnSpc>
              <a:spcPct val="90000"/>
            </a:lnSpc>
            <a:spcBef>
              <a:spcPct val="0"/>
            </a:spcBef>
            <a:spcAft>
              <a:spcPct val="35000"/>
            </a:spcAft>
          </a:pPr>
          <a:r>
            <a:rPr lang="ru-RU" sz="2000" kern="1200" smtClean="0">
              <a:latin typeface="Times New Roman" pitchFamily="18" charset="0"/>
              <a:cs typeface="Times New Roman" pitchFamily="18" charset="0"/>
            </a:rPr>
            <a:t>получение кодов доступа к Перечню</a:t>
          </a:r>
          <a:endParaRPr lang="ru-RU" sz="2000" kern="1200" dirty="0"/>
        </a:p>
      </dsp:txBody>
      <dsp:txXfrm>
        <a:off x="1020986" y="2735531"/>
        <a:ext cx="6324651" cy="781522"/>
      </dsp:txXfrm>
    </dsp:sp>
    <dsp:sp modelId="{50492906-0A89-4D25-817E-DB09E8D1EF1A}">
      <dsp:nvSpPr>
        <dsp:cNvPr id="0" name=""/>
        <dsp:cNvSpPr/>
      </dsp:nvSpPr>
      <dsp:spPr>
        <a:xfrm>
          <a:off x="532534" y="2637841"/>
          <a:ext cx="976903" cy="9769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CAA90-7A1C-4620-BE1A-2E21DE34ABDA}">
      <dsp:nvSpPr>
        <dsp:cNvPr id="0" name=""/>
        <dsp:cNvSpPr/>
      </dsp:nvSpPr>
      <dsp:spPr>
        <a:xfrm>
          <a:off x="572921" y="3908018"/>
          <a:ext cx="6772716" cy="78152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20333" tIns="50800" rIns="50800" bIns="50800" numCol="1" spcCol="1270" anchor="ctr" anchorCtr="0">
          <a:noAutofit/>
        </a:bodyPr>
        <a:lstStyle/>
        <a:p>
          <a:pPr lvl="0" algn="l" defTabSz="889000">
            <a:lnSpc>
              <a:spcPct val="90000"/>
            </a:lnSpc>
            <a:spcBef>
              <a:spcPct val="0"/>
            </a:spcBef>
            <a:spcAft>
              <a:spcPct val="35000"/>
            </a:spcAft>
          </a:pPr>
          <a:r>
            <a:rPr lang="ru-RU" sz="2000" kern="1200" smtClean="0">
              <a:latin typeface="Times New Roman" pitchFamily="18" charset="0"/>
              <a:cs typeface="Times New Roman" pitchFamily="18" charset="0"/>
            </a:rPr>
            <a:t>4. Направление  сведений об операциях, подлежащих контролю, в Росфинмониторинг</a:t>
          </a:r>
          <a:endParaRPr lang="ru-RU" sz="2000" kern="1200" dirty="0"/>
        </a:p>
      </dsp:txBody>
      <dsp:txXfrm>
        <a:off x="572921" y="3908018"/>
        <a:ext cx="6772716" cy="781522"/>
      </dsp:txXfrm>
    </dsp:sp>
    <dsp:sp modelId="{66BE22A6-40A5-496B-B1BE-946F27101283}">
      <dsp:nvSpPr>
        <dsp:cNvPr id="0" name=""/>
        <dsp:cNvSpPr/>
      </dsp:nvSpPr>
      <dsp:spPr>
        <a:xfrm>
          <a:off x="84470" y="3810328"/>
          <a:ext cx="976903" cy="9769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6CAE5-45EF-41BE-BFAD-96ABEF4AB01B}">
      <dsp:nvSpPr>
        <dsp:cNvPr id="0" name=""/>
        <dsp:cNvSpPr/>
      </dsp:nvSpPr>
      <dsp:spPr>
        <a:xfrm>
          <a:off x="829" y="210242"/>
          <a:ext cx="3233694" cy="1940216"/>
        </a:xfrm>
        <a:prstGeom prst="rect">
          <a:avLst/>
        </a:prstGeom>
        <a:solidFill>
          <a:schemeClr val="accent1">
            <a:lumMod val="40000"/>
            <a:lumOff val="6000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effectLst/>
              <a:latin typeface="Times New Roman" pitchFamily="18" charset="0"/>
              <a:cs typeface="Times New Roman" pitchFamily="18" charset="0"/>
            </a:rPr>
            <a:t>Установление сведений        по пп.1 п.1 ст.7 ФЗ</a:t>
          </a:r>
          <a:endParaRPr lang="ru-RU" sz="2000" b="1" kern="1200" dirty="0">
            <a:solidFill>
              <a:schemeClr val="tx1"/>
            </a:solidFill>
            <a:effectLst/>
          </a:endParaRPr>
        </a:p>
      </dsp:txBody>
      <dsp:txXfrm>
        <a:off x="829" y="210242"/>
        <a:ext cx="3233694" cy="1940216"/>
      </dsp:txXfrm>
    </dsp:sp>
    <dsp:sp modelId="{45D37935-6BF5-426B-8103-14B7183D9AF8}">
      <dsp:nvSpPr>
        <dsp:cNvPr id="0" name=""/>
        <dsp:cNvSpPr/>
      </dsp:nvSpPr>
      <dsp:spPr>
        <a:xfrm>
          <a:off x="3557892" y="210242"/>
          <a:ext cx="3233694" cy="1940216"/>
        </a:xfrm>
        <a:prstGeom prst="rect">
          <a:avLst/>
        </a:prstGeom>
        <a:solidFill>
          <a:schemeClr val="accent1">
            <a:lumMod val="40000"/>
            <a:lumOff val="6000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effectLst/>
              <a:latin typeface="Times New Roman" pitchFamily="18" charset="0"/>
              <a:cs typeface="Times New Roman" pitchFamily="18" charset="0"/>
            </a:rPr>
            <a:t>Проверка по Перечням</a:t>
          </a:r>
          <a:endParaRPr lang="ru-RU" sz="2000" b="1" kern="1200" dirty="0">
            <a:solidFill>
              <a:schemeClr val="tx1"/>
            </a:solidFill>
            <a:effectLst/>
          </a:endParaRPr>
        </a:p>
      </dsp:txBody>
      <dsp:txXfrm>
        <a:off x="3557892" y="210242"/>
        <a:ext cx="3233694" cy="1940216"/>
      </dsp:txXfrm>
    </dsp:sp>
    <dsp:sp modelId="{EAD822B7-6686-48C2-9932-74D9CF3F3099}">
      <dsp:nvSpPr>
        <dsp:cNvPr id="0" name=""/>
        <dsp:cNvSpPr/>
      </dsp:nvSpPr>
      <dsp:spPr>
        <a:xfrm>
          <a:off x="829" y="2473828"/>
          <a:ext cx="3233694" cy="1940216"/>
        </a:xfrm>
        <a:prstGeom prst="rect">
          <a:avLst/>
        </a:prstGeom>
        <a:solidFill>
          <a:schemeClr val="accent1">
            <a:lumMod val="40000"/>
            <a:lumOff val="6000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effectLst/>
              <a:latin typeface="Times New Roman" pitchFamily="18" charset="0"/>
              <a:cs typeface="Times New Roman" pitchFamily="18" charset="0"/>
            </a:rPr>
            <a:t>Определение принадлежности                           к ПДЛ</a:t>
          </a:r>
          <a:endParaRPr lang="ru-RU" sz="2000" b="1" kern="1200" dirty="0">
            <a:solidFill>
              <a:schemeClr val="tx1"/>
            </a:solidFill>
            <a:effectLst/>
          </a:endParaRPr>
        </a:p>
      </dsp:txBody>
      <dsp:txXfrm>
        <a:off x="829" y="2473828"/>
        <a:ext cx="3233694" cy="1940216"/>
      </dsp:txXfrm>
    </dsp:sp>
    <dsp:sp modelId="{DE446332-E2CF-42BD-BE0E-E5BE3C18EEE9}">
      <dsp:nvSpPr>
        <dsp:cNvPr id="0" name=""/>
        <dsp:cNvSpPr/>
      </dsp:nvSpPr>
      <dsp:spPr>
        <a:xfrm>
          <a:off x="3557892" y="2473828"/>
          <a:ext cx="3233694" cy="1940216"/>
        </a:xfrm>
        <a:prstGeom prst="rect">
          <a:avLst/>
        </a:prstGeom>
        <a:solidFill>
          <a:schemeClr val="accent1">
            <a:lumMod val="40000"/>
            <a:lumOff val="60000"/>
          </a:schemeClr>
        </a:solid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chemeClr val="tx1"/>
              </a:solidFill>
              <a:effectLst/>
              <a:latin typeface="Times New Roman" pitchFamily="18" charset="0"/>
              <a:cs typeface="Times New Roman" pitchFamily="18" charset="0"/>
            </a:rPr>
            <a:t>Проверка на регистрацию в государстве, не выполняющем рекомендации ФАТФ </a:t>
          </a:r>
          <a:endParaRPr lang="ru-RU" sz="2000" b="1" kern="1200" dirty="0">
            <a:solidFill>
              <a:schemeClr val="tx1"/>
            </a:solidFill>
            <a:effectLst/>
          </a:endParaRPr>
        </a:p>
      </dsp:txBody>
      <dsp:txXfrm>
        <a:off x="3557892" y="2473828"/>
        <a:ext cx="3233694" cy="1940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41210-068F-4179-BDB8-118686935E63}">
      <dsp:nvSpPr>
        <dsp:cNvPr id="0" name=""/>
        <dsp:cNvSpPr/>
      </dsp:nvSpPr>
      <dsp:spPr>
        <a:xfrm>
          <a:off x="0" y="0"/>
          <a:ext cx="7652505"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Предшествующее (предикатное) преступление</a:t>
          </a:r>
          <a:endParaRPr lang="ru-RU" sz="2300" kern="1200" dirty="0">
            <a:latin typeface="Times New Roman" panose="02020603050405020304" pitchFamily="18" charset="0"/>
            <a:cs typeface="Times New Roman" panose="02020603050405020304" pitchFamily="18" charset="0"/>
          </a:endParaRPr>
        </a:p>
      </dsp:txBody>
      <dsp:txXfrm>
        <a:off x="26273" y="26273"/>
        <a:ext cx="7599959" cy="485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74D56-490F-40FE-BD83-4241CC934DDD}">
      <dsp:nvSpPr>
        <dsp:cNvPr id="0" name=""/>
        <dsp:cNvSpPr/>
      </dsp:nvSpPr>
      <dsp:spPr>
        <a:xfrm>
          <a:off x="0" y="0"/>
          <a:ext cx="7652505"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Преступные доходы</a:t>
          </a:r>
          <a:endParaRPr lang="ru-RU" sz="2300" kern="1200" dirty="0">
            <a:latin typeface="Times New Roman" panose="02020603050405020304" pitchFamily="18" charset="0"/>
            <a:cs typeface="Times New Roman" panose="02020603050405020304" pitchFamily="18" charset="0"/>
          </a:endParaRPr>
        </a:p>
      </dsp:txBody>
      <dsp:txXfrm>
        <a:off x="26273" y="26273"/>
        <a:ext cx="7599959" cy="485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204A5-1383-4C1F-A056-22CACF4C1302}">
      <dsp:nvSpPr>
        <dsp:cNvPr id="0" name=""/>
        <dsp:cNvSpPr/>
      </dsp:nvSpPr>
      <dsp:spPr>
        <a:xfrm>
          <a:off x="0" y="9213"/>
          <a:ext cx="3538362" cy="106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Сокрытие преступного происхождения </a:t>
          </a:r>
          <a:r>
            <a:rPr lang="ru-RU" sz="2300" kern="1200" dirty="0" smtClean="0">
              <a:latin typeface="Times New Roman" panose="02020603050405020304" pitchFamily="18" charset="0"/>
              <a:cs typeface="Times New Roman" panose="02020603050405020304" pitchFamily="18" charset="0"/>
            </a:rPr>
            <a:t>доходов </a:t>
          </a:r>
          <a:endParaRPr lang="ru-RU" sz="2300" kern="1200" dirty="0">
            <a:latin typeface="Times New Roman" panose="02020603050405020304" pitchFamily="18" charset="0"/>
            <a:cs typeface="Times New Roman" panose="02020603050405020304" pitchFamily="18" charset="0"/>
          </a:endParaRPr>
        </a:p>
      </dsp:txBody>
      <dsp:txXfrm>
        <a:off x="52089" y="61302"/>
        <a:ext cx="3434184" cy="9628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DBEC4-115E-4527-BD02-6648BDB2C000}">
      <dsp:nvSpPr>
        <dsp:cNvPr id="0" name=""/>
        <dsp:cNvSpPr/>
      </dsp:nvSpPr>
      <dsp:spPr>
        <a:xfrm>
          <a:off x="0" y="0"/>
          <a:ext cx="4671092" cy="15465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kern="1200" dirty="0" smtClean="0">
              <a:latin typeface="Times New Roman" panose="02020603050405020304" pitchFamily="18" charset="0"/>
              <a:cs typeface="Times New Roman" panose="02020603050405020304" pitchFamily="18" charset="0"/>
            </a:rPr>
            <a:t>П</a:t>
          </a:r>
          <a:r>
            <a:rPr lang="en-GB" sz="2300" kern="1200" dirty="0" err="1" smtClean="0">
              <a:latin typeface="Times New Roman" panose="02020603050405020304" pitchFamily="18" charset="0"/>
              <a:cs typeface="Times New Roman" panose="02020603050405020304" pitchFamily="18" charset="0"/>
            </a:rPr>
            <a:t>олуч</a:t>
          </a:r>
          <a:r>
            <a:rPr lang="ru-RU" sz="2300" kern="1200" dirty="0" err="1" smtClean="0">
              <a:latin typeface="Times New Roman" panose="02020603050405020304" pitchFamily="18" charset="0"/>
              <a:cs typeface="Times New Roman" panose="02020603050405020304" pitchFamily="18" charset="0"/>
            </a:rPr>
            <a:t>ение</a:t>
          </a:r>
          <a:r>
            <a:rPr lang="en-GB" sz="2300" kern="1200" dirty="0" smtClean="0">
              <a:latin typeface="Times New Roman" panose="02020603050405020304" pitchFamily="18" charset="0"/>
              <a:cs typeface="Times New Roman" panose="02020603050405020304" pitchFamily="18" charset="0"/>
            </a:rPr>
            <a:t> </a:t>
          </a:r>
          <a:r>
            <a:rPr lang="ru-RU" sz="2300" kern="1200" dirty="0" smtClean="0">
              <a:latin typeface="Times New Roman" panose="02020603050405020304" pitchFamily="18" charset="0"/>
              <a:cs typeface="Times New Roman" panose="02020603050405020304" pitchFamily="18" charset="0"/>
            </a:rPr>
            <a:t>лицом </a:t>
          </a:r>
          <a:r>
            <a:rPr lang="en-GB" sz="2300" kern="1200" dirty="0" err="1" smtClean="0">
              <a:latin typeface="Times New Roman" panose="02020603050405020304" pitchFamily="18" charset="0"/>
              <a:cs typeface="Times New Roman" panose="02020603050405020304" pitchFamily="18" charset="0"/>
            </a:rPr>
            <a:t>возможност</a:t>
          </a:r>
          <a:r>
            <a:rPr lang="ru-RU" sz="2300" kern="1200" dirty="0" smtClean="0">
              <a:latin typeface="Times New Roman" panose="02020603050405020304" pitchFamily="18" charset="0"/>
              <a:cs typeface="Times New Roman" panose="02020603050405020304" pitchFamily="18" charset="0"/>
            </a:rPr>
            <a:t>и</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беспрепятственно</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использовать</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преступные</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доходы</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как</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будто</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бы</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они</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получены</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от</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легальной</a:t>
          </a:r>
          <a:r>
            <a:rPr lang="en-GB" sz="2300" kern="1200" dirty="0" smtClean="0">
              <a:latin typeface="Times New Roman" panose="02020603050405020304" pitchFamily="18" charset="0"/>
              <a:cs typeface="Times New Roman" panose="02020603050405020304" pitchFamily="18" charset="0"/>
            </a:rPr>
            <a:t> </a:t>
          </a:r>
          <a:r>
            <a:rPr lang="en-GB" sz="2300" kern="1200" dirty="0" err="1" smtClean="0">
              <a:latin typeface="Times New Roman" panose="02020603050405020304" pitchFamily="18" charset="0"/>
              <a:cs typeface="Times New Roman" panose="02020603050405020304" pitchFamily="18" charset="0"/>
            </a:rPr>
            <a:t>деятельности</a:t>
          </a:r>
          <a:endParaRPr lang="ru-RU" sz="2300" kern="1200" dirty="0">
            <a:latin typeface="Times New Roman" panose="02020603050405020304" pitchFamily="18" charset="0"/>
            <a:cs typeface="Times New Roman" panose="02020603050405020304" pitchFamily="18" charset="0"/>
          </a:endParaRPr>
        </a:p>
      </dsp:txBody>
      <dsp:txXfrm>
        <a:off x="75498" y="75498"/>
        <a:ext cx="4520096" cy="13955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4A849-AFB9-4DD3-B81D-556F1B4D92E1}" type="datetimeFigureOut">
              <a:rPr lang="ru-RU" smtClean="0"/>
              <a:pPr/>
              <a:t>29.11.2018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8BC3B-795B-4961-B987-8FC006019304}" type="slidenum">
              <a:rPr lang="ru-RU" smtClean="0"/>
              <a:pPr/>
              <a:t>‹#›</a:t>
            </a:fld>
            <a:endParaRPr lang="ru-RU"/>
          </a:p>
        </p:txBody>
      </p:sp>
    </p:spTree>
    <p:extLst>
      <p:ext uri="{BB962C8B-B14F-4D97-AF65-F5344CB8AC3E}">
        <p14:creationId xmlns:p14="http://schemas.microsoft.com/office/powerpoint/2010/main" val="100760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68BC3B-795B-4961-B987-8FC006019304}" type="slidenum">
              <a:rPr lang="ru-RU" smtClean="0"/>
              <a:pPr/>
              <a:t>8</a:t>
            </a:fld>
            <a:endParaRPr lang="ru-RU"/>
          </a:p>
        </p:txBody>
      </p:sp>
    </p:spTree>
    <p:extLst>
      <p:ext uri="{BB962C8B-B14F-4D97-AF65-F5344CB8AC3E}">
        <p14:creationId xmlns:p14="http://schemas.microsoft.com/office/powerpoint/2010/main" val="1354474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88B7EE85-F76C-4E5A-8F4D-F781A7635EC9}" type="slidenum">
              <a:rPr lang="ru-RU"/>
              <a:pPr/>
              <a:t>46</a:t>
            </a:fld>
            <a:endParaRPr lang="ru-RU"/>
          </a:p>
        </p:txBody>
      </p:sp>
      <p:sp>
        <p:nvSpPr>
          <p:cNvPr id="204801" name="Text Box 1"/>
          <p:cNvSpPr txBox="1">
            <a:spLocks noChangeArrowheads="1"/>
          </p:cNvSpPr>
          <p:nvPr/>
        </p:nvSpPr>
        <p:spPr bwMode="auto">
          <a:xfrm>
            <a:off x="3884613" y="8685214"/>
            <a:ext cx="2970212" cy="455612"/>
          </a:xfrm>
          <a:prstGeom prst="rect">
            <a:avLst/>
          </a:prstGeom>
          <a:noFill/>
          <a:ln w="9525" cap="flat">
            <a:noFill/>
            <a:round/>
            <a:headEnd/>
            <a:tailEnd/>
          </a:ln>
          <a:effectLst/>
        </p:spPr>
        <p:txBody>
          <a:bodyPr lIns="89995" tIns="46797" rIns="89995" bIns="46797" anchor="b"/>
          <a:lstStyle/>
          <a:p>
            <a:pPr algn="r">
              <a:tabLst>
                <a:tab pos="0" algn="l"/>
                <a:tab pos="447649" algn="l"/>
                <a:tab pos="896886" algn="l"/>
                <a:tab pos="1346122" algn="l"/>
                <a:tab pos="1795359" algn="l"/>
                <a:tab pos="2244595" algn="l"/>
                <a:tab pos="2693833" algn="l"/>
                <a:tab pos="3143068" algn="l"/>
                <a:tab pos="3592306" algn="l"/>
                <a:tab pos="4041542" algn="l"/>
                <a:tab pos="4490778" algn="l"/>
                <a:tab pos="4940015" algn="l"/>
                <a:tab pos="5389251" algn="l"/>
                <a:tab pos="5838488" algn="l"/>
                <a:tab pos="6287725" algn="l"/>
                <a:tab pos="6736961" algn="l"/>
                <a:tab pos="7186198" algn="l"/>
                <a:tab pos="7635434" algn="l"/>
                <a:tab pos="8084671" algn="l"/>
                <a:tab pos="8533907" algn="l"/>
                <a:tab pos="8983144" algn="l"/>
              </a:tabLst>
            </a:pPr>
            <a:fld id="{2508229B-287A-4CD5-B67B-CF3855AB25E3}" type="slidenum">
              <a:rPr lang="ru-RU" sz="1200">
                <a:solidFill>
                  <a:srgbClr val="000000"/>
                </a:solidFill>
                <a:latin typeface="Arial" charset="0"/>
                <a:cs typeface="Lucida Sans Unicode" pitchFamily="32" charset="0"/>
              </a:rPr>
              <a:pPr algn="r">
                <a:tabLst>
                  <a:tab pos="0" algn="l"/>
                  <a:tab pos="447649" algn="l"/>
                  <a:tab pos="896886" algn="l"/>
                  <a:tab pos="1346122" algn="l"/>
                  <a:tab pos="1795359" algn="l"/>
                  <a:tab pos="2244595" algn="l"/>
                  <a:tab pos="2693833" algn="l"/>
                  <a:tab pos="3143068" algn="l"/>
                  <a:tab pos="3592306" algn="l"/>
                  <a:tab pos="4041542" algn="l"/>
                  <a:tab pos="4490778" algn="l"/>
                  <a:tab pos="4940015" algn="l"/>
                  <a:tab pos="5389251" algn="l"/>
                  <a:tab pos="5838488" algn="l"/>
                  <a:tab pos="6287725" algn="l"/>
                  <a:tab pos="6736961" algn="l"/>
                  <a:tab pos="7186198" algn="l"/>
                  <a:tab pos="7635434" algn="l"/>
                  <a:tab pos="8084671" algn="l"/>
                  <a:tab pos="8533907" algn="l"/>
                  <a:tab pos="8983144" algn="l"/>
                </a:tabLst>
              </a:pPr>
              <a:t>46</a:t>
            </a:fld>
            <a:endParaRPr lang="ru-RU" sz="1200">
              <a:solidFill>
                <a:srgbClr val="000000"/>
              </a:solidFill>
              <a:latin typeface="Arial" charset="0"/>
              <a:cs typeface="Lucida Sans Unicode" pitchFamily="32" charset="0"/>
            </a:endParaRPr>
          </a:p>
        </p:txBody>
      </p:sp>
      <p:sp>
        <p:nvSpPr>
          <p:cNvPr id="204802" name="Rectangle 2"/>
          <p:cNvSpPr txBox="1">
            <a:spLocks noGrp="1" noRot="1" noChangeAspect="1" noChangeArrowheads="1"/>
          </p:cNvSpPr>
          <p:nvPr>
            <p:ph type="sldImg"/>
          </p:nvPr>
        </p:nvSpPr>
        <p:spPr bwMode="auto">
          <a:xfrm>
            <a:off x="1131888" y="677863"/>
            <a:ext cx="4594225" cy="3444875"/>
          </a:xfrm>
          <a:prstGeom prst="rect">
            <a:avLst/>
          </a:prstGeom>
          <a:solidFill>
            <a:srgbClr val="FFFFFF"/>
          </a:solidFill>
          <a:ln>
            <a:solidFill>
              <a:srgbClr val="000000"/>
            </a:solidFill>
            <a:miter lim="800000"/>
            <a:headEnd/>
            <a:tailEnd/>
          </a:ln>
        </p:spPr>
      </p:sp>
      <p:sp>
        <p:nvSpPr>
          <p:cNvPr id="204803"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ru-RU"/>
          </a:p>
        </p:txBody>
      </p:sp>
    </p:spTree>
    <p:extLst>
      <p:ext uri="{BB962C8B-B14F-4D97-AF65-F5344CB8AC3E}">
        <p14:creationId xmlns:p14="http://schemas.microsoft.com/office/powerpoint/2010/main" val="64359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2" y="3886202"/>
            <a:ext cx="6400800" cy="1752600"/>
          </a:xfrm>
        </p:spPr>
        <p:txBody>
          <a:bodyPr/>
          <a:lstStyle>
            <a:lvl1pPr marL="0" indent="0" algn="ctr">
              <a:buNone/>
              <a:defRPr>
                <a:solidFill>
                  <a:schemeClr val="tx1">
                    <a:tint val="75000"/>
                  </a:schemeClr>
                </a:solidFill>
              </a:defRPr>
            </a:lvl1pPr>
            <a:lvl2pPr marL="446791" indent="0" algn="ctr">
              <a:buNone/>
              <a:defRPr>
                <a:solidFill>
                  <a:schemeClr val="tx1">
                    <a:tint val="75000"/>
                  </a:schemeClr>
                </a:solidFill>
              </a:defRPr>
            </a:lvl2pPr>
            <a:lvl3pPr marL="893581" indent="0" algn="ctr">
              <a:buNone/>
              <a:defRPr>
                <a:solidFill>
                  <a:schemeClr val="tx1">
                    <a:tint val="75000"/>
                  </a:schemeClr>
                </a:solidFill>
              </a:defRPr>
            </a:lvl3pPr>
            <a:lvl4pPr marL="1340372" indent="0" algn="ctr">
              <a:buNone/>
              <a:defRPr>
                <a:solidFill>
                  <a:schemeClr val="tx1">
                    <a:tint val="75000"/>
                  </a:schemeClr>
                </a:solidFill>
              </a:defRPr>
            </a:lvl4pPr>
            <a:lvl5pPr marL="1787163" indent="0" algn="ctr">
              <a:buNone/>
              <a:defRPr>
                <a:solidFill>
                  <a:schemeClr val="tx1">
                    <a:tint val="75000"/>
                  </a:schemeClr>
                </a:solidFill>
              </a:defRPr>
            </a:lvl5pPr>
            <a:lvl6pPr marL="2233953" indent="0" algn="ctr">
              <a:buNone/>
              <a:defRPr>
                <a:solidFill>
                  <a:schemeClr val="tx1">
                    <a:tint val="75000"/>
                  </a:schemeClr>
                </a:solidFill>
              </a:defRPr>
            </a:lvl6pPr>
            <a:lvl7pPr marL="2680745" indent="0" algn="ctr">
              <a:buNone/>
              <a:defRPr>
                <a:solidFill>
                  <a:schemeClr val="tx1">
                    <a:tint val="75000"/>
                  </a:schemeClr>
                </a:solidFill>
              </a:defRPr>
            </a:lvl7pPr>
            <a:lvl8pPr marL="3127537" indent="0" algn="ctr">
              <a:buNone/>
              <a:defRPr>
                <a:solidFill>
                  <a:schemeClr val="tx1">
                    <a:tint val="75000"/>
                  </a:schemeClr>
                </a:solidFill>
              </a:defRPr>
            </a:lvl8pPr>
            <a:lvl9pPr marL="3574326"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75009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82423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2119" y="384177"/>
            <a:ext cx="2879725" cy="81930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9772" y="384177"/>
            <a:ext cx="8489950" cy="81930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587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7012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4"/>
            <a:ext cx="7772400" cy="1362075"/>
          </a:xfrm>
        </p:spPr>
        <p:txBody>
          <a:bodyPr anchor="t"/>
          <a:lstStyle>
            <a:lvl1pPr algn="l">
              <a:defRPr sz="3935"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5"/>
            <a:ext cx="7772400" cy="1500187"/>
          </a:xfrm>
        </p:spPr>
        <p:txBody>
          <a:bodyPr anchor="b"/>
          <a:lstStyle>
            <a:lvl1pPr marL="0" indent="0">
              <a:buNone/>
              <a:defRPr sz="1968">
                <a:solidFill>
                  <a:schemeClr val="tx1">
                    <a:tint val="75000"/>
                  </a:schemeClr>
                </a:solidFill>
              </a:defRPr>
            </a:lvl1pPr>
            <a:lvl2pPr marL="446791" indent="0">
              <a:buNone/>
              <a:defRPr sz="1797">
                <a:solidFill>
                  <a:schemeClr val="tx1">
                    <a:tint val="75000"/>
                  </a:schemeClr>
                </a:solidFill>
              </a:defRPr>
            </a:lvl2pPr>
            <a:lvl3pPr marL="893581" indent="0">
              <a:buNone/>
              <a:defRPr sz="1540">
                <a:solidFill>
                  <a:schemeClr val="tx1">
                    <a:tint val="75000"/>
                  </a:schemeClr>
                </a:solidFill>
              </a:defRPr>
            </a:lvl3pPr>
            <a:lvl4pPr marL="1340372" indent="0">
              <a:buNone/>
              <a:defRPr sz="1369">
                <a:solidFill>
                  <a:schemeClr val="tx1">
                    <a:tint val="75000"/>
                  </a:schemeClr>
                </a:solidFill>
              </a:defRPr>
            </a:lvl4pPr>
            <a:lvl5pPr marL="1787163" indent="0">
              <a:buNone/>
              <a:defRPr sz="1369">
                <a:solidFill>
                  <a:schemeClr val="tx1">
                    <a:tint val="75000"/>
                  </a:schemeClr>
                </a:solidFill>
              </a:defRPr>
            </a:lvl5pPr>
            <a:lvl6pPr marL="2233953" indent="0">
              <a:buNone/>
              <a:defRPr sz="1369">
                <a:solidFill>
                  <a:schemeClr val="tx1">
                    <a:tint val="75000"/>
                  </a:schemeClr>
                </a:solidFill>
              </a:defRPr>
            </a:lvl6pPr>
            <a:lvl7pPr marL="2680745" indent="0">
              <a:buNone/>
              <a:defRPr sz="1369">
                <a:solidFill>
                  <a:schemeClr val="tx1">
                    <a:tint val="75000"/>
                  </a:schemeClr>
                </a:solidFill>
              </a:defRPr>
            </a:lvl7pPr>
            <a:lvl8pPr marL="3127537" indent="0">
              <a:buNone/>
              <a:defRPr sz="1369">
                <a:solidFill>
                  <a:schemeClr val="tx1">
                    <a:tint val="75000"/>
                  </a:schemeClr>
                </a:solidFill>
              </a:defRPr>
            </a:lvl8pPr>
            <a:lvl9pPr marL="3574326" indent="0">
              <a:buNone/>
              <a:defRPr sz="1369">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3592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39774" y="2239963"/>
            <a:ext cx="5684837" cy="6337300"/>
          </a:xfrm>
        </p:spPr>
        <p:txBody>
          <a:bodyPr/>
          <a:lstStyle>
            <a:lvl1pPr>
              <a:defRPr sz="2738"/>
            </a:lvl1pPr>
            <a:lvl2pPr>
              <a:defRPr sz="2310"/>
            </a:lvl2pPr>
            <a:lvl3pPr>
              <a:defRPr sz="1968"/>
            </a:lvl3pPr>
            <a:lvl4pPr>
              <a:defRPr sz="1797"/>
            </a:lvl4pPr>
            <a:lvl5pPr>
              <a:defRPr sz="1797"/>
            </a:lvl5pPr>
            <a:lvl6pPr>
              <a:defRPr sz="1797"/>
            </a:lvl6pPr>
            <a:lvl7pPr>
              <a:defRPr sz="1797"/>
            </a:lvl7pPr>
            <a:lvl8pPr>
              <a:defRPr sz="1797"/>
            </a:lvl8pPr>
            <a:lvl9pPr>
              <a:defRPr sz="179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477000" y="2239963"/>
            <a:ext cx="5684838" cy="6337300"/>
          </a:xfrm>
        </p:spPr>
        <p:txBody>
          <a:bodyPr/>
          <a:lstStyle>
            <a:lvl1pPr>
              <a:defRPr sz="2738"/>
            </a:lvl1pPr>
            <a:lvl2pPr>
              <a:defRPr sz="2310"/>
            </a:lvl2pPr>
            <a:lvl3pPr>
              <a:defRPr sz="1968"/>
            </a:lvl3pPr>
            <a:lvl4pPr>
              <a:defRPr sz="1797"/>
            </a:lvl4pPr>
            <a:lvl5pPr>
              <a:defRPr sz="1797"/>
            </a:lvl5pPr>
            <a:lvl6pPr>
              <a:defRPr sz="1797"/>
            </a:lvl6pPr>
            <a:lvl7pPr>
              <a:defRPr sz="1797"/>
            </a:lvl7pPr>
            <a:lvl8pPr>
              <a:defRPr sz="1797"/>
            </a:lvl8pPr>
            <a:lvl9pPr>
              <a:defRPr sz="179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0201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41"/>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9" y="1535114"/>
            <a:ext cx="4040188" cy="639762"/>
          </a:xfrm>
        </p:spPr>
        <p:txBody>
          <a:bodyPr anchor="b"/>
          <a:lstStyle>
            <a:lvl1pPr marL="0" indent="0">
              <a:buNone/>
              <a:defRPr sz="2310" b="1"/>
            </a:lvl1pPr>
            <a:lvl2pPr marL="446791" indent="0">
              <a:buNone/>
              <a:defRPr sz="1968" b="1"/>
            </a:lvl2pPr>
            <a:lvl3pPr marL="893581" indent="0">
              <a:buNone/>
              <a:defRPr sz="1797" b="1"/>
            </a:lvl3pPr>
            <a:lvl4pPr marL="1340372" indent="0">
              <a:buNone/>
              <a:defRPr sz="1540" b="1"/>
            </a:lvl4pPr>
            <a:lvl5pPr marL="1787163" indent="0">
              <a:buNone/>
              <a:defRPr sz="1540" b="1"/>
            </a:lvl5pPr>
            <a:lvl6pPr marL="2233953" indent="0">
              <a:buNone/>
              <a:defRPr sz="1540" b="1"/>
            </a:lvl6pPr>
            <a:lvl7pPr marL="2680745" indent="0">
              <a:buNone/>
              <a:defRPr sz="1540" b="1"/>
            </a:lvl7pPr>
            <a:lvl8pPr marL="3127537" indent="0">
              <a:buNone/>
              <a:defRPr sz="1540" b="1"/>
            </a:lvl8pPr>
            <a:lvl9pPr marL="3574326" indent="0">
              <a:buNone/>
              <a:defRPr sz="1540" b="1"/>
            </a:lvl9pPr>
          </a:lstStyle>
          <a:p>
            <a:pPr lvl="0"/>
            <a:r>
              <a:rPr lang="ru-RU" smtClean="0"/>
              <a:t>Образец текста</a:t>
            </a:r>
          </a:p>
        </p:txBody>
      </p:sp>
      <p:sp>
        <p:nvSpPr>
          <p:cNvPr id="4" name="Содержимое 3"/>
          <p:cNvSpPr>
            <a:spLocks noGrp="1"/>
          </p:cNvSpPr>
          <p:nvPr>
            <p:ph sz="half" idx="2"/>
          </p:nvPr>
        </p:nvSpPr>
        <p:spPr>
          <a:xfrm>
            <a:off x="457209" y="2174875"/>
            <a:ext cx="4040188" cy="3951288"/>
          </a:xfrm>
        </p:spPr>
        <p:txBody>
          <a:bodyPr/>
          <a:lstStyle>
            <a:lvl1pPr>
              <a:defRPr sz="2310"/>
            </a:lvl1pPr>
            <a:lvl2pPr>
              <a:defRPr sz="1968"/>
            </a:lvl2pPr>
            <a:lvl3pPr>
              <a:defRPr sz="1797"/>
            </a:lvl3pPr>
            <a:lvl4pPr>
              <a:defRPr sz="1540"/>
            </a:lvl4pPr>
            <a:lvl5pPr>
              <a:defRPr sz="1540"/>
            </a:lvl5pPr>
            <a:lvl6pPr>
              <a:defRPr sz="1540"/>
            </a:lvl6pPr>
            <a:lvl7pPr>
              <a:defRPr sz="1540"/>
            </a:lvl7pPr>
            <a:lvl8pPr>
              <a:defRPr sz="1540"/>
            </a:lvl8pPr>
            <a:lvl9pPr>
              <a:defRPr sz="154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31" y="1535114"/>
            <a:ext cx="4041775" cy="639762"/>
          </a:xfrm>
        </p:spPr>
        <p:txBody>
          <a:bodyPr anchor="b"/>
          <a:lstStyle>
            <a:lvl1pPr marL="0" indent="0">
              <a:buNone/>
              <a:defRPr sz="2310" b="1"/>
            </a:lvl1pPr>
            <a:lvl2pPr marL="446791" indent="0">
              <a:buNone/>
              <a:defRPr sz="1968" b="1"/>
            </a:lvl2pPr>
            <a:lvl3pPr marL="893581" indent="0">
              <a:buNone/>
              <a:defRPr sz="1797" b="1"/>
            </a:lvl3pPr>
            <a:lvl4pPr marL="1340372" indent="0">
              <a:buNone/>
              <a:defRPr sz="1540" b="1"/>
            </a:lvl4pPr>
            <a:lvl5pPr marL="1787163" indent="0">
              <a:buNone/>
              <a:defRPr sz="1540" b="1"/>
            </a:lvl5pPr>
            <a:lvl6pPr marL="2233953" indent="0">
              <a:buNone/>
              <a:defRPr sz="1540" b="1"/>
            </a:lvl6pPr>
            <a:lvl7pPr marL="2680745" indent="0">
              <a:buNone/>
              <a:defRPr sz="1540" b="1"/>
            </a:lvl7pPr>
            <a:lvl8pPr marL="3127537" indent="0">
              <a:buNone/>
              <a:defRPr sz="1540" b="1"/>
            </a:lvl8pPr>
            <a:lvl9pPr marL="3574326" indent="0">
              <a:buNone/>
              <a:defRPr sz="1540" b="1"/>
            </a:lvl9pPr>
          </a:lstStyle>
          <a:p>
            <a:pPr lvl="0"/>
            <a:r>
              <a:rPr lang="ru-RU" smtClean="0"/>
              <a:t>Образец текста</a:t>
            </a:r>
          </a:p>
        </p:txBody>
      </p:sp>
      <p:sp>
        <p:nvSpPr>
          <p:cNvPr id="6" name="Содержимое 5"/>
          <p:cNvSpPr>
            <a:spLocks noGrp="1"/>
          </p:cNvSpPr>
          <p:nvPr>
            <p:ph sz="quarter" idx="4"/>
          </p:nvPr>
        </p:nvSpPr>
        <p:spPr>
          <a:xfrm>
            <a:off x="4645031" y="2174875"/>
            <a:ext cx="4041775" cy="3951288"/>
          </a:xfrm>
        </p:spPr>
        <p:txBody>
          <a:bodyPr/>
          <a:lstStyle>
            <a:lvl1pPr>
              <a:defRPr sz="2310"/>
            </a:lvl1pPr>
            <a:lvl2pPr>
              <a:defRPr sz="1968"/>
            </a:lvl2pPr>
            <a:lvl3pPr>
              <a:defRPr sz="1797"/>
            </a:lvl3pPr>
            <a:lvl4pPr>
              <a:defRPr sz="1540"/>
            </a:lvl4pPr>
            <a:lvl5pPr>
              <a:defRPr sz="1540"/>
            </a:lvl5pPr>
            <a:lvl6pPr>
              <a:defRPr sz="1540"/>
            </a:lvl6pPr>
            <a:lvl7pPr>
              <a:defRPr sz="1540"/>
            </a:lvl7pPr>
            <a:lvl8pPr>
              <a:defRPr sz="1540"/>
            </a:lvl8pPr>
            <a:lvl9pPr>
              <a:defRPr sz="154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4351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4667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99472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0"/>
            <a:ext cx="3008313" cy="1162050"/>
          </a:xfrm>
        </p:spPr>
        <p:txBody>
          <a:bodyPr anchor="b"/>
          <a:lstStyle>
            <a:lvl1pPr algn="l">
              <a:defRPr sz="1968" b="1"/>
            </a:lvl1pPr>
          </a:lstStyle>
          <a:p>
            <a:r>
              <a:rPr lang="ru-RU" smtClean="0"/>
              <a:t>Образец заголовка</a:t>
            </a:r>
            <a:endParaRPr lang="ru-RU"/>
          </a:p>
        </p:txBody>
      </p:sp>
      <p:sp>
        <p:nvSpPr>
          <p:cNvPr id="3" name="Содержимое 2"/>
          <p:cNvSpPr>
            <a:spLocks noGrp="1"/>
          </p:cNvSpPr>
          <p:nvPr>
            <p:ph idx="1"/>
          </p:nvPr>
        </p:nvSpPr>
        <p:spPr>
          <a:xfrm>
            <a:off x="3575051" y="273054"/>
            <a:ext cx="5111750" cy="5853113"/>
          </a:xfrm>
        </p:spPr>
        <p:txBody>
          <a:bodyPr/>
          <a:lstStyle>
            <a:lvl1pPr>
              <a:defRPr sz="3165"/>
            </a:lvl1pPr>
            <a:lvl2pPr>
              <a:defRPr sz="2738"/>
            </a:lvl2pPr>
            <a:lvl3pPr>
              <a:defRPr sz="2310"/>
            </a:lvl3pPr>
            <a:lvl4pPr>
              <a:defRPr sz="1968"/>
            </a:lvl4pPr>
            <a:lvl5pPr>
              <a:defRPr sz="1968"/>
            </a:lvl5pPr>
            <a:lvl6pPr>
              <a:defRPr sz="1968"/>
            </a:lvl6pPr>
            <a:lvl7pPr>
              <a:defRPr sz="1968"/>
            </a:lvl7pPr>
            <a:lvl8pPr>
              <a:defRPr sz="1968"/>
            </a:lvl8pPr>
            <a:lvl9pPr>
              <a:defRPr sz="1968"/>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435104"/>
            <a:ext cx="3008313" cy="4691063"/>
          </a:xfrm>
        </p:spPr>
        <p:txBody>
          <a:bodyPr/>
          <a:lstStyle>
            <a:lvl1pPr marL="0" indent="0">
              <a:buNone/>
              <a:defRPr sz="1369"/>
            </a:lvl1pPr>
            <a:lvl2pPr marL="446791" indent="0">
              <a:buNone/>
              <a:defRPr sz="1198"/>
            </a:lvl2pPr>
            <a:lvl3pPr marL="893581" indent="0">
              <a:buNone/>
              <a:defRPr sz="941"/>
            </a:lvl3pPr>
            <a:lvl4pPr marL="1340372" indent="0">
              <a:buNone/>
              <a:defRPr sz="856"/>
            </a:lvl4pPr>
            <a:lvl5pPr marL="1787163" indent="0">
              <a:buNone/>
              <a:defRPr sz="856"/>
            </a:lvl5pPr>
            <a:lvl6pPr marL="2233953" indent="0">
              <a:buNone/>
              <a:defRPr sz="856"/>
            </a:lvl6pPr>
            <a:lvl7pPr marL="2680745" indent="0">
              <a:buNone/>
              <a:defRPr sz="856"/>
            </a:lvl7pPr>
            <a:lvl8pPr marL="3127537" indent="0">
              <a:buNone/>
              <a:defRPr sz="856"/>
            </a:lvl8pPr>
            <a:lvl9pPr marL="3574326" indent="0">
              <a:buNone/>
              <a:defRPr sz="856"/>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8472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1"/>
            <a:ext cx="5486400" cy="566738"/>
          </a:xfrm>
        </p:spPr>
        <p:txBody>
          <a:bodyPr anchor="b"/>
          <a:lstStyle>
            <a:lvl1pPr algn="l">
              <a:defRPr sz="1968" b="1"/>
            </a:lvl1pPr>
          </a:lstStyle>
          <a:p>
            <a:r>
              <a:rPr lang="ru-RU" smtClean="0"/>
              <a:t>Образец заголовка</a:t>
            </a:r>
            <a:endParaRPr lang="ru-RU"/>
          </a:p>
        </p:txBody>
      </p:sp>
      <p:sp>
        <p:nvSpPr>
          <p:cNvPr id="3" name="Рисунок 2"/>
          <p:cNvSpPr>
            <a:spLocks noGrp="1"/>
          </p:cNvSpPr>
          <p:nvPr>
            <p:ph type="pic" idx="1"/>
          </p:nvPr>
        </p:nvSpPr>
        <p:spPr>
          <a:xfrm>
            <a:off x="1792289" y="612775"/>
            <a:ext cx="5486400" cy="4114800"/>
          </a:xfrm>
        </p:spPr>
        <p:txBody>
          <a:bodyPr/>
          <a:lstStyle>
            <a:lvl1pPr marL="0" indent="0">
              <a:buNone/>
              <a:defRPr sz="3165"/>
            </a:lvl1pPr>
            <a:lvl2pPr marL="446791" indent="0">
              <a:buNone/>
              <a:defRPr sz="2738"/>
            </a:lvl2pPr>
            <a:lvl3pPr marL="893581" indent="0">
              <a:buNone/>
              <a:defRPr sz="2310"/>
            </a:lvl3pPr>
            <a:lvl4pPr marL="1340372" indent="0">
              <a:buNone/>
              <a:defRPr sz="1968"/>
            </a:lvl4pPr>
            <a:lvl5pPr marL="1787163" indent="0">
              <a:buNone/>
              <a:defRPr sz="1968"/>
            </a:lvl5pPr>
            <a:lvl6pPr marL="2233953" indent="0">
              <a:buNone/>
              <a:defRPr sz="1968"/>
            </a:lvl6pPr>
            <a:lvl7pPr marL="2680745" indent="0">
              <a:buNone/>
              <a:defRPr sz="1968"/>
            </a:lvl7pPr>
            <a:lvl8pPr marL="3127537" indent="0">
              <a:buNone/>
              <a:defRPr sz="1968"/>
            </a:lvl8pPr>
            <a:lvl9pPr marL="3574326" indent="0">
              <a:buNone/>
              <a:defRPr sz="1968"/>
            </a:lvl9pPr>
          </a:lstStyle>
          <a:p>
            <a:endParaRPr lang="ru-RU" dirty="0"/>
          </a:p>
        </p:txBody>
      </p:sp>
      <p:sp>
        <p:nvSpPr>
          <p:cNvPr id="4" name="Текст 3"/>
          <p:cNvSpPr>
            <a:spLocks noGrp="1"/>
          </p:cNvSpPr>
          <p:nvPr>
            <p:ph type="body" sz="half" idx="2"/>
          </p:nvPr>
        </p:nvSpPr>
        <p:spPr>
          <a:xfrm>
            <a:off x="1792289" y="5367341"/>
            <a:ext cx="5486400" cy="804862"/>
          </a:xfrm>
        </p:spPr>
        <p:txBody>
          <a:bodyPr/>
          <a:lstStyle>
            <a:lvl1pPr marL="0" indent="0">
              <a:buNone/>
              <a:defRPr sz="1369"/>
            </a:lvl1pPr>
            <a:lvl2pPr marL="446791" indent="0">
              <a:buNone/>
              <a:defRPr sz="1198"/>
            </a:lvl2pPr>
            <a:lvl3pPr marL="893581" indent="0">
              <a:buNone/>
              <a:defRPr sz="941"/>
            </a:lvl3pPr>
            <a:lvl4pPr marL="1340372" indent="0">
              <a:buNone/>
              <a:defRPr sz="856"/>
            </a:lvl4pPr>
            <a:lvl5pPr marL="1787163" indent="0">
              <a:buNone/>
              <a:defRPr sz="856"/>
            </a:lvl5pPr>
            <a:lvl6pPr marL="2233953" indent="0">
              <a:buNone/>
              <a:defRPr sz="856"/>
            </a:lvl6pPr>
            <a:lvl7pPr marL="2680745" indent="0">
              <a:buNone/>
              <a:defRPr sz="856"/>
            </a:lvl7pPr>
            <a:lvl8pPr marL="3127537" indent="0">
              <a:buNone/>
              <a:defRPr sz="856"/>
            </a:lvl8pPr>
            <a:lvl9pPr marL="3574326" indent="0">
              <a:buNone/>
              <a:defRPr sz="856"/>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993F3715-0759-4FEA-B411-82674060067C}"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0810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41"/>
            <a:ext cx="8229600" cy="1143000"/>
          </a:xfrm>
          <a:prstGeom prst="rect">
            <a:avLst/>
          </a:prstGeom>
        </p:spPr>
        <p:txBody>
          <a:bodyPr vert="horz" lIns="104431" tIns="52218" rIns="104431" bIns="52218"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6"/>
            <a:ext cx="8229600" cy="4525963"/>
          </a:xfrm>
          <a:prstGeom prst="rect">
            <a:avLst/>
          </a:prstGeom>
        </p:spPr>
        <p:txBody>
          <a:bodyPr vert="horz" lIns="104431" tIns="52218" rIns="104431" bIns="5221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1" y="6356353"/>
            <a:ext cx="2133600" cy="365125"/>
          </a:xfrm>
          <a:prstGeom prst="rect">
            <a:avLst/>
          </a:prstGeom>
        </p:spPr>
        <p:txBody>
          <a:bodyPr vert="horz" lIns="104431" tIns="52218" rIns="104431" bIns="52218" rtlCol="0" anchor="ctr"/>
          <a:lstStyle>
            <a:lvl1pPr algn="l">
              <a:defRPr sz="1198">
                <a:solidFill>
                  <a:schemeClr val="tx1">
                    <a:tint val="75000"/>
                  </a:schemeClr>
                </a:solidFill>
              </a:defRPr>
            </a:lvl1pPr>
          </a:lstStyle>
          <a:p>
            <a:pPr defTabSz="445444" eaLnBrk="0" fontAlgn="base" hangingPunct="0">
              <a:spcBef>
                <a:spcPct val="0"/>
              </a:spcBef>
              <a:spcAft>
                <a:spcPct val="0"/>
              </a:spcAft>
            </a:pPr>
            <a:endParaRPr lang="ru-RU" dirty="0">
              <a:solidFill>
                <a:prstClr val="black">
                  <a:tint val="75000"/>
                </a:prstClr>
              </a:solidFill>
              <a:latin typeface="Arial Narrow" pitchFamily="34" charset="0"/>
              <a:cs typeface="Arial" charset="0"/>
            </a:endParaRPr>
          </a:p>
        </p:txBody>
      </p:sp>
      <p:sp>
        <p:nvSpPr>
          <p:cNvPr id="5" name="Нижний колонтитул 4"/>
          <p:cNvSpPr>
            <a:spLocks noGrp="1"/>
          </p:cNvSpPr>
          <p:nvPr>
            <p:ph type="ftr" sz="quarter" idx="3"/>
          </p:nvPr>
        </p:nvSpPr>
        <p:spPr>
          <a:xfrm>
            <a:off x="3124202" y="6356353"/>
            <a:ext cx="2895600" cy="365125"/>
          </a:xfrm>
          <a:prstGeom prst="rect">
            <a:avLst/>
          </a:prstGeom>
        </p:spPr>
        <p:txBody>
          <a:bodyPr vert="horz" lIns="104431" tIns="52218" rIns="104431" bIns="52218" rtlCol="0" anchor="ctr"/>
          <a:lstStyle>
            <a:lvl1pPr algn="ctr">
              <a:defRPr sz="1198">
                <a:solidFill>
                  <a:schemeClr val="tx1">
                    <a:tint val="75000"/>
                  </a:schemeClr>
                </a:solidFill>
              </a:defRPr>
            </a:lvl1pPr>
          </a:lstStyle>
          <a:p>
            <a:pPr defTabSz="445444" eaLnBrk="0" fontAlgn="base" hangingPunct="0">
              <a:spcBef>
                <a:spcPct val="0"/>
              </a:spcBef>
              <a:spcAft>
                <a:spcPct val="0"/>
              </a:spcAft>
            </a:pPr>
            <a:endParaRPr lang="ru-RU" dirty="0">
              <a:solidFill>
                <a:prstClr val="black">
                  <a:tint val="75000"/>
                </a:prstClr>
              </a:solidFill>
              <a:latin typeface="Arial Narrow" pitchFamily="34" charset="0"/>
              <a:cs typeface="Arial" charset="0"/>
            </a:endParaRPr>
          </a:p>
        </p:txBody>
      </p:sp>
      <p:sp>
        <p:nvSpPr>
          <p:cNvPr id="6" name="Номер слайда 5"/>
          <p:cNvSpPr>
            <a:spLocks noGrp="1"/>
          </p:cNvSpPr>
          <p:nvPr>
            <p:ph type="sldNum" sz="quarter" idx="4"/>
          </p:nvPr>
        </p:nvSpPr>
        <p:spPr>
          <a:xfrm>
            <a:off x="6553200" y="6356353"/>
            <a:ext cx="2133600" cy="365125"/>
          </a:xfrm>
          <a:prstGeom prst="rect">
            <a:avLst/>
          </a:prstGeom>
        </p:spPr>
        <p:txBody>
          <a:bodyPr vert="horz" lIns="104431" tIns="52218" rIns="104431" bIns="52218" rtlCol="0" anchor="ctr"/>
          <a:lstStyle>
            <a:lvl1pPr algn="r">
              <a:defRPr sz="1198">
                <a:solidFill>
                  <a:schemeClr val="tx1">
                    <a:tint val="75000"/>
                  </a:schemeClr>
                </a:solidFill>
              </a:defRPr>
            </a:lvl1pPr>
          </a:lstStyle>
          <a:p>
            <a:pPr defTabSz="445444" eaLnBrk="0" fontAlgn="base" hangingPunct="0">
              <a:spcBef>
                <a:spcPct val="0"/>
              </a:spcBef>
              <a:spcAft>
                <a:spcPct val="0"/>
              </a:spcAft>
            </a:pPr>
            <a:fld id="{993F3715-0759-4FEA-B411-82674060067C}" type="slidenum">
              <a:rPr lang="ru-RU" smtClean="0">
                <a:solidFill>
                  <a:prstClr val="black">
                    <a:tint val="75000"/>
                  </a:prstClr>
                </a:solidFill>
                <a:latin typeface="Arial Narrow" pitchFamily="34" charset="0"/>
                <a:cs typeface="Arial" charset="0"/>
              </a:rPr>
              <a:pPr defTabSz="445444" eaLnBrk="0" fontAlgn="base" hangingPunct="0">
                <a:spcBef>
                  <a:spcPct val="0"/>
                </a:spcBef>
                <a:spcAft>
                  <a:spcPct val="0"/>
                </a:spcAft>
              </a:pPr>
              <a:t>‹#›</a:t>
            </a:fld>
            <a:endParaRPr lang="ru-RU" dirty="0">
              <a:solidFill>
                <a:prstClr val="black">
                  <a:tint val="75000"/>
                </a:prstClr>
              </a:solidFill>
              <a:latin typeface="Arial Narrow" pitchFamily="34" charset="0"/>
              <a:cs typeface="Arial" charset="0"/>
            </a:endParaRPr>
          </a:p>
        </p:txBody>
      </p:sp>
      <p:pic>
        <p:nvPicPr>
          <p:cNvPr id="7" name="Рисунок 7" descr="плашка.jpg"/>
          <p:cNvPicPr>
            <a:picLocks noChangeAspect="1"/>
          </p:cNvPicPr>
          <p:nvPr userDrawn="1"/>
        </p:nvPicPr>
        <p:blipFill>
          <a:blip r:embed="rId13"/>
          <a:srcRect/>
          <a:stretch>
            <a:fillRect/>
          </a:stretch>
        </p:blipFill>
        <p:spPr bwMode="auto">
          <a:xfrm>
            <a:off x="0" y="0"/>
            <a:ext cx="9144000" cy="1260714"/>
          </a:xfrm>
          <a:prstGeom prst="rect">
            <a:avLst/>
          </a:prstGeom>
          <a:noFill/>
          <a:ln w="9525">
            <a:noFill/>
            <a:miter lim="800000"/>
            <a:headEnd/>
            <a:tailEnd/>
          </a:ln>
        </p:spPr>
      </p:pic>
    </p:spTree>
    <p:extLst>
      <p:ext uri="{BB962C8B-B14F-4D97-AF65-F5344CB8AC3E}">
        <p14:creationId xmlns:p14="http://schemas.microsoft.com/office/powerpoint/2010/main" val="20154614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893581" rtl="0" eaLnBrk="1" latinLnBrk="0" hangingPunct="1">
        <a:spcBef>
          <a:spcPct val="0"/>
        </a:spcBef>
        <a:buNone/>
        <a:defRPr sz="4278" kern="1200">
          <a:solidFill>
            <a:schemeClr val="tx1"/>
          </a:solidFill>
          <a:latin typeface="+mj-lt"/>
          <a:ea typeface="+mj-ea"/>
          <a:cs typeface="+mj-cs"/>
        </a:defRPr>
      </a:lvl1pPr>
    </p:titleStyle>
    <p:bodyStyle>
      <a:lvl1pPr marL="335093" indent="-335093" algn="l" defTabSz="893581" rtl="0" eaLnBrk="1" latinLnBrk="0" hangingPunct="1">
        <a:spcBef>
          <a:spcPct val="20000"/>
        </a:spcBef>
        <a:buFont typeface="Arial" pitchFamily="34" charset="0"/>
        <a:buChar char="•"/>
        <a:defRPr sz="3165" kern="1200">
          <a:solidFill>
            <a:schemeClr val="tx1"/>
          </a:solidFill>
          <a:latin typeface="+mn-lt"/>
          <a:ea typeface="+mn-ea"/>
          <a:cs typeface="+mn-cs"/>
        </a:defRPr>
      </a:lvl1pPr>
      <a:lvl2pPr marL="726036" indent="-279244" algn="l" defTabSz="893581" rtl="0" eaLnBrk="1" latinLnBrk="0" hangingPunct="1">
        <a:spcBef>
          <a:spcPct val="20000"/>
        </a:spcBef>
        <a:buFont typeface="Arial" pitchFamily="34" charset="0"/>
        <a:buChar char="–"/>
        <a:defRPr sz="2738" kern="1200">
          <a:solidFill>
            <a:schemeClr val="tx1"/>
          </a:solidFill>
          <a:latin typeface="+mn-lt"/>
          <a:ea typeface="+mn-ea"/>
          <a:cs typeface="+mn-cs"/>
        </a:defRPr>
      </a:lvl2pPr>
      <a:lvl3pPr marL="1116978" indent="-223396" algn="l" defTabSz="893581" rtl="0" eaLnBrk="1" latinLnBrk="0" hangingPunct="1">
        <a:spcBef>
          <a:spcPct val="20000"/>
        </a:spcBef>
        <a:buFont typeface="Arial" pitchFamily="34" charset="0"/>
        <a:buChar char="•"/>
        <a:defRPr sz="2310" kern="1200">
          <a:solidFill>
            <a:schemeClr val="tx1"/>
          </a:solidFill>
          <a:latin typeface="+mn-lt"/>
          <a:ea typeface="+mn-ea"/>
          <a:cs typeface="+mn-cs"/>
        </a:defRPr>
      </a:lvl3pPr>
      <a:lvl4pPr marL="1563768" indent="-223396" algn="l" defTabSz="893581" rtl="0" eaLnBrk="1" latinLnBrk="0" hangingPunct="1">
        <a:spcBef>
          <a:spcPct val="20000"/>
        </a:spcBef>
        <a:buFont typeface="Arial" pitchFamily="34" charset="0"/>
        <a:buChar char="–"/>
        <a:defRPr sz="1968" kern="1200">
          <a:solidFill>
            <a:schemeClr val="tx1"/>
          </a:solidFill>
          <a:latin typeface="+mn-lt"/>
          <a:ea typeface="+mn-ea"/>
          <a:cs typeface="+mn-cs"/>
        </a:defRPr>
      </a:lvl4pPr>
      <a:lvl5pPr marL="2010558" indent="-223396" algn="l" defTabSz="893581" rtl="0" eaLnBrk="1" latinLnBrk="0" hangingPunct="1">
        <a:spcBef>
          <a:spcPct val="20000"/>
        </a:spcBef>
        <a:buFont typeface="Arial" pitchFamily="34" charset="0"/>
        <a:buChar char="»"/>
        <a:defRPr sz="1968" kern="1200">
          <a:solidFill>
            <a:schemeClr val="tx1"/>
          </a:solidFill>
          <a:latin typeface="+mn-lt"/>
          <a:ea typeface="+mn-ea"/>
          <a:cs typeface="+mn-cs"/>
        </a:defRPr>
      </a:lvl5pPr>
      <a:lvl6pPr marL="2457350" indent="-223396" algn="l" defTabSz="893581" rtl="0" eaLnBrk="1" latinLnBrk="0" hangingPunct="1">
        <a:spcBef>
          <a:spcPct val="20000"/>
        </a:spcBef>
        <a:buFont typeface="Arial" pitchFamily="34" charset="0"/>
        <a:buChar char="•"/>
        <a:defRPr sz="1968" kern="1200">
          <a:solidFill>
            <a:schemeClr val="tx1"/>
          </a:solidFill>
          <a:latin typeface="+mn-lt"/>
          <a:ea typeface="+mn-ea"/>
          <a:cs typeface="+mn-cs"/>
        </a:defRPr>
      </a:lvl6pPr>
      <a:lvl7pPr marL="2904138" indent="-223396" algn="l" defTabSz="893581" rtl="0" eaLnBrk="1" latinLnBrk="0" hangingPunct="1">
        <a:spcBef>
          <a:spcPct val="20000"/>
        </a:spcBef>
        <a:buFont typeface="Arial" pitchFamily="34" charset="0"/>
        <a:buChar char="•"/>
        <a:defRPr sz="1968" kern="1200">
          <a:solidFill>
            <a:schemeClr val="tx1"/>
          </a:solidFill>
          <a:latin typeface="+mn-lt"/>
          <a:ea typeface="+mn-ea"/>
          <a:cs typeface="+mn-cs"/>
        </a:defRPr>
      </a:lvl7pPr>
      <a:lvl8pPr marL="3350933" indent="-223396" algn="l" defTabSz="893581" rtl="0" eaLnBrk="1" latinLnBrk="0" hangingPunct="1">
        <a:spcBef>
          <a:spcPct val="20000"/>
        </a:spcBef>
        <a:buFont typeface="Arial" pitchFamily="34" charset="0"/>
        <a:buChar char="•"/>
        <a:defRPr sz="1968" kern="1200">
          <a:solidFill>
            <a:schemeClr val="tx1"/>
          </a:solidFill>
          <a:latin typeface="+mn-lt"/>
          <a:ea typeface="+mn-ea"/>
          <a:cs typeface="+mn-cs"/>
        </a:defRPr>
      </a:lvl8pPr>
      <a:lvl9pPr marL="3797724" indent="-223396" algn="l" defTabSz="893581" rtl="0" eaLnBrk="1" latinLnBrk="0" hangingPunct="1">
        <a:spcBef>
          <a:spcPct val="20000"/>
        </a:spcBef>
        <a:buFont typeface="Arial" pitchFamily="34" charset="0"/>
        <a:buChar char="•"/>
        <a:defRPr sz="1968" kern="1200">
          <a:solidFill>
            <a:schemeClr val="tx1"/>
          </a:solidFill>
          <a:latin typeface="+mn-lt"/>
          <a:ea typeface="+mn-ea"/>
          <a:cs typeface="+mn-cs"/>
        </a:defRPr>
      </a:lvl9pPr>
    </p:bodyStyle>
    <p:otherStyle>
      <a:defPPr>
        <a:defRPr lang="ru-RU"/>
      </a:defPPr>
      <a:lvl1pPr marL="0" algn="l" defTabSz="893581" rtl="0" eaLnBrk="1" latinLnBrk="0" hangingPunct="1">
        <a:defRPr sz="1797" kern="1200">
          <a:solidFill>
            <a:schemeClr val="tx1"/>
          </a:solidFill>
          <a:latin typeface="+mn-lt"/>
          <a:ea typeface="+mn-ea"/>
          <a:cs typeface="+mn-cs"/>
        </a:defRPr>
      </a:lvl1pPr>
      <a:lvl2pPr marL="446791" algn="l" defTabSz="893581" rtl="0" eaLnBrk="1" latinLnBrk="0" hangingPunct="1">
        <a:defRPr sz="1797" kern="1200">
          <a:solidFill>
            <a:schemeClr val="tx1"/>
          </a:solidFill>
          <a:latin typeface="+mn-lt"/>
          <a:ea typeface="+mn-ea"/>
          <a:cs typeface="+mn-cs"/>
        </a:defRPr>
      </a:lvl2pPr>
      <a:lvl3pPr marL="893581" algn="l" defTabSz="893581" rtl="0" eaLnBrk="1" latinLnBrk="0" hangingPunct="1">
        <a:defRPr sz="1797" kern="1200">
          <a:solidFill>
            <a:schemeClr val="tx1"/>
          </a:solidFill>
          <a:latin typeface="+mn-lt"/>
          <a:ea typeface="+mn-ea"/>
          <a:cs typeface="+mn-cs"/>
        </a:defRPr>
      </a:lvl3pPr>
      <a:lvl4pPr marL="1340372" algn="l" defTabSz="893581" rtl="0" eaLnBrk="1" latinLnBrk="0" hangingPunct="1">
        <a:defRPr sz="1797" kern="1200">
          <a:solidFill>
            <a:schemeClr val="tx1"/>
          </a:solidFill>
          <a:latin typeface="+mn-lt"/>
          <a:ea typeface="+mn-ea"/>
          <a:cs typeface="+mn-cs"/>
        </a:defRPr>
      </a:lvl4pPr>
      <a:lvl5pPr marL="1787163" algn="l" defTabSz="893581" rtl="0" eaLnBrk="1" latinLnBrk="0" hangingPunct="1">
        <a:defRPr sz="1797" kern="1200">
          <a:solidFill>
            <a:schemeClr val="tx1"/>
          </a:solidFill>
          <a:latin typeface="+mn-lt"/>
          <a:ea typeface="+mn-ea"/>
          <a:cs typeface="+mn-cs"/>
        </a:defRPr>
      </a:lvl5pPr>
      <a:lvl6pPr marL="2233953" algn="l" defTabSz="893581" rtl="0" eaLnBrk="1" latinLnBrk="0" hangingPunct="1">
        <a:defRPr sz="1797" kern="1200">
          <a:solidFill>
            <a:schemeClr val="tx1"/>
          </a:solidFill>
          <a:latin typeface="+mn-lt"/>
          <a:ea typeface="+mn-ea"/>
          <a:cs typeface="+mn-cs"/>
        </a:defRPr>
      </a:lvl6pPr>
      <a:lvl7pPr marL="2680745" algn="l" defTabSz="893581" rtl="0" eaLnBrk="1" latinLnBrk="0" hangingPunct="1">
        <a:defRPr sz="1797" kern="1200">
          <a:solidFill>
            <a:schemeClr val="tx1"/>
          </a:solidFill>
          <a:latin typeface="+mn-lt"/>
          <a:ea typeface="+mn-ea"/>
          <a:cs typeface="+mn-cs"/>
        </a:defRPr>
      </a:lvl7pPr>
      <a:lvl8pPr marL="3127537" algn="l" defTabSz="893581" rtl="0" eaLnBrk="1" latinLnBrk="0" hangingPunct="1">
        <a:defRPr sz="1797" kern="1200">
          <a:solidFill>
            <a:schemeClr val="tx1"/>
          </a:solidFill>
          <a:latin typeface="+mn-lt"/>
          <a:ea typeface="+mn-ea"/>
          <a:cs typeface="+mn-cs"/>
        </a:defRPr>
      </a:lvl8pPr>
      <a:lvl9pPr marL="3574326" algn="l" defTabSz="893581" rtl="0" eaLnBrk="1" latinLnBrk="0" hangingPunct="1">
        <a:defRPr sz="1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1.bin"/><Relationship Id="rId7" Type="http://schemas.openxmlformats.org/officeDocument/2006/relationships/diagramQuickStyle" Target="../diagrams/quickStyl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wmf"/><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consultantplus://offline/ref=354DC7E45292ADA46D4CF6DDEC4C5C7DB3F89DEA1AB459E7B29662D7C506C02B8BAFB224E2O4T9Q"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consultantplus://offline/ref=4E280086E5A70832B81FA11796585657D9E90174A3A8E261A64FCF5E7EE3817DD5B10E60CDD97C57P9s1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ctrTitle" idx="4294967295"/>
          </p:nvPr>
        </p:nvSpPr>
        <p:spPr>
          <a:xfrm>
            <a:off x="0" y="1714500"/>
            <a:ext cx="9144000" cy="4248150"/>
          </a:xfrm>
        </p:spPr>
        <p:txBody>
          <a:bodyPr/>
          <a:lstStyle/>
          <a:p>
            <a:r>
              <a:rPr lang="ru-RU" sz="3400" b="1" dirty="0" smtClean="0">
                <a:latin typeface="Times New Roman" pitchFamily="18" charset="0"/>
                <a:cs typeface="Times New Roman" pitchFamily="18" charset="0"/>
              </a:rPr>
              <a:t>Требования Федерального закона </a:t>
            </a:r>
            <a:br>
              <a:rPr lang="ru-RU" sz="3400" b="1" dirty="0" smtClean="0">
                <a:latin typeface="Times New Roman" pitchFamily="18" charset="0"/>
                <a:cs typeface="Times New Roman" pitchFamily="18" charset="0"/>
              </a:rPr>
            </a:br>
            <a:r>
              <a:rPr lang="ru-RU" sz="3400" b="1" dirty="0" smtClean="0">
                <a:latin typeface="Times New Roman" pitchFamily="18" charset="0"/>
                <a:cs typeface="Times New Roman" pitchFamily="18" charset="0"/>
              </a:rPr>
              <a:t>от 07.08.2001 №115-ФЗ </a:t>
            </a:r>
            <a:br>
              <a:rPr lang="ru-RU" sz="3400" b="1" dirty="0" smtClean="0">
                <a:latin typeface="Times New Roman" pitchFamily="18" charset="0"/>
                <a:cs typeface="Times New Roman" pitchFamily="18" charset="0"/>
              </a:rPr>
            </a:br>
            <a:r>
              <a:rPr lang="ru-RU" sz="3400" b="1" dirty="0" smtClean="0">
                <a:latin typeface="Times New Roman" pitchFamily="18" charset="0"/>
                <a:cs typeface="Times New Roman" pitchFamily="18" charset="0"/>
              </a:rPr>
              <a:t>«О противодействии легализации (отмыванию) доходов, полученных преступным путем, и финансированию терроризма» к лицам, оказывающим бухгалтерские услуги</a:t>
            </a:r>
            <a:endParaRPr lang="ru-RU" sz="3400" b="1" dirty="0">
              <a:latin typeface="Times New Roman" pitchFamily="18" charset="0"/>
              <a:cs typeface="Times New Roman" pitchFamily="18" charset="0"/>
            </a:endParaRPr>
          </a:p>
        </p:txBody>
      </p:sp>
      <p:pic>
        <p:nvPicPr>
          <p:cNvPr id="5" name="Picture 6"/>
          <p:cNvPicPr>
            <a:picLocks noChangeAspect="1" noChangeArrowheads="1"/>
          </p:cNvPicPr>
          <p:nvPr/>
        </p:nvPicPr>
        <p:blipFill>
          <a:blip r:embed="rId2" cstate="print"/>
          <a:srcRect/>
          <a:stretch>
            <a:fillRect/>
          </a:stretch>
        </p:blipFill>
        <p:spPr bwMode="auto">
          <a:xfrm>
            <a:off x="3786183" y="116632"/>
            <a:ext cx="1571636" cy="1726601"/>
          </a:xfrm>
          <a:prstGeom prst="rect">
            <a:avLst/>
          </a:prstGeom>
          <a:noFill/>
          <a:ln w="9525" algn="in">
            <a:noFill/>
            <a:miter lim="800000"/>
            <a:headEnd/>
            <a:tailEnd/>
          </a:ln>
          <a:effectLst/>
        </p:spPr>
      </p:pic>
      <p:sp>
        <p:nvSpPr>
          <p:cNvPr id="2" name="Прямоугольник 1"/>
          <p:cNvSpPr/>
          <p:nvPr/>
        </p:nvSpPr>
        <p:spPr>
          <a:xfrm>
            <a:off x="7812360" y="116632"/>
            <a:ext cx="1008112" cy="1080120"/>
          </a:xfrm>
          <a:prstGeom prst="rect">
            <a:avLst/>
          </a:prstGeom>
          <a:solidFill>
            <a:srgbClr val="2E4883"/>
          </a:solidFill>
          <a:ln>
            <a:solidFill>
              <a:srgbClr val="2E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809763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052376742"/>
              </p:ext>
            </p:extLst>
          </p:nvPr>
        </p:nvGraphicFramePr>
        <p:xfrm>
          <a:off x="1115616" y="1412776"/>
          <a:ext cx="6792416"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39552" y="188640"/>
            <a:ext cx="6912768" cy="954107"/>
          </a:xfrm>
          <a:prstGeom prst="rect">
            <a:avLst/>
          </a:prstGeom>
        </p:spPr>
        <p:txBody>
          <a:bodyPr wrap="square">
            <a:spAutoFit/>
          </a:bodyPr>
          <a:lstStyle/>
          <a:p>
            <a:pPr marL="342900" indent="-342900" algn="ctr" eaLnBrk="0" fontAlgn="base" hangingPunct="0">
              <a:spcBef>
                <a:spcPct val="0"/>
              </a:spcBef>
              <a:spcAft>
                <a:spcPct val="0"/>
              </a:spcAft>
              <a:buClr>
                <a:srgbClr val="FFFFFF"/>
              </a:buClr>
            </a:pPr>
            <a:r>
              <a:rPr lang="ru-RU" sz="2800" b="1" dirty="0">
                <a:ln w="0"/>
                <a:solidFill>
                  <a:schemeClr val="bg1"/>
                </a:solidFill>
                <a:effectLst>
                  <a:outerShdw blurRad="38100" dist="25400" dir="5400000" algn="ctr" rotWithShape="0">
                    <a:srgbClr val="6E747A">
                      <a:alpha val="43000"/>
                    </a:srgbClr>
                  </a:outerShdw>
                </a:effectLst>
                <a:latin typeface="Times New Roman" pitchFamily="18" charset="0"/>
                <a:cs typeface="Times New Roman" pitchFamily="18" charset="0"/>
              </a:rPr>
              <a:t>Идентификация включает следующие </a:t>
            </a:r>
          </a:p>
          <a:p>
            <a:pPr marL="342900" indent="-342900" algn="ctr" eaLnBrk="0" fontAlgn="base" hangingPunct="0">
              <a:spcBef>
                <a:spcPct val="0"/>
              </a:spcBef>
              <a:spcAft>
                <a:spcPct val="0"/>
              </a:spcAft>
              <a:buClr>
                <a:srgbClr val="FFFFFF"/>
              </a:buClr>
            </a:pPr>
            <a:r>
              <a:rPr lang="ru-RU" sz="2800" b="1" dirty="0">
                <a:ln w="0"/>
                <a:solidFill>
                  <a:schemeClr val="bg1"/>
                </a:solidFill>
                <a:effectLst>
                  <a:outerShdw blurRad="38100" dist="25400" dir="5400000" algn="ctr" rotWithShape="0">
                    <a:srgbClr val="6E747A">
                      <a:alpha val="43000"/>
                    </a:srgbClr>
                  </a:outerShdw>
                </a:effectLst>
                <a:latin typeface="Times New Roman" pitchFamily="18" charset="0"/>
                <a:cs typeface="Times New Roman" pitchFamily="18" charset="0"/>
              </a:rPr>
              <a:t>ОБЯЗАТЕЛЬНЫЕ </a:t>
            </a:r>
            <a:r>
              <a:rPr lang="ru-RU" sz="2800" b="1" dirty="0" smtClean="0">
                <a:ln w="0"/>
                <a:solidFill>
                  <a:schemeClr val="bg1"/>
                </a:solidFill>
                <a:effectLst>
                  <a:outerShdw blurRad="38100" dist="25400" dir="5400000" algn="ctr" rotWithShape="0">
                    <a:srgbClr val="6E747A">
                      <a:alpha val="43000"/>
                    </a:srgbClr>
                  </a:outerShdw>
                </a:effectLst>
                <a:latin typeface="Times New Roman" pitchFamily="18" charset="0"/>
                <a:cs typeface="Times New Roman" pitchFamily="18" charset="0"/>
              </a:rPr>
              <a:t>этапы:</a:t>
            </a:r>
            <a:endParaRPr lang="ru-RU" sz="2400" b="1" dirty="0">
              <a:ln w="0"/>
              <a:solidFill>
                <a:schemeClr val="bg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9307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C96CAE5-45EF-41BE-BFAD-96ABEF4AB01B}"/>
                                            </p:graphicEl>
                                          </p:spTgt>
                                        </p:tgtEl>
                                        <p:attrNameLst>
                                          <p:attrName>style.visibility</p:attrName>
                                        </p:attrNameLst>
                                      </p:cBhvr>
                                      <p:to>
                                        <p:strVal val="visible"/>
                                      </p:to>
                                    </p:set>
                                    <p:anim calcmode="lin" valueType="num">
                                      <p:cBhvr additive="base">
                                        <p:cTn id="7" dur="500" fill="hold"/>
                                        <p:tgtEl>
                                          <p:spTgt spid="4">
                                            <p:graphicEl>
                                              <a:dgm id="{4C96CAE5-45EF-41BE-BFAD-96ABEF4AB01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C96CAE5-45EF-41BE-BFAD-96ABEF4AB01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5D37935-6BF5-426B-8103-14B7183D9AF8}"/>
                                            </p:graphicEl>
                                          </p:spTgt>
                                        </p:tgtEl>
                                        <p:attrNameLst>
                                          <p:attrName>style.visibility</p:attrName>
                                        </p:attrNameLst>
                                      </p:cBhvr>
                                      <p:to>
                                        <p:strVal val="visible"/>
                                      </p:to>
                                    </p:set>
                                    <p:anim calcmode="lin" valueType="num">
                                      <p:cBhvr additive="base">
                                        <p:cTn id="13" dur="500" fill="hold"/>
                                        <p:tgtEl>
                                          <p:spTgt spid="4">
                                            <p:graphicEl>
                                              <a:dgm id="{45D37935-6BF5-426B-8103-14B7183D9AF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5D37935-6BF5-426B-8103-14B7183D9AF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EAD822B7-6686-48C2-9932-74D9CF3F3099}"/>
                                            </p:graphicEl>
                                          </p:spTgt>
                                        </p:tgtEl>
                                        <p:attrNameLst>
                                          <p:attrName>style.visibility</p:attrName>
                                        </p:attrNameLst>
                                      </p:cBhvr>
                                      <p:to>
                                        <p:strVal val="visible"/>
                                      </p:to>
                                    </p:set>
                                    <p:anim calcmode="lin" valueType="num">
                                      <p:cBhvr additive="base">
                                        <p:cTn id="19" dur="500" fill="hold"/>
                                        <p:tgtEl>
                                          <p:spTgt spid="4">
                                            <p:graphicEl>
                                              <a:dgm id="{EAD822B7-6686-48C2-9932-74D9CF3F309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EAD822B7-6686-48C2-9932-74D9CF3F3099}"/>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DE446332-E2CF-42BD-BE0E-E5BE3C18EEE9}"/>
                                            </p:graphicEl>
                                          </p:spTgt>
                                        </p:tgtEl>
                                        <p:attrNameLst>
                                          <p:attrName>style.visibility</p:attrName>
                                        </p:attrNameLst>
                                      </p:cBhvr>
                                      <p:to>
                                        <p:strVal val="visible"/>
                                      </p:to>
                                    </p:set>
                                    <p:anim calcmode="lin" valueType="num">
                                      <p:cBhvr additive="base">
                                        <p:cTn id="25" dur="500" fill="hold"/>
                                        <p:tgtEl>
                                          <p:spTgt spid="4">
                                            <p:graphicEl>
                                              <a:dgm id="{DE446332-E2CF-42BD-BE0E-E5BE3C18EEE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DE446332-E2CF-42BD-BE0E-E5BE3C18EEE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531586"/>
            <a:ext cx="8402116" cy="2585323"/>
          </a:xfrm>
          <a:prstGeom prst="rect">
            <a:avLst/>
          </a:prstGeom>
        </p:spPr>
        <p:txBody>
          <a:bodyPr wrap="square">
            <a:spAutoFit/>
          </a:bodyPr>
          <a:lstStyle/>
          <a:p>
            <a:pPr algn="just">
              <a:lnSpc>
                <a:spcPct val="90000"/>
              </a:lnSpc>
              <a:buClrTx/>
              <a:buNone/>
            </a:pPr>
            <a:r>
              <a:rPr lang="ru-RU" dirty="0">
                <a:latin typeface="Times New Roman" pitchFamily="18" charset="0"/>
                <a:cs typeface="Times New Roman" pitchFamily="18" charset="0"/>
              </a:rPr>
              <a:t>В целях идентификации физических лиц на основании документа, удостоверяющего личность, устанавливаются и фиксируются следующие данные:</a:t>
            </a:r>
          </a:p>
          <a:p>
            <a:pPr algn="just">
              <a:lnSpc>
                <a:spcPct val="90000"/>
              </a:lnSpc>
              <a:buClrTx/>
              <a:buNone/>
            </a:pPr>
            <a:r>
              <a:rPr lang="ru-RU" dirty="0">
                <a:latin typeface="Times New Roman" pitchFamily="18" charset="0"/>
                <a:cs typeface="Times New Roman" pitchFamily="18" charset="0"/>
              </a:rPr>
              <a:t>	а) фамилию, имя, а также отчество;</a:t>
            </a:r>
          </a:p>
          <a:p>
            <a:pPr algn="just">
              <a:lnSpc>
                <a:spcPct val="90000"/>
              </a:lnSpc>
              <a:buClrTx/>
              <a:buNone/>
            </a:pPr>
            <a:r>
              <a:rPr lang="ru-RU" dirty="0">
                <a:latin typeface="Times New Roman" pitchFamily="18" charset="0"/>
                <a:cs typeface="Times New Roman" pitchFamily="18" charset="0"/>
              </a:rPr>
              <a:t>                б) дата рождения;</a:t>
            </a:r>
          </a:p>
          <a:p>
            <a:pPr algn="just">
              <a:lnSpc>
                <a:spcPct val="90000"/>
              </a:lnSpc>
              <a:buClrTx/>
              <a:buNone/>
            </a:pPr>
            <a:r>
              <a:rPr lang="ru-RU" dirty="0">
                <a:latin typeface="Times New Roman" pitchFamily="18" charset="0"/>
                <a:cs typeface="Times New Roman" pitchFamily="18" charset="0"/>
              </a:rPr>
              <a:t>                в) гражданство;</a:t>
            </a:r>
          </a:p>
          <a:p>
            <a:pPr algn="just">
              <a:lnSpc>
                <a:spcPct val="90000"/>
              </a:lnSpc>
              <a:buClrTx/>
              <a:buNone/>
            </a:pPr>
            <a:r>
              <a:rPr lang="ru-RU" dirty="0">
                <a:latin typeface="Times New Roman" pitchFamily="18" charset="0"/>
                <a:cs typeface="Times New Roman" pitchFamily="18" charset="0"/>
              </a:rPr>
              <a:t>                г) реквизиты документа удостоверяющего личность;</a:t>
            </a:r>
          </a:p>
          <a:p>
            <a:pPr algn="just">
              <a:lnSpc>
                <a:spcPct val="90000"/>
              </a:lnSpc>
              <a:buClrTx/>
              <a:buNone/>
            </a:pPr>
            <a:r>
              <a:rPr lang="ru-RU" dirty="0">
                <a:latin typeface="Times New Roman" pitchFamily="18" charset="0"/>
                <a:cs typeface="Times New Roman" pitchFamily="18" charset="0"/>
              </a:rPr>
              <a:t>	д) адрес места жительства (регистрации) и места пребывания;</a:t>
            </a:r>
          </a:p>
          <a:p>
            <a:pPr algn="just">
              <a:lnSpc>
                <a:spcPct val="90000"/>
              </a:lnSpc>
              <a:buClrTx/>
              <a:buNone/>
            </a:pPr>
            <a:r>
              <a:rPr lang="ru-RU" dirty="0">
                <a:latin typeface="Times New Roman" pitchFamily="18" charset="0"/>
                <a:cs typeface="Times New Roman" pitchFamily="18" charset="0"/>
              </a:rPr>
              <a:t>                е) данные миграционной карты или данные документа, подтверждающие право иностранного лица на пребывание (проживание) в РФ;</a:t>
            </a:r>
          </a:p>
          <a:p>
            <a:pPr algn="just">
              <a:lnSpc>
                <a:spcPct val="90000"/>
              </a:lnSpc>
              <a:buClrTx/>
              <a:buNone/>
            </a:pPr>
            <a:r>
              <a:rPr lang="ru-RU" dirty="0">
                <a:latin typeface="Times New Roman" pitchFamily="18" charset="0"/>
                <a:cs typeface="Times New Roman" pitchFamily="18" charset="0"/>
              </a:rPr>
              <a:t>                ж) ИНН (при его наличии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рямоугольник 2"/>
          <p:cNvSpPr/>
          <p:nvPr/>
        </p:nvSpPr>
        <p:spPr>
          <a:xfrm>
            <a:off x="2483768" y="1693490"/>
            <a:ext cx="4421147" cy="461665"/>
          </a:xfrm>
          <a:prstGeom prst="rect">
            <a:avLst/>
          </a:prstGeom>
        </p:spPr>
        <p:txBody>
          <a:bodyPr wrap="none">
            <a:spAutoFit/>
          </a:bodyPr>
          <a:lstStyle/>
          <a:p>
            <a:r>
              <a:rPr lang="ru-RU" sz="2400" b="1" u="sng" dirty="0" smtClean="0">
                <a:latin typeface="Times New Roman" pitchFamily="18" charset="0"/>
                <a:cs typeface="Times New Roman" pitchFamily="18" charset="0"/>
              </a:rPr>
              <a:t>В отношении </a:t>
            </a:r>
            <a:r>
              <a:rPr lang="ru-RU" sz="2400" b="1" u="sng" dirty="0">
                <a:latin typeface="Times New Roman" pitchFamily="18" charset="0"/>
                <a:cs typeface="Times New Roman" pitchFamily="18" charset="0"/>
              </a:rPr>
              <a:t>физических </a:t>
            </a:r>
            <a:r>
              <a:rPr lang="ru-RU" sz="2400" b="1" u="sng" dirty="0" smtClean="0">
                <a:latin typeface="Times New Roman" pitchFamily="18" charset="0"/>
                <a:cs typeface="Times New Roman" pitchFamily="18" charset="0"/>
              </a:rPr>
              <a:t>лиц</a:t>
            </a:r>
            <a:endParaRPr lang="ru-RU" sz="2400" dirty="0"/>
          </a:p>
        </p:txBody>
      </p:sp>
      <p:sp>
        <p:nvSpPr>
          <p:cNvPr id="5" name="Rectangle 2"/>
          <p:cNvSpPr txBox="1">
            <a:spLocks noChangeArrowheads="1"/>
          </p:cNvSpPr>
          <p:nvPr/>
        </p:nvSpPr>
        <p:spPr>
          <a:xfrm>
            <a:off x="-180528" y="-315416"/>
            <a:ext cx="8424862" cy="1628775"/>
          </a:xfrm>
          <a:prstGeom prst="rect">
            <a:avLst/>
          </a:prstGeom>
        </p:spPr>
        <p:txBody>
          <a:bodyPr vert="horz" lIns="104431" tIns="52218" rIns="104431" bIns="52218" rtlCol="0" anchor="ctr">
            <a:normAutofit fontScale="97500"/>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1800" smtClean="0">
                <a:solidFill>
                  <a:schemeClr val="bg1"/>
                </a:solidFill>
                <a:latin typeface="Times New Roman" panose="02020603050405020304" pitchFamily="18" charset="0"/>
                <a:cs typeface="Times New Roman" panose="02020603050405020304" pitchFamily="18" charset="0"/>
              </a:rPr>
              <a:t/>
            </a:r>
            <a:br>
              <a:rPr lang="ru-RU" sz="1800" smtClean="0">
                <a:solidFill>
                  <a:schemeClr val="bg1"/>
                </a:solidFill>
                <a:latin typeface="Times New Roman" panose="02020603050405020304" pitchFamily="18" charset="0"/>
                <a:cs typeface="Times New Roman" panose="02020603050405020304" pitchFamily="18" charset="0"/>
              </a:rPr>
            </a:br>
            <a:r>
              <a:rPr lang="ru-RU" sz="1800" b="1" u="sng" smtClean="0">
                <a:solidFill>
                  <a:schemeClr val="bg1"/>
                </a:solidFill>
                <a:latin typeface="Times New Roman" pitchFamily="18" charset="0"/>
                <a:ea typeface="+mn-ea"/>
                <a:cs typeface="Times New Roman" pitchFamily="18" charset="0"/>
              </a:rPr>
              <a:t>Программа идентификации разрабатывается с учетом положений Федерального закона, а также требований к идентификации клиентов и выгодоприобретателей, установленных Росфинмониторингом</a:t>
            </a:r>
            <a:endParaRPr lang="ru-RU" sz="1800" b="1" u="sng" dirty="0">
              <a:solidFill>
                <a:schemeClr val="bg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6815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175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175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1750"/>
                                        <p:tgtEl>
                                          <p:spTgt spid="2">
                                            <p:txEl>
                                              <p:pRg st="2" end="2"/>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1" dur="1750"/>
                                        <p:tgtEl>
                                          <p:spTgt spid="2">
                                            <p:txEl>
                                              <p:pRg st="3" end="3"/>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4" dur="1750"/>
                                        <p:tgtEl>
                                          <p:spTgt spid="2">
                                            <p:txEl>
                                              <p:pRg st="4" end="4"/>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7" dur="1750"/>
                                        <p:tgtEl>
                                          <p:spTgt spid="2">
                                            <p:txEl>
                                              <p:pRg st="5" end="5"/>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0" dur="1750"/>
                                        <p:tgtEl>
                                          <p:spTgt spid="2">
                                            <p:txEl>
                                              <p:pRg st="6" end="6"/>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3"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2780928"/>
            <a:ext cx="8856984" cy="1754326"/>
          </a:xfrm>
          <a:prstGeom prst="rect">
            <a:avLst/>
          </a:prstGeom>
        </p:spPr>
        <p:txBody>
          <a:bodyPr wrap="square">
            <a:spAutoFit/>
          </a:bodyPr>
          <a:lstStyle/>
          <a:p>
            <a:pPr algn="just">
              <a:lnSpc>
                <a:spcPct val="90000"/>
              </a:lnSpc>
              <a:buClrTx/>
              <a:buNone/>
            </a:pPr>
            <a:r>
              <a:rPr lang="ru-RU" sz="2000" dirty="0">
                <a:latin typeface="Times New Roman" pitchFamily="18" charset="0"/>
                <a:cs typeface="Times New Roman" pitchFamily="18" charset="0"/>
              </a:rPr>
              <a:t>В целях идентификации </a:t>
            </a:r>
            <a:r>
              <a:rPr lang="ru-RU" sz="2000" dirty="0" smtClean="0">
                <a:latin typeface="Times New Roman" pitchFamily="18" charset="0"/>
                <a:cs typeface="Times New Roman" pitchFamily="18" charset="0"/>
              </a:rPr>
              <a:t>юридических лиц:</a:t>
            </a:r>
            <a:endParaRPr lang="ru-RU" sz="2000" dirty="0">
              <a:latin typeface="Times New Roman" pitchFamily="18" charset="0"/>
              <a:cs typeface="Times New Roman" pitchFamily="18" charset="0"/>
            </a:endParaRPr>
          </a:p>
          <a:p>
            <a:pPr algn="just">
              <a:lnSpc>
                <a:spcPct val="90000"/>
              </a:lnSpc>
              <a:buClrTx/>
              <a:buNone/>
            </a:pPr>
            <a:r>
              <a:rPr lang="ru-RU" sz="2000" dirty="0" smtClean="0">
                <a:latin typeface="Times New Roman" pitchFamily="18" charset="0"/>
                <a:cs typeface="Times New Roman" pitchFamily="18" charset="0"/>
              </a:rPr>
              <a:t>	а</a:t>
            </a:r>
            <a:r>
              <a:rPr lang="ru-RU" sz="2000" dirty="0">
                <a:latin typeface="Times New Roman" pitchFamily="18" charset="0"/>
                <a:cs typeface="Times New Roman" pitchFamily="18" charset="0"/>
              </a:rPr>
              <a:t>) наименование;</a:t>
            </a:r>
          </a:p>
          <a:p>
            <a:pPr algn="just">
              <a:lnSpc>
                <a:spcPct val="90000"/>
              </a:lnSpc>
              <a:buClrTx/>
              <a:buNone/>
            </a:pPr>
            <a:r>
              <a:rPr lang="ru-RU" sz="2000" dirty="0" smtClean="0">
                <a:latin typeface="Times New Roman" pitchFamily="18" charset="0"/>
                <a:cs typeface="Times New Roman" pitchFamily="18" charset="0"/>
              </a:rPr>
              <a:t>	б</a:t>
            </a:r>
            <a:r>
              <a:rPr lang="ru-RU" sz="2000" dirty="0">
                <a:latin typeface="Times New Roman" pitchFamily="18" charset="0"/>
                <a:cs typeface="Times New Roman" pitchFamily="18" charset="0"/>
              </a:rPr>
              <a:t>) ИНН или код иностранной организации;</a:t>
            </a:r>
          </a:p>
          <a:p>
            <a:pPr algn="just">
              <a:lnSpc>
                <a:spcPct val="90000"/>
              </a:lnSpc>
              <a:buClrTx/>
              <a:buNone/>
            </a:pPr>
            <a:r>
              <a:rPr lang="ru-RU" sz="2000" dirty="0" smtClean="0">
                <a:latin typeface="Times New Roman" pitchFamily="18" charset="0"/>
                <a:cs typeface="Times New Roman" pitchFamily="18" charset="0"/>
              </a:rPr>
              <a:t>	в</a:t>
            </a:r>
            <a:r>
              <a:rPr lang="ru-RU" sz="2000" dirty="0">
                <a:latin typeface="Times New Roman" pitchFamily="18" charset="0"/>
                <a:cs typeface="Times New Roman" pitchFamily="18" charset="0"/>
              </a:rPr>
              <a:t>) государственный регистрационный </a:t>
            </a:r>
            <a:r>
              <a:rPr lang="ru-RU" sz="2000" dirty="0" smtClean="0">
                <a:latin typeface="Times New Roman" pitchFamily="18" charset="0"/>
                <a:cs typeface="Times New Roman" pitchFamily="18" charset="0"/>
              </a:rPr>
              <a:t>номер; </a:t>
            </a:r>
          </a:p>
          <a:p>
            <a:pPr algn="just">
              <a:lnSpc>
                <a:spcPct val="90000"/>
              </a:lnSpc>
              <a:buClrTx/>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г) место </a:t>
            </a:r>
            <a:r>
              <a:rPr lang="ru-RU" sz="2000" dirty="0">
                <a:latin typeface="Times New Roman" pitchFamily="18" charset="0"/>
                <a:cs typeface="Times New Roman" pitchFamily="18" charset="0"/>
              </a:rPr>
              <a:t>гос</a:t>
            </a:r>
            <a:r>
              <a:rPr lang="ru-RU" sz="2000" dirty="0" smtClean="0">
                <a:latin typeface="Times New Roman" pitchFamily="18" charset="0"/>
                <a:cs typeface="Times New Roman" pitchFamily="18" charset="0"/>
              </a:rPr>
              <a:t>. регистрации</a:t>
            </a:r>
            <a:r>
              <a:rPr lang="ru-RU" sz="2000" dirty="0">
                <a:latin typeface="Times New Roman" pitchFamily="18" charset="0"/>
                <a:cs typeface="Times New Roman" pitchFamily="18" charset="0"/>
              </a:rPr>
              <a:t>;</a:t>
            </a:r>
          </a:p>
          <a:p>
            <a:pPr algn="just">
              <a:lnSpc>
                <a:spcPct val="90000"/>
              </a:lnSpc>
              <a:buClrTx/>
              <a:buNone/>
            </a:pPr>
            <a:r>
              <a:rPr lang="ru-RU" sz="2000" dirty="0" smtClean="0">
                <a:latin typeface="Times New Roman" pitchFamily="18" charset="0"/>
                <a:cs typeface="Times New Roman" pitchFamily="18" charset="0"/>
              </a:rPr>
              <a:t>	д) </a:t>
            </a:r>
            <a:r>
              <a:rPr lang="ru-RU" sz="2000" dirty="0">
                <a:latin typeface="Times New Roman" pitchFamily="18" charset="0"/>
                <a:cs typeface="Times New Roman" pitchFamily="18" charset="0"/>
              </a:rPr>
              <a:t>адрес </a:t>
            </a:r>
            <a:r>
              <a:rPr lang="ru-RU" sz="2000" dirty="0" smtClean="0">
                <a:latin typeface="Times New Roman" pitchFamily="18" charset="0"/>
                <a:cs typeface="Times New Roman" pitchFamily="18" charset="0"/>
              </a:rPr>
              <a:t>местонахождения</a:t>
            </a:r>
            <a:endParaRPr lang="ru-RU" sz="2000" dirty="0">
              <a:latin typeface="Times New Roman" pitchFamily="18" charset="0"/>
              <a:cs typeface="Times New Roman" pitchFamily="18" charset="0"/>
            </a:endParaRPr>
          </a:p>
        </p:txBody>
      </p:sp>
      <p:sp>
        <p:nvSpPr>
          <p:cNvPr id="3" name="Прямоугольник 2"/>
          <p:cNvSpPr/>
          <p:nvPr/>
        </p:nvSpPr>
        <p:spPr>
          <a:xfrm>
            <a:off x="2349277" y="1844824"/>
            <a:ext cx="4589462" cy="461665"/>
          </a:xfrm>
          <a:prstGeom prst="rect">
            <a:avLst/>
          </a:prstGeom>
        </p:spPr>
        <p:txBody>
          <a:bodyPr wrap="none">
            <a:spAutoFit/>
          </a:bodyPr>
          <a:lstStyle/>
          <a:p>
            <a:r>
              <a:rPr lang="ru-RU" sz="2400" b="1" u="sng" dirty="0">
                <a:latin typeface="Times New Roman" pitchFamily="18" charset="0"/>
                <a:cs typeface="Times New Roman" pitchFamily="18" charset="0"/>
              </a:rPr>
              <a:t>В отношении юридических лиц</a:t>
            </a:r>
          </a:p>
        </p:txBody>
      </p:sp>
    </p:spTree>
    <p:extLst>
      <p:ext uri="{BB962C8B-B14F-4D97-AF65-F5344CB8AC3E}">
        <p14:creationId xmlns:p14="http://schemas.microsoft.com/office/powerpoint/2010/main" val="3898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1)">
                                      <p:cBhvr>
                                        <p:cTn id="14" dur="2000"/>
                                        <p:tgtEl>
                                          <p:spTgt spid="2">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heel(1)">
                                      <p:cBhvr>
                                        <p:cTn id="20" dur="2000"/>
                                        <p:tgtEl>
                                          <p:spTgt spid="2">
                                            <p:txEl>
                                              <p:pRg st="2" end="2"/>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heel(1)">
                                      <p:cBhvr>
                                        <p:cTn id="23" dur="2000"/>
                                        <p:tgtEl>
                                          <p:spTgt spid="2">
                                            <p:txEl>
                                              <p:pRg st="3" end="3"/>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heel(1)">
                                      <p:cBhvr>
                                        <p:cTn id="26" dur="2000"/>
                                        <p:tgtEl>
                                          <p:spTgt spid="2">
                                            <p:txEl>
                                              <p:pRg st="4" end="4"/>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heel(1)">
                                      <p:cBhvr>
                                        <p:cTn id="29"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204864"/>
            <a:ext cx="8064896" cy="4247317"/>
          </a:xfrm>
          <a:prstGeom prst="rect">
            <a:avLst/>
          </a:prstGeom>
        </p:spPr>
        <p:txBody>
          <a:bodyPr wrap="square">
            <a:spAutoFit/>
          </a:bodyPr>
          <a:lstStyle/>
          <a:p>
            <a:pPr algn="just"/>
            <a:r>
              <a:rPr lang="ru-RU" dirty="0" smtClean="0">
                <a:latin typeface="Times New Roman" panose="02020603050405020304" pitchFamily="18" charset="0"/>
                <a:ea typeface="Calibri" panose="020F0502020204030204" pitchFamily="34" charset="0"/>
                <a:cs typeface="Times New Roman" panose="02020603050405020304" pitchFamily="18" charset="0"/>
              </a:rPr>
              <a:t>В целях идентификации иностранной структуры без образования юридического лица:</a:t>
            </a: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а) </a:t>
            </a:r>
            <a:r>
              <a:rPr lang="ru-RU" dirty="0" smtClean="0">
                <a:latin typeface="Times New Roman" panose="02020603050405020304" pitchFamily="18" charset="0"/>
                <a:ea typeface="Calibri" panose="020F0502020204030204" pitchFamily="34" charset="0"/>
                <a:cs typeface="Times New Roman" panose="02020603050405020304" pitchFamily="18" charset="0"/>
              </a:rPr>
              <a:t>наименование;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б</a:t>
            </a:r>
            <a:r>
              <a:rPr lang="ru-RU" dirty="0" smtClean="0">
                <a:latin typeface="Times New Roman" panose="02020603050405020304" pitchFamily="18" charset="0"/>
                <a:ea typeface="Calibri" panose="020F0502020204030204" pitchFamily="34" charset="0"/>
                <a:cs typeface="Times New Roman" panose="02020603050405020304" pitchFamily="18" charset="0"/>
              </a:rPr>
              <a:t>) регистрационный </a:t>
            </a:r>
            <a:r>
              <a:rPr lang="ru-RU" dirty="0">
                <a:latin typeface="Times New Roman" panose="02020603050405020304" pitchFamily="18" charset="0"/>
                <a:ea typeface="Calibri" panose="020F0502020204030204" pitchFamily="34" charset="0"/>
                <a:cs typeface="Times New Roman" panose="02020603050405020304" pitchFamily="18" charset="0"/>
              </a:rPr>
              <a:t>номер (номера) (при наличии), присвоенный иностранной структуре без образования юридического лица в государстве (на территории) ее регистрации (инкорпорации) при регистрации (инкорпорации</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в</a:t>
            </a:r>
            <a:r>
              <a:rPr lang="ru-RU" dirty="0" smtClean="0">
                <a:latin typeface="Times New Roman" panose="02020603050405020304" pitchFamily="18" charset="0"/>
                <a:ea typeface="Calibri" panose="020F0502020204030204" pitchFamily="34" charset="0"/>
                <a:cs typeface="Times New Roman" panose="02020603050405020304" pitchFamily="18" charset="0"/>
              </a:rPr>
              <a:t>) код </a:t>
            </a:r>
            <a:r>
              <a:rPr lang="ru-RU" dirty="0">
                <a:latin typeface="Times New Roman" panose="02020603050405020304" pitchFamily="18" charset="0"/>
                <a:ea typeface="Calibri" panose="020F0502020204030204" pitchFamily="34" charset="0"/>
                <a:cs typeface="Times New Roman" panose="02020603050405020304" pitchFamily="18" charset="0"/>
              </a:rPr>
              <a:t>(коды) (при наличии) иностранной структуры без образования юридического лица в государстве (на территории) ее регистрации (инкорпорации) в качестве налогоплательщика (или их аналоги</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г</a:t>
            </a:r>
            <a:r>
              <a:rPr lang="ru-RU" dirty="0" smtClean="0">
                <a:latin typeface="Times New Roman" panose="02020603050405020304" pitchFamily="18" charset="0"/>
                <a:ea typeface="Calibri" panose="020F0502020204030204" pitchFamily="34" charset="0"/>
                <a:cs typeface="Times New Roman" panose="02020603050405020304" pitchFamily="18" charset="0"/>
              </a:rPr>
              <a:t>) место </a:t>
            </a:r>
            <a:r>
              <a:rPr lang="ru-RU" dirty="0">
                <a:latin typeface="Times New Roman" panose="02020603050405020304" pitchFamily="18" charset="0"/>
                <a:ea typeface="Calibri" panose="020F0502020204030204" pitchFamily="34" charset="0"/>
                <a:cs typeface="Times New Roman" panose="02020603050405020304" pitchFamily="18" charset="0"/>
              </a:rPr>
              <a:t>ведения основной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деятельности;</a:t>
            </a:r>
          </a:p>
          <a:p>
            <a:pPr algn="just"/>
            <a:r>
              <a:rPr lang="ru-RU" dirty="0">
                <a:latin typeface="Times New Roman" panose="02020603050405020304" pitchFamily="18" charset="0"/>
                <a:ea typeface="Calibri" panose="020F0502020204030204" pitchFamily="34" charset="0"/>
                <a:cs typeface="Times New Roman" panose="02020603050405020304" pitchFamily="18" charset="0"/>
              </a:rPr>
              <a:t>д</a:t>
            </a:r>
            <a:r>
              <a:rPr lang="ru-RU" dirty="0" smtClean="0">
                <a:latin typeface="Times New Roman" panose="02020603050405020304" pitchFamily="18" charset="0"/>
                <a:ea typeface="Calibri" panose="020F0502020204030204" pitchFamily="34" charset="0"/>
                <a:cs typeface="Times New Roman" panose="02020603050405020304" pitchFamily="18" charset="0"/>
              </a:rPr>
              <a:t>) а </a:t>
            </a:r>
            <a:r>
              <a:rPr lang="ru-RU" dirty="0">
                <a:latin typeface="Times New Roman" panose="02020603050405020304" pitchFamily="18" charset="0"/>
                <a:ea typeface="Calibri" panose="020F0502020204030204" pitchFamily="34" charset="0"/>
                <a:cs typeface="Times New Roman" panose="02020603050405020304" pitchFamily="18" charset="0"/>
              </a:rPr>
              <a:t>в отношении трастов и иных иностранных структур без образования юридического лица с аналогичной структурой или функцией также состав имущества, находящегося в управлении (собственности), фамилию, имя, отчество (при наличии) (наименование) и адрес места жительства (места нахождения) учредителей и доверительного собственника (управляющего)</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99592" y="1268760"/>
            <a:ext cx="7344816" cy="830997"/>
          </a:xfrm>
          <a:prstGeom prst="rect">
            <a:avLst/>
          </a:prstGeom>
        </p:spPr>
        <p:txBody>
          <a:bodyPr wrap="square">
            <a:spAutoFit/>
          </a:bodyPr>
          <a:lstStyle/>
          <a:p>
            <a:pPr algn="ctr"/>
            <a:r>
              <a:rPr lang="ru-RU" sz="2400" b="1" u="sng" dirty="0" smtClean="0">
                <a:latin typeface="Times New Roman" pitchFamily="18" charset="0"/>
                <a:cs typeface="Times New Roman" pitchFamily="18" charset="0"/>
              </a:rPr>
              <a:t>В </a:t>
            </a:r>
            <a:r>
              <a:rPr lang="ru-RU" sz="2400" b="1" u="sng" dirty="0">
                <a:latin typeface="Times New Roman" pitchFamily="18" charset="0"/>
                <a:cs typeface="Times New Roman" pitchFamily="18" charset="0"/>
              </a:rPr>
              <a:t>отношении иностранной структуры без образования юридического лица</a:t>
            </a:r>
          </a:p>
        </p:txBody>
      </p:sp>
    </p:spTree>
    <p:extLst>
      <p:ext uri="{BB962C8B-B14F-4D97-AF65-F5344CB8AC3E}">
        <p14:creationId xmlns:p14="http://schemas.microsoft.com/office/powerpoint/2010/main" val="37290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p:cTn id="31"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p:cTn id="39"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2">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p:cTn id="45"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2">
                                            <p:txEl>
                                              <p:pRg st="4" end="4"/>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p:cTn id="51"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37" y="308846"/>
            <a:ext cx="8358246" cy="830997"/>
          </a:xfrm>
          <a:prstGeom prst="rect">
            <a:avLst/>
          </a:prstGeom>
        </p:spPr>
        <p:txBody>
          <a:bodyPr wrap="square">
            <a:spAutoFit/>
          </a:bodyPr>
          <a:lstStyle/>
          <a:p>
            <a:pPr marL="342900" indent="-342900" algn="ctr" eaLnBrk="0" fontAlgn="base" hangingPunct="0">
              <a:spcBef>
                <a:spcPct val="0"/>
              </a:spcBef>
              <a:spcAft>
                <a:spcPct val="0"/>
              </a:spcAft>
              <a:buClr>
                <a:srgbClr val="FFFFFF"/>
              </a:buClr>
            </a:pPr>
            <a:r>
              <a:rPr lang="ru-RU" sz="2400" b="1" u="sng" dirty="0" smtClean="0">
                <a:solidFill>
                  <a:schemeClr val="bg1"/>
                </a:solidFill>
                <a:latin typeface="Times New Roman" pitchFamily="18" charset="0"/>
                <a:cs typeface="Times New Roman" pitchFamily="18" charset="0"/>
              </a:rPr>
              <a:t>Проверка на регистрацию в государстве, </a:t>
            </a:r>
          </a:p>
          <a:p>
            <a:pPr marL="342900" indent="-342900" algn="ctr" eaLnBrk="0" fontAlgn="base" hangingPunct="0">
              <a:spcBef>
                <a:spcPct val="0"/>
              </a:spcBef>
              <a:spcAft>
                <a:spcPct val="0"/>
              </a:spcAft>
              <a:buClr>
                <a:srgbClr val="FFFFFF"/>
              </a:buClr>
            </a:pPr>
            <a:r>
              <a:rPr lang="ru-RU" sz="2400" b="1" u="sng" dirty="0" smtClean="0">
                <a:solidFill>
                  <a:schemeClr val="bg1"/>
                </a:solidFill>
                <a:latin typeface="Times New Roman" pitchFamily="18" charset="0"/>
                <a:cs typeface="Times New Roman" pitchFamily="18" charset="0"/>
              </a:rPr>
              <a:t>не выполняющем рекомендации ФАТФ</a:t>
            </a:r>
            <a:endParaRPr lang="ru-RU" sz="2400" b="1" u="sng" dirty="0">
              <a:solidFill>
                <a:schemeClr val="bg1"/>
              </a:solidFill>
              <a:latin typeface="Times New Roman" pitchFamily="18" charset="0"/>
              <a:cs typeface="Times New Roman" pitchFamily="18" charset="0"/>
            </a:endParaRPr>
          </a:p>
        </p:txBody>
      </p:sp>
      <p:sp>
        <p:nvSpPr>
          <p:cNvPr id="3" name="Прямоугольник 2"/>
          <p:cNvSpPr/>
          <p:nvPr/>
        </p:nvSpPr>
        <p:spPr>
          <a:xfrm>
            <a:off x="395536" y="1988840"/>
            <a:ext cx="8359956" cy="3831818"/>
          </a:xfrm>
          <a:prstGeom prst="rect">
            <a:avLst/>
          </a:prstGeom>
        </p:spPr>
        <p:txBody>
          <a:bodyPr wrap="square">
            <a:spAutoFit/>
          </a:bodyPr>
          <a:lstStyle/>
          <a:p>
            <a:pPr algn="ctr">
              <a:lnSpc>
                <a:spcPct val="90000"/>
              </a:lnSpc>
              <a:buClrTx/>
            </a:pPr>
            <a:r>
              <a:rPr lang="ru-RU" sz="2200" dirty="0" smtClean="0">
                <a:latin typeface="Times New Roman" panose="02020603050405020304" pitchFamily="18" charset="0"/>
                <a:cs typeface="Times New Roman" pitchFamily="18" charset="0"/>
              </a:rPr>
              <a:t>В соответствии с приказом </a:t>
            </a:r>
            <a:r>
              <a:rPr lang="ru-RU" sz="2200" dirty="0" err="1" smtClean="0">
                <a:latin typeface="Times New Roman" pitchFamily="18" charset="0"/>
                <a:cs typeface="Times New Roman" pitchFamily="18" charset="0"/>
              </a:rPr>
              <a:t>Росфинмониторинга</a:t>
            </a:r>
            <a:r>
              <a:rPr lang="ru-RU" sz="2200" dirty="0" smtClean="0">
                <a:latin typeface="Times New Roman" pitchFamily="18" charset="0"/>
                <a:cs typeface="Times New Roman" pitchFamily="18" charset="0"/>
              </a:rPr>
              <a:t> от 10.11.2011 №361</a:t>
            </a:r>
          </a:p>
          <a:p>
            <a:pPr>
              <a:lnSpc>
                <a:spcPct val="90000"/>
              </a:lnSpc>
              <a:buClrTx/>
            </a:pPr>
            <a:endParaRPr lang="ru-RU" sz="2400" b="1" dirty="0" smtClean="0">
              <a:latin typeface="Times New Roman" pitchFamily="18" charset="0"/>
              <a:cs typeface="Times New Roman" pitchFamily="18" charset="0"/>
            </a:endParaRPr>
          </a:p>
          <a:p>
            <a:pPr>
              <a:lnSpc>
                <a:spcPct val="90000"/>
              </a:lnSpc>
              <a:buClrTx/>
            </a:pPr>
            <a:endParaRPr lang="ru-RU" sz="2400" b="1" dirty="0" smtClean="0">
              <a:latin typeface="Times New Roman" pitchFamily="18" charset="0"/>
              <a:cs typeface="Times New Roman" pitchFamily="18" charset="0"/>
            </a:endParaRPr>
          </a:p>
          <a:p>
            <a:pPr>
              <a:lnSpc>
                <a:spcPct val="90000"/>
              </a:lnSpc>
              <a:buClrTx/>
            </a:pPr>
            <a:endParaRPr lang="ru-RU" sz="2400" b="1" dirty="0">
              <a:latin typeface="Times New Roman" pitchFamily="18" charset="0"/>
              <a:cs typeface="Times New Roman" pitchFamily="18" charset="0"/>
            </a:endParaRPr>
          </a:p>
          <a:p>
            <a:pPr algn="ctr">
              <a:lnSpc>
                <a:spcPct val="90000"/>
              </a:lnSpc>
              <a:buClrTx/>
            </a:pPr>
            <a:r>
              <a:rPr lang="ru-RU" sz="3200" b="1" dirty="0" smtClean="0">
                <a:solidFill>
                  <a:schemeClr val="tx2">
                    <a:lumMod val="75000"/>
                  </a:schemeClr>
                </a:solidFill>
                <a:latin typeface="Times New Roman" pitchFamily="18" charset="0"/>
                <a:cs typeface="Times New Roman" pitchFamily="18" charset="0"/>
              </a:rPr>
              <a:t>Исламская Республика Иран</a:t>
            </a:r>
          </a:p>
          <a:p>
            <a:pPr algn="ctr">
              <a:lnSpc>
                <a:spcPct val="90000"/>
              </a:lnSpc>
              <a:buClrTx/>
            </a:pPr>
            <a:endParaRPr lang="ru-RU" sz="3200" b="1" dirty="0" smtClean="0">
              <a:solidFill>
                <a:schemeClr val="tx2">
                  <a:lumMod val="75000"/>
                </a:schemeClr>
              </a:solidFill>
              <a:latin typeface="Times New Roman" pitchFamily="18" charset="0"/>
              <a:cs typeface="Times New Roman" pitchFamily="18" charset="0"/>
            </a:endParaRPr>
          </a:p>
          <a:p>
            <a:pPr algn="ctr">
              <a:lnSpc>
                <a:spcPct val="90000"/>
              </a:lnSpc>
              <a:buClrTx/>
            </a:pPr>
            <a:r>
              <a:rPr lang="ru-RU" sz="3200" b="1" dirty="0" smtClean="0">
                <a:solidFill>
                  <a:schemeClr val="tx2">
                    <a:lumMod val="75000"/>
                  </a:schemeClr>
                </a:solidFill>
                <a:latin typeface="Times New Roman" pitchFamily="18" charset="0"/>
                <a:cs typeface="Times New Roman" pitchFamily="18" charset="0"/>
              </a:rPr>
              <a:t>Корейская Народно-Демократическая Республика </a:t>
            </a:r>
          </a:p>
          <a:p>
            <a:pPr>
              <a:lnSpc>
                <a:spcPct val="90000"/>
              </a:lnSpc>
              <a:buClrTx/>
            </a:pPr>
            <a:endParaRPr lang="ru-RU" sz="2400" dirty="0" smtClean="0">
              <a:latin typeface="Times New Roman" pitchFamily="18" charset="0"/>
              <a:cs typeface="Times New Roman" pitchFamily="18" charset="0"/>
            </a:endParaRPr>
          </a:p>
          <a:p>
            <a:pPr>
              <a:lnSpc>
                <a:spcPct val="90000"/>
              </a:lnSpc>
              <a:buClrTx/>
            </a:pPr>
            <a:r>
              <a:rPr lang="ru-RU" sz="24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115888"/>
            <a:ext cx="8229600" cy="1139825"/>
          </a:xfrm>
        </p:spPr>
        <p:txBody>
          <a:bodyPr>
            <a:normAutofit/>
          </a:bodyPr>
          <a:lstStyle/>
          <a:p>
            <a:pPr algn="ctr"/>
            <a:r>
              <a:rPr lang="ru-RU" sz="2000" b="1"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Программа хранения информации и документов, полученных </a:t>
            </a:r>
            <a:r>
              <a:rPr lang="ru-RU" sz="2000" b="1"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в </a:t>
            </a:r>
            <a:r>
              <a:rPr lang="ru-RU" sz="2000" b="1"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результате реализации программ осуществления внутреннего контроля в целях ПОД/ФТ</a:t>
            </a:r>
          </a:p>
        </p:txBody>
      </p:sp>
      <p:sp>
        <p:nvSpPr>
          <p:cNvPr id="65539" name="Rectangle 3"/>
          <p:cNvSpPr>
            <a:spLocks noGrp="1" noChangeArrowheads="1"/>
          </p:cNvSpPr>
          <p:nvPr>
            <p:ph type="body" idx="4294967295"/>
          </p:nvPr>
        </p:nvSpPr>
        <p:spPr>
          <a:xfrm>
            <a:off x="0" y="2060575"/>
            <a:ext cx="8569325" cy="5256213"/>
          </a:xfrm>
        </p:spPr>
        <p:txBody>
          <a:bodyPr>
            <a:noAutofit/>
          </a:bodyPr>
          <a:lstStyle/>
          <a:p>
            <a:pPr indent="14288" algn="just">
              <a:lnSpc>
                <a:spcPct val="110000"/>
              </a:lnSpc>
              <a:buClrTx/>
              <a:buFont typeface="Wingdings" pitchFamily="2" charset="2"/>
              <a:buNone/>
            </a:pPr>
            <a:r>
              <a:rPr lang="ru-RU" sz="1550" dirty="0">
                <a:latin typeface="Times New Roman" pitchFamily="18" charset="0"/>
              </a:rPr>
              <a:t>При разработке программы хранения информации обеспечивается </a:t>
            </a:r>
            <a:r>
              <a:rPr lang="ru-RU" sz="1550" dirty="0" smtClean="0">
                <a:latin typeface="Times New Roman" pitchFamily="18" charset="0"/>
              </a:rPr>
              <a:t>хранение в </a:t>
            </a:r>
            <a:r>
              <a:rPr lang="ru-RU" sz="1550" dirty="0">
                <a:latin typeface="Times New Roman" pitchFamily="18" charset="0"/>
              </a:rPr>
              <a:t>течение </a:t>
            </a:r>
            <a:r>
              <a:rPr lang="ru-RU" sz="1550" dirty="0" smtClean="0">
                <a:latin typeface="Times New Roman" pitchFamily="18" charset="0"/>
              </a:rPr>
              <a:t>                     </a:t>
            </a:r>
            <a:r>
              <a:rPr lang="ru-RU" sz="1550" b="1" u="sng" dirty="0" smtClean="0">
                <a:latin typeface="Times New Roman" pitchFamily="18" charset="0"/>
              </a:rPr>
              <a:t>не </a:t>
            </a:r>
            <a:r>
              <a:rPr lang="ru-RU" sz="1550" b="1" u="sng" dirty="0">
                <a:latin typeface="Times New Roman" pitchFamily="18" charset="0"/>
              </a:rPr>
              <a:t>менее 5 лет </a:t>
            </a:r>
            <a:r>
              <a:rPr lang="ru-RU" sz="1550" dirty="0">
                <a:latin typeface="Times New Roman" pitchFamily="18" charset="0"/>
              </a:rPr>
              <a:t>со дня прекращения отношений с клиентом</a:t>
            </a:r>
            <a:r>
              <a:rPr lang="ru-RU" sz="1550" dirty="0" smtClean="0">
                <a:latin typeface="Times New Roman" pitchFamily="18" charset="0"/>
              </a:rPr>
              <a:t>:</a:t>
            </a:r>
            <a:endParaRPr lang="ru-RU" sz="1550" dirty="0">
              <a:latin typeface="Times New Roman" pitchFamily="18" charset="0"/>
            </a:endParaRPr>
          </a:p>
          <a:p>
            <a:pPr indent="14288" algn="just">
              <a:lnSpc>
                <a:spcPct val="110000"/>
              </a:lnSpc>
              <a:buClrTx/>
              <a:buFont typeface="Wingdings" pitchFamily="2" charset="2"/>
              <a:buNone/>
            </a:pPr>
            <a:r>
              <a:rPr lang="ru-RU" sz="1550" dirty="0" smtClean="0">
                <a:latin typeface="Times New Roman" pitchFamily="18" charset="0"/>
              </a:rPr>
              <a:t>	а</a:t>
            </a:r>
            <a:r>
              <a:rPr lang="ru-RU" sz="1550" dirty="0">
                <a:latin typeface="Times New Roman" pitchFamily="18" charset="0"/>
              </a:rPr>
              <a:t>) документов, содержащих сведения о клиенте организации </a:t>
            </a:r>
            <a:r>
              <a:rPr lang="ru-RU" sz="1550" dirty="0" smtClean="0">
                <a:latin typeface="Times New Roman" pitchFamily="18" charset="0"/>
              </a:rPr>
              <a:t>и </a:t>
            </a:r>
            <a:r>
              <a:rPr lang="ru-RU" sz="1550" dirty="0">
                <a:latin typeface="Times New Roman" pitchFamily="18" charset="0"/>
              </a:rPr>
              <a:t>выгодоприобретателе или иных участниках операции, а также иных документов, относящихся к деятельности клиента </a:t>
            </a:r>
            <a:r>
              <a:rPr lang="ru-RU" sz="1550" dirty="0" smtClean="0">
                <a:latin typeface="Times New Roman" pitchFamily="18" charset="0"/>
              </a:rPr>
              <a:t>          (</a:t>
            </a:r>
            <a:r>
              <a:rPr lang="ru-RU" sz="1550" dirty="0">
                <a:latin typeface="Times New Roman" pitchFamily="18" charset="0"/>
              </a:rPr>
              <a:t>в том числе документов деловой переписки и иных документов по усмотрению организации);</a:t>
            </a:r>
          </a:p>
          <a:p>
            <a:pPr indent="14288" algn="just">
              <a:lnSpc>
                <a:spcPct val="110000"/>
              </a:lnSpc>
              <a:buClrTx/>
              <a:buFont typeface="Wingdings" pitchFamily="2" charset="2"/>
              <a:buNone/>
            </a:pPr>
            <a:r>
              <a:rPr lang="ru-RU" sz="1550" dirty="0" smtClean="0">
                <a:latin typeface="Times New Roman" pitchFamily="18" charset="0"/>
              </a:rPr>
              <a:t>	б</a:t>
            </a:r>
            <a:r>
              <a:rPr lang="ru-RU" sz="1550" dirty="0">
                <a:latin typeface="Times New Roman" pitchFamily="18" charset="0"/>
              </a:rPr>
              <a:t>) документов, касающихся соответствующих операций (сделок) клиентов и сообщений об операциях (сделках);</a:t>
            </a:r>
          </a:p>
          <a:p>
            <a:pPr indent="14288" algn="just">
              <a:lnSpc>
                <a:spcPct val="110000"/>
              </a:lnSpc>
              <a:buClrTx/>
              <a:buFont typeface="Wingdings" pitchFamily="2" charset="2"/>
              <a:buNone/>
            </a:pPr>
            <a:r>
              <a:rPr lang="ru-RU" sz="1550" dirty="0" smtClean="0">
                <a:latin typeface="Times New Roman" pitchFamily="18" charset="0"/>
              </a:rPr>
              <a:t>	в</a:t>
            </a:r>
            <a:r>
              <a:rPr lang="ru-RU" sz="1550" dirty="0">
                <a:latin typeface="Times New Roman" pitchFamily="18" charset="0"/>
              </a:rPr>
              <a:t>) результатов изучения оснований и целей выявленных необычных операций (сделок);</a:t>
            </a:r>
          </a:p>
          <a:p>
            <a:pPr indent="14288" algn="just">
              <a:lnSpc>
                <a:spcPct val="110000"/>
              </a:lnSpc>
              <a:buClrTx/>
              <a:buFont typeface="Wingdings" pitchFamily="2" charset="2"/>
              <a:buNone/>
            </a:pPr>
            <a:r>
              <a:rPr lang="ru-RU" sz="1550" dirty="0" smtClean="0">
                <a:latin typeface="Times New Roman" pitchFamily="18" charset="0"/>
              </a:rPr>
              <a:t>	г</a:t>
            </a:r>
            <a:r>
              <a:rPr lang="ru-RU" sz="1550" dirty="0">
                <a:latin typeface="Times New Roman" pitchFamily="18" charset="0"/>
              </a:rPr>
              <a:t>) иных документов, полученных в результате реализации правил внутреннего контроля и программ его </a:t>
            </a:r>
            <a:r>
              <a:rPr lang="ru-RU" sz="1550" dirty="0" smtClean="0">
                <a:latin typeface="Times New Roman" pitchFamily="18" charset="0"/>
              </a:rPr>
              <a:t>осуществления</a:t>
            </a:r>
            <a:endParaRPr lang="ru-RU" sz="1550" dirty="0">
              <a:latin typeface="Times New Roman" pitchFamily="18" charset="0"/>
            </a:endParaRPr>
          </a:p>
          <a:p>
            <a:pPr indent="14288" algn="just">
              <a:lnSpc>
                <a:spcPct val="110000"/>
              </a:lnSpc>
              <a:buClrTx/>
              <a:buFont typeface="Wingdings" pitchFamily="2" charset="2"/>
              <a:buNone/>
            </a:pPr>
            <a:endParaRPr lang="ru-RU" sz="1550" dirty="0" smtClean="0">
              <a:latin typeface="Times New Roman" pitchFamily="18" charset="0"/>
            </a:endParaRPr>
          </a:p>
        </p:txBody>
      </p:sp>
    </p:spTree>
    <p:extLst>
      <p:ext uri="{BB962C8B-B14F-4D97-AF65-F5344CB8AC3E}">
        <p14:creationId xmlns:p14="http://schemas.microsoft.com/office/powerpoint/2010/main" val="298166973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0" y="0"/>
            <a:ext cx="8478838" cy="1139825"/>
          </a:xfrm>
        </p:spPr>
        <p:txBody>
          <a:bodyPr>
            <a:normAutofit/>
          </a:bodyPr>
          <a:lstStyle/>
          <a:p>
            <a:pPr algn="ctr"/>
            <a:r>
              <a:rPr lang="ru-RU" sz="2200" dirty="0">
                <a:latin typeface="Times New Roman" pitchFamily="18" charset="0"/>
                <a:cs typeface="Times New Roman" pitchFamily="18" charset="0"/>
              </a:rPr>
              <a:t> </a:t>
            </a:r>
            <a:r>
              <a:rPr lang="ru-RU" sz="2200" b="1"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Программа документального фиксирования информации</a:t>
            </a:r>
          </a:p>
        </p:txBody>
      </p:sp>
      <p:sp>
        <p:nvSpPr>
          <p:cNvPr id="66563" name="Rectangle 3"/>
          <p:cNvSpPr>
            <a:spLocks noGrp="1" noChangeArrowheads="1"/>
          </p:cNvSpPr>
          <p:nvPr>
            <p:ph type="body" idx="4294967295"/>
          </p:nvPr>
        </p:nvSpPr>
        <p:spPr>
          <a:xfrm>
            <a:off x="0" y="1628775"/>
            <a:ext cx="8748713" cy="4530725"/>
          </a:xfrm>
        </p:spPr>
        <p:txBody>
          <a:bodyPr>
            <a:noAutofit/>
          </a:bodyPr>
          <a:lstStyle/>
          <a:p>
            <a:pPr indent="14288" algn="just">
              <a:buClrTx/>
              <a:buFont typeface="Wingdings" pitchFamily="2" charset="2"/>
              <a:buNone/>
            </a:pPr>
            <a:r>
              <a:rPr lang="ru-RU" sz="1800" dirty="0" smtClean="0">
                <a:latin typeface="Times New Roman" pitchFamily="18" charset="0"/>
              </a:rPr>
              <a:t>	Программа </a:t>
            </a:r>
            <a:r>
              <a:rPr lang="ru-RU" sz="1800" dirty="0">
                <a:latin typeface="Times New Roman" pitchFamily="18" charset="0"/>
              </a:rPr>
              <a:t>документального фиксирования информации предусматривает </a:t>
            </a:r>
            <a:r>
              <a:rPr lang="ru-RU" sz="1800" dirty="0" smtClean="0">
                <a:latin typeface="Times New Roman" pitchFamily="18" charset="0"/>
              </a:rPr>
              <a:t>              в </a:t>
            </a:r>
            <a:r>
              <a:rPr lang="ru-RU" sz="1800" dirty="0">
                <a:latin typeface="Times New Roman" pitchFamily="18" charset="0"/>
              </a:rPr>
              <a:t>том числе порядок документального фиксирования информации, предусмотренной Федеральным законом, иными нормативными правовыми актами в сфере противодействия легализации (отмыванию) доходов, полученных преступным путем, и финансированию терроризма, а также иной необходимой </a:t>
            </a:r>
            <a:r>
              <a:rPr lang="ru-RU" sz="1800" dirty="0" smtClean="0">
                <a:latin typeface="Times New Roman" pitchFamily="18" charset="0"/>
              </a:rPr>
              <a:t>информации</a:t>
            </a:r>
          </a:p>
          <a:p>
            <a:pPr indent="14288" algn="just">
              <a:buClrTx/>
              <a:buFont typeface="Wingdings" pitchFamily="2" charset="2"/>
              <a:buNone/>
            </a:pPr>
            <a:endParaRPr lang="ru-RU" sz="1800" dirty="0" smtClean="0">
              <a:latin typeface="Times New Roman" pitchFamily="18" charset="0"/>
            </a:endParaRPr>
          </a:p>
          <a:p>
            <a:pPr indent="14288" algn="just">
              <a:buClrTx/>
              <a:buFont typeface="Wingdings" pitchFamily="2" charset="2"/>
              <a:buNone/>
            </a:pPr>
            <a:endParaRPr lang="ru-RU" sz="2000" b="1" dirty="0" smtClean="0">
              <a:solidFill>
                <a:srgbClr val="2E4883"/>
              </a:solidFill>
              <a:latin typeface="Times New Roman" pitchFamily="18" charset="0"/>
            </a:endParaRPr>
          </a:p>
          <a:p>
            <a:pPr indent="14288" algn="ctr">
              <a:buClrTx/>
              <a:buFont typeface="Wingdings" pitchFamily="2" charset="2"/>
              <a:buNone/>
            </a:pPr>
            <a:r>
              <a:rPr lang="ru-RU" sz="2000" b="1" u="sng" dirty="0" smtClean="0">
                <a:solidFill>
                  <a:srgbClr val="2E4883"/>
                </a:solidFill>
                <a:latin typeface="Times New Roman" pitchFamily="18" charset="0"/>
                <a:cs typeface="Times New Roman" pitchFamily="18" charset="0"/>
              </a:rPr>
              <a:t>Обеспечение </a:t>
            </a:r>
            <a:r>
              <a:rPr lang="ru-RU" sz="2000" b="1" u="sng" dirty="0">
                <a:solidFill>
                  <a:srgbClr val="2E4883"/>
                </a:solidFill>
                <a:latin typeface="Times New Roman" pitchFamily="18" charset="0"/>
                <a:cs typeface="Times New Roman" pitchFamily="18" charset="0"/>
              </a:rPr>
              <a:t>конфиденциальности </a:t>
            </a:r>
            <a:r>
              <a:rPr lang="ru-RU" sz="2000" b="1" u="sng" dirty="0" smtClean="0">
                <a:solidFill>
                  <a:srgbClr val="2E4883"/>
                </a:solidFill>
                <a:latin typeface="Times New Roman" pitchFamily="18" charset="0"/>
                <a:cs typeface="Times New Roman" pitchFamily="18" charset="0"/>
              </a:rPr>
              <a:t>информации</a:t>
            </a:r>
          </a:p>
          <a:p>
            <a:pPr indent="14288" algn="just">
              <a:buNone/>
            </a:pPr>
            <a:r>
              <a:rPr lang="ru-RU" sz="1800" dirty="0" smtClean="0">
                <a:latin typeface="Times New Roman" pitchFamily="18" charset="0"/>
              </a:rPr>
              <a:t>	Статья </a:t>
            </a:r>
            <a:r>
              <a:rPr lang="ru-RU" sz="1800" dirty="0">
                <a:latin typeface="Times New Roman" pitchFamily="18" charset="0"/>
              </a:rPr>
              <a:t>4 Федерального закона № 115-ФЗ относит к числу основных мер, направленных на противодействие легализации преступных доходов и финансированию терроризма, </a:t>
            </a:r>
            <a:r>
              <a:rPr lang="ru-RU" sz="2000" b="1" u="sng" dirty="0">
                <a:latin typeface="Times New Roman" pitchFamily="18" charset="0"/>
              </a:rPr>
              <a:t>запрет на информирование клиентов и иных лиц о принимаемых в их отношении мерах финансового </a:t>
            </a:r>
            <a:r>
              <a:rPr lang="ru-RU" sz="2000" b="1" u="sng" dirty="0" smtClean="0">
                <a:latin typeface="Times New Roman" pitchFamily="18" charset="0"/>
              </a:rPr>
              <a:t>мониторинга</a:t>
            </a:r>
            <a:endParaRPr lang="ru-RU" sz="2000" b="1" u="sng" dirty="0">
              <a:latin typeface="Times New Roman" pitchFamily="18" charset="0"/>
            </a:endParaRPr>
          </a:p>
          <a:p>
            <a:pPr indent="14288" algn="just">
              <a:buNone/>
            </a:pPr>
            <a:endParaRPr lang="ru-RU" sz="1800" dirty="0">
              <a:latin typeface="Times New Roman" pitchFamily="18" charset="0"/>
            </a:endParaRPr>
          </a:p>
          <a:p>
            <a:pPr indent="14288" algn="just">
              <a:buClrTx/>
              <a:buFont typeface="Wingdings" pitchFamily="2" charset="2"/>
              <a:buNone/>
            </a:pPr>
            <a:endParaRPr lang="ru-RU" sz="1800" dirty="0">
              <a:latin typeface="Times New Roman" pitchFamily="18" charset="0"/>
            </a:endParaRPr>
          </a:p>
        </p:txBody>
      </p:sp>
    </p:spTree>
    <p:extLst>
      <p:ext uri="{BB962C8B-B14F-4D97-AF65-F5344CB8AC3E}">
        <p14:creationId xmlns:p14="http://schemas.microsoft.com/office/powerpoint/2010/main" val="56223837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313" y="260648"/>
            <a:ext cx="7956550" cy="735013"/>
          </a:xfrm>
          <a:prstGeom prst="rect">
            <a:avLst/>
          </a:prstGeom>
          <a:effectLst>
            <a:outerShdw dist="25400" algn="ctr" rotWithShape="0">
              <a:schemeClr val="tx1">
                <a:alpha val="50000"/>
              </a:schemeClr>
            </a:outerShdw>
          </a:effectLst>
        </p:spPr>
        <p:txBody>
          <a:bodyPr vert="horz" lIns="104431" tIns="52218" rIns="104431" bIns="52218" rtlCol="0" anchor="ctr">
            <a:noAutofit/>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800" b="1" u="sng" dirty="0" smtClean="0">
                <a:solidFill>
                  <a:schemeClr val="bg1"/>
                </a:solidFill>
                <a:latin typeface="Times New Roman" pitchFamily="18" charset="0"/>
                <a:ea typeface="+mn-ea"/>
                <a:cs typeface="Times New Roman" pitchFamily="18" charset="0"/>
              </a:rPr>
              <a:t>Подготовка и обучение кадров в сфере ПОД/ФТ/ФРОМУ</a:t>
            </a:r>
            <a:endParaRPr lang="ru-RU" sz="2800" b="1" u="sng" dirty="0">
              <a:solidFill>
                <a:schemeClr val="bg1"/>
              </a:solidFill>
              <a:latin typeface="Times New Roman" pitchFamily="18" charset="0"/>
              <a:ea typeface="+mn-ea"/>
              <a:cs typeface="Times New Roman" pitchFamily="18" charset="0"/>
            </a:endParaRPr>
          </a:p>
        </p:txBody>
      </p:sp>
      <p:pic>
        <p:nvPicPr>
          <p:cNvPr id="4" name="Рисунок 3"/>
          <p:cNvPicPr/>
          <p:nvPr/>
        </p:nvPicPr>
        <p:blipFill>
          <a:blip r:embed="rId2"/>
          <a:stretch>
            <a:fillRect/>
          </a:stretch>
        </p:blipFill>
        <p:spPr>
          <a:xfrm>
            <a:off x="457202" y="1572425"/>
            <a:ext cx="1882550" cy="2648663"/>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978" y="3852718"/>
            <a:ext cx="1922654" cy="2728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https://mumcfm.ru/images/cover/origin_116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3002" y="3852717"/>
            <a:ext cx="1954927" cy="2728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mumcfm.ru/images/cover/origin_118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4858" y="1572425"/>
            <a:ext cx="1935998" cy="264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278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3"/>
          <p:cNvSpPr txBox="1">
            <a:spLocks noChangeArrowheads="1"/>
          </p:cNvSpPr>
          <p:nvPr/>
        </p:nvSpPr>
        <p:spPr bwMode="auto">
          <a:xfrm>
            <a:off x="160292" y="3068960"/>
            <a:ext cx="8768362" cy="584775"/>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ru-RU" sz="3200" b="1" dirty="0">
                <a:solidFill>
                  <a:schemeClr val="tx1">
                    <a:lumMod val="95000"/>
                    <a:lumOff val="5000"/>
                  </a:schemeClr>
                </a:solidFill>
                <a:latin typeface="Times New Roman" panose="02020603050405020304" pitchFamily="18" charset="0"/>
                <a:cs typeface="Times New Roman" panose="02020603050405020304" pitchFamily="18" charset="0"/>
              </a:rPr>
              <a:t>Тема 2. Выявление </a:t>
            </a:r>
            <a:r>
              <a:rPr lang="ru-RU" sz="3200" b="1" dirty="0" smtClean="0">
                <a:solidFill>
                  <a:schemeClr val="tx1">
                    <a:lumMod val="95000"/>
                    <a:lumOff val="5000"/>
                  </a:schemeClr>
                </a:solidFill>
                <a:latin typeface="Times New Roman" panose="02020603050405020304" pitchFamily="18" charset="0"/>
                <a:cs typeface="Times New Roman" panose="02020603050405020304" pitchFamily="18" charset="0"/>
              </a:rPr>
              <a:t>подозрительных </a:t>
            </a:r>
            <a:r>
              <a:rPr lang="ru-RU" sz="3200" b="1" dirty="0" smtClean="0">
                <a:solidFill>
                  <a:schemeClr val="tx1">
                    <a:lumMod val="95000"/>
                    <a:lumOff val="5000"/>
                  </a:schemeClr>
                </a:solidFill>
                <a:latin typeface="Times New Roman" panose="02020603050405020304" pitchFamily="18" charset="0"/>
                <a:cs typeface="Times New Roman" panose="02020603050405020304" pitchFamily="18" charset="0"/>
              </a:rPr>
              <a:t>операций</a:t>
            </a:r>
            <a:endParaRPr lang="ru-RU"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2966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fld id="{993F3715-0759-4FEA-B411-82674060067C}" type="slidenum">
              <a:rPr lang="ru-RU" smtClean="0"/>
              <a:pPr/>
              <a:t>19</a:t>
            </a:fld>
            <a:endParaRPr lang="ru-RU" dirty="0"/>
          </a:p>
        </p:txBody>
      </p:sp>
      <p:graphicFrame>
        <p:nvGraphicFramePr>
          <p:cNvPr id="48" name="Схема 47"/>
          <p:cNvGraphicFramePr/>
          <p:nvPr>
            <p:extLst>
              <p:ext uri="{D42A27DB-BD31-4B8C-83A1-F6EECF244321}">
                <p14:modId xmlns:p14="http://schemas.microsoft.com/office/powerpoint/2010/main" val="2134719177"/>
              </p:ext>
            </p:extLst>
          </p:nvPr>
        </p:nvGraphicFramePr>
        <p:xfrm>
          <a:off x="362214" y="1418969"/>
          <a:ext cx="7652505" cy="546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7" name="Схема 46"/>
          <p:cNvGraphicFramePr/>
          <p:nvPr>
            <p:extLst>
              <p:ext uri="{D42A27DB-BD31-4B8C-83A1-F6EECF244321}">
                <p14:modId xmlns:p14="http://schemas.microsoft.com/office/powerpoint/2010/main" val="3800942044"/>
              </p:ext>
            </p:extLst>
          </p:nvPr>
        </p:nvGraphicFramePr>
        <p:xfrm>
          <a:off x="362213" y="2384513"/>
          <a:ext cx="7652505" cy="5462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9" name="Схема 48"/>
          <p:cNvGraphicFramePr/>
          <p:nvPr>
            <p:extLst>
              <p:ext uri="{D42A27DB-BD31-4B8C-83A1-F6EECF244321}">
                <p14:modId xmlns:p14="http://schemas.microsoft.com/office/powerpoint/2010/main" val="2066153156"/>
              </p:ext>
            </p:extLst>
          </p:nvPr>
        </p:nvGraphicFramePr>
        <p:xfrm>
          <a:off x="362213" y="3350057"/>
          <a:ext cx="3538362" cy="10762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31" name="Group 7"/>
          <p:cNvGrpSpPr>
            <a:grpSpLocks/>
          </p:cNvGrpSpPr>
          <p:nvPr/>
        </p:nvGrpSpPr>
        <p:grpSpPr bwMode="auto">
          <a:xfrm>
            <a:off x="4721248" y="3147852"/>
            <a:ext cx="5234506" cy="3930796"/>
            <a:chOff x="2653" y="1933"/>
            <a:chExt cx="3691" cy="2612"/>
          </a:xfrm>
        </p:grpSpPr>
        <p:sp>
          <p:nvSpPr>
            <p:cNvPr id="32" name="AutoShape 8"/>
            <p:cNvSpPr>
              <a:spLocks noChangeArrowheads="1"/>
            </p:cNvSpPr>
            <p:nvPr/>
          </p:nvSpPr>
          <p:spPr bwMode="auto">
            <a:xfrm>
              <a:off x="2653" y="1933"/>
              <a:ext cx="3691" cy="2612"/>
            </a:xfrm>
            <a:prstGeom prst="roundRect">
              <a:avLst>
                <a:gd name="adj" fmla="val 37"/>
              </a:avLst>
            </a:prstGeom>
            <a:noFill/>
            <a:ln w="9525" cap="flat">
              <a:noFill/>
              <a:round/>
              <a:headEnd/>
              <a:tailEnd/>
            </a:ln>
            <a:effectLst/>
          </p:spPr>
          <p:txBody>
            <a:bodyPr wrap="none" anchor="ctr"/>
            <a:lstStyle/>
            <a:p>
              <a:pPr algn="ctr" defTabSz="425892">
                <a:buClr>
                  <a:srgbClr val="000000"/>
                </a:buClr>
                <a:buSzPct val="100000"/>
              </a:pPr>
              <a:endParaRPr lang="ru-RU" sz="1707" b="1">
                <a:solidFill>
                  <a:srgbClr val="7030A0"/>
                </a:solidFill>
                <a:latin typeface="Verdana" pitchFamily="32" charset="0"/>
                <a:ea typeface="Microsoft YaHei"/>
              </a:endParaRPr>
            </a:p>
          </p:txBody>
        </p:sp>
        <p:sp>
          <p:nvSpPr>
            <p:cNvPr id="35" name="AutoShape 11"/>
            <p:cNvSpPr>
              <a:spLocks noChangeArrowheads="1"/>
            </p:cNvSpPr>
            <p:nvPr/>
          </p:nvSpPr>
          <p:spPr bwMode="auto">
            <a:xfrm rot="14400000">
              <a:off x="3381" y="2615"/>
              <a:ext cx="1689" cy="1312"/>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6 w 21600"/>
                <a:gd name="T13" fmla="*/ 3170 h 21600"/>
                <a:gd name="T14" fmla="*/ 18434 w 21600"/>
                <a:gd name="T15" fmla="*/ 18430 h 21600"/>
              </a:gdLst>
              <a:ahLst/>
              <a:cxnLst>
                <a:cxn ang="0">
                  <a:pos x="T0" y="T1"/>
                </a:cxn>
                <a:cxn ang="0">
                  <a:pos x="T2" y="T3"/>
                </a:cxn>
                <a:cxn ang="0">
                  <a:pos x="T4" y="T5"/>
                </a:cxn>
                <a:cxn ang="0">
                  <a:pos x="T6" y="T7"/>
                </a:cxn>
                <a:cxn ang="0">
                  <a:pos x="T8" y="T9"/>
                </a:cxn>
                <a:cxn ang="0">
                  <a:pos x="T10" y="T11"/>
                </a:cxn>
              </a:cxnLst>
              <a:rect l="T12" t="T13" r="T14" b="T15"/>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2">
                <a:lumMod val="20000"/>
                <a:lumOff val="80000"/>
              </a:schemeClr>
            </a:solidFill>
            <a:ln>
              <a:solidFill>
                <a:schemeClr val="accent2">
                  <a:lumMod val="60000"/>
                  <a:lumOff val="40000"/>
                </a:schemeClr>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defTabSz="425892">
                <a:buClr>
                  <a:srgbClr val="000000"/>
                </a:buClr>
                <a:buSzPct val="100000"/>
              </a:pPr>
              <a:endParaRPr lang="ru-RU" sz="1707" b="1">
                <a:solidFill>
                  <a:srgbClr val="7030A0"/>
                </a:solidFill>
                <a:latin typeface="Verdana" pitchFamily="32" charset="0"/>
                <a:ea typeface="Microsoft YaHei"/>
              </a:endParaRPr>
            </a:p>
          </p:txBody>
        </p:sp>
        <p:sp>
          <p:nvSpPr>
            <p:cNvPr id="36" name="Rectangle 12"/>
            <p:cNvSpPr>
              <a:spLocks noChangeArrowheads="1"/>
            </p:cNvSpPr>
            <p:nvPr/>
          </p:nvSpPr>
          <p:spPr bwMode="auto">
            <a:xfrm>
              <a:off x="4799" y="2395"/>
              <a:ext cx="524" cy="676"/>
            </a:xfrm>
            <a:prstGeom prst="rect">
              <a:avLst/>
            </a:prstGeom>
            <a:noFill/>
            <a:ln w="9525" cap="flat">
              <a:noFill/>
              <a:round/>
              <a:headEnd/>
              <a:tailEnd/>
            </a:ln>
            <a:effectLst/>
          </p:spPr>
          <p:txBody>
            <a:bodyPr wrap="none" lIns="0" tIns="0" rIns="0" bIns="0" anchor="ctr"/>
            <a:lstStyle/>
            <a:p>
              <a:pPr algn="ctr" defTabSz="425892">
                <a:buSzPct val="100000"/>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2275" dirty="0">
                  <a:solidFill>
                    <a:srgbClr val="7030A0"/>
                  </a:solidFill>
                  <a:latin typeface="Verdana" pitchFamily="32" charset="0"/>
                  <a:ea typeface="Microsoft YaHei"/>
                  <a:cs typeface="Microsoft YaHei" charset="0"/>
                </a:rPr>
                <a:t> </a:t>
              </a:r>
              <a:r>
                <a:rPr lang="en-GB"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rPr>
                <a:t>Размещение</a:t>
              </a:r>
              <a:endParaRPr lang="en-GB"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endParaRPr>
            </a:p>
          </p:txBody>
        </p:sp>
        <p:sp>
          <p:nvSpPr>
            <p:cNvPr id="37" name="Rectangle 13"/>
            <p:cNvSpPr>
              <a:spLocks noChangeArrowheads="1"/>
            </p:cNvSpPr>
            <p:nvPr/>
          </p:nvSpPr>
          <p:spPr bwMode="auto">
            <a:xfrm>
              <a:off x="4145" y="3757"/>
              <a:ext cx="524" cy="676"/>
            </a:xfrm>
            <a:prstGeom prst="rect">
              <a:avLst/>
            </a:prstGeom>
            <a:noFill/>
            <a:ln w="9525" cap="flat">
              <a:noFill/>
              <a:round/>
              <a:headEnd/>
              <a:tailEnd/>
            </a:ln>
            <a:effectLst/>
          </p:spPr>
          <p:txBody>
            <a:bodyPr wrap="none" lIns="0" tIns="0" rIns="0" bIns="0" anchor="ctr"/>
            <a:lstStyle/>
            <a:p>
              <a:pPr algn="ctr" defTabSz="425892">
                <a:buSzPct val="100000"/>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en-GB" sz="2400" dirty="0" err="1">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Microsoft YaHei"/>
                  <a:cs typeface="Times New Roman" panose="02020603050405020304" pitchFamily="18" charset="0"/>
                </a:rPr>
                <a:t>Расслоение</a:t>
              </a:r>
              <a:endParaRPr lang="en-GB" sz="2400"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Microsoft YaHei"/>
                <a:cs typeface="Times New Roman" panose="02020603050405020304" pitchFamily="18" charset="0"/>
              </a:endParaRPr>
            </a:p>
          </p:txBody>
        </p:sp>
        <p:sp>
          <p:nvSpPr>
            <p:cNvPr id="38" name="Rectangle 14"/>
            <p:cNvSpPr>
              <a:spLocks noChangeArrowheads="1"/>
            </p:cNvSpPr>
            <p:nvPr/>
          </p:nvSpPr>
          <p:spPr bwMode="auto">
            <a:xfrm>
              <a:off x="3559" y="2395"/>
              <a:ext cx="524" cy="676"/>
            </a:xfrm>
            <a:prstGeom prst="rect">
              <a:avLst/>
            </a:prstGeom>
            <a:noFill/>
            <a:ln w="9525" cap="flat">
              <a:noFill/>
              <a:round/>
              <a:headEnd/>
              <a:tailEnd/>
            </a:ln>
            <a:effectLst/>
          </p:spPr>
          <p:txBody>
            <a:bodyPr wrap="none" lIns="0" tIns="0" rIns="0" bIns="0" anchor="ctr"/>
            <a:lstStyle/>
            <a:p>
              <a:pPr algn="ctr" defTabSz="425892">
                <a:buSzPct val="100000"/>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en-GB" sz="24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rPr>
                <a:t>Интеграция</a:t>
              </a:r>
              <a:endParaRPr lang="en-GB" sz="24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endParaRPr>
            </a:p>
          </p:txBody>
        </p:sp>
      </p:grpSp>
      <p:sp>
        <p:nvSpPr>
          <p:cNvPr id="40" name="AutoShape 16"/>
          <p:cNvSpPr>
            <a:spLocks noChangeArrowheads="1"/>
          </p:cNvSpPr>
          <p:nvPr/>
        </p:nvSpPr>
        <p:spPr bwMode="auto">
          <a:xfrm>
            <a:off x="4228542" y="3560732"/>
            <a:ext cx="1221054" cy="753236"/>
          </a:xfrm>
          <a:prstGeom prst="leftRightArrow">
            <a:avLst>
              <a:gd name="adj1" fmla="val 50000"/>
              <a:gd name="adj2" fmla="val 23642"/>
            </a:avLst>
          </a:prstGeom>
          <a:solidFill>
            <a:schemeClr val="accent1">
              <a:lumMod val="20000"/>
              <a:lumOff val="80000"/>
            </a:schemeClr>
          </a:solidFill>
          <a:ln w="28575" cap="sq">
            <a:solidFill>
              <a:schemeClr val="accent1"/>
            </a:solidFill>
            <a:miter lim="800000"/>
            <a:headEnd/>
            <a:tailEnd/>
          </a:ln>
          <a:effectLst/>
        </p:spPr>
        <p:txBody>
          <a:bodyPr wrap="none" anchor="ctr"/>
          <a:lstStyle/>
          <a:p>
            <a:pPr algn="ctr" defTabSz="425892">
              <a:buClr>
                <a:srgbClr val="000000"/>
              </a:buClr>
              <a:buSzPct val="100000"/>
            </a:pPr>
            <a:endParaRPr lang="ru-RU" sz="1707" b="1">
              <a:solidFill>
                <a:srgbClr val="7030A0"/>
              </a:solidFill>
              <a:latin typeface="Verdana" pitchFamily="32" charset="0"/>
              <a:ea typeface="Microsoft YaHei"/>
            </a:endParaRPr>
          </a:p>
        </p:txBody>
      </p:sp>
      <p:sp>
        <p:nvSpPr>
          <p:cNvPr id="42" name="Text Box 18"/>
          <p:cNvSpPr txBox="1">
            <a:spLocks noChangeArrowheads="1"/>
          </p:cNvSpPr>
          <p:nvPr/>
        </p:nvSpPr>
        <p:spPr bwMode="auto">
          <a:xfrm>
            <a:off x="457607" y="5153624"/>
            <a:ext cx="3426326" cy="347632"/>
          </a:xfrm>
          <a:prstGeom prst="rect">
            <a:avLst/>
          </a:prstGeom>
          <a:noFill/>
          <a:ln w="9525" cap="flat">
            <a:noFill/>
            <a:round/>
            <a:headEnd/>
            <a:tailEnd/>
          </a:ln>
          <a:effectLst/>
        </p:spPr>
        <p:txBody>
          <a:bodyPr wrap="none" anchor="ctr"/>
          <a:lstStyle/>
          <a:p>
            <a:pPr algn="ctr" defTabSz="425892">
              <a:buClr>
                <a:srgbClr val="000000"/>
              </a:buClr>
              <a:buSzPct val="100000"/>
            </a:pPr>
            <a:endParaRPr lang="ru-RU" sz="1707" b="1">
              <a:solidFill>
                <a:srgbClr val="7030A0"/>
              </a:solidFill>
              <a:latin typeface="Verdana" pitchFamily="32" charset="0"/>
              <a:ea typeface="Microsoft YaHei"/>
            </a:endParaRPr>
          </a:p>
        </p:txBody>
      </p:sp>
      <p:graphicFrame>
        <p:nvGraphicFramePr>
          <p:cNvPr id="46" name="Схема 45"/>
          <p:cNvGraphicFramePr/>
          <p:nvPr>
            <p:extLst>
              <p:ext uri="{D42A27DB-BD31-4B8C-83A1-F6EECF244321}">
                <p14:modId xmlns:p14="http://schemas.microsoft.com/office/powerpoint/2010/main" val="24056354"/>
              </p:ext>
            </p:extLst>
          </p:nvPr>
        </p:nvGraphicFramePr>
        <p:xfrm>
          <a:off x="357859" y="4845575"/>
          <a:ext cx="4671092" cy="154816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4" name="WordArt 20"/>
          <p:cNvSpPr>
            <a:spLocks noChangeArrowheads="1" noChangeShapeType="1" noTextEdit="1"/>
          </p:cNvSpPr>
          <p:nvPr/>
        </p:nvSpPr>
        <p:spPr bwMode="auto">
          <a:xfrm>
            <a:off x="6177559" y="4596691"/>
            <a:ext cx="2321885" cy="626918"/>
          </a:xfrm>
          <a:prstGeom prst="rect">
            <a:avLst/>
          </a:prstGeom>
        </p:spPr>
        <p:txBody>
          <a:bodyPr wrap="none" fromWordArt="1">
            <a:prstTxWarp prst="textPlain">
              <a:avLst>
                <a:gd name="adj" fmla="val 50000"/>
              </a:avLst>
            </a:prstTxWarp>
          </a:bodyPr>
          <a:lstStyle/>
          <a:p>
            <a:pPr algn="ctr" defTabSz="425892">
              <a:buClr>
                <a:srgbClr val="000000"/>
              </a:buClr>
              <a:buSzPct val="100000"/>
            </a:pPr>
            <a:r>
              <a:rPr lang="ru-RU" sz="1707" b="1" kern="1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rPr>
              <a:t>Отмывание </a:t>
            </a:r>
            <a:endParaRPr lang="ru-RU" sz="1707" b="1" kern="1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endParaRPr>
          </a:p>
          <a:p>
            <a:pPr algn="ctr" defTabSz="425892">
              <a:buClr>
                <a:srgbClr val="000000"/>
              </a:buClr>
              <a:buSzPct val="100000"/>
            </a:pPr>
            <a:r>
              <a:rPr lang="ru-RU" sz="1707" b="1" kern="1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rPr>
              <a:t>денег</a:t>
            </a:r>
            <a:endParaRPr lang="ru-RU" sz="1707" b="1" kern="10" dirty="0">
              <a:ln w="0"/>
              <a:solidFill>
                <a:schemeClr val="accent2">
                  <a:lumMod val="75000"/>
                </a:schemeClr>
              </a:solidFill>
              <a:effectLst>
                <a:outerShdw blurRad="38100" dist="25400" dir="5400000" algn="ctr" rotWithShape="0">
                  <a:srgbClr val="6E747A">
                    <a:alpha val="43000"/>
                  </a:srgbClr>
                </a:outerShdw>
              </a:effectLst>
              <a:latin typeface="Times New Roman" panose="02020603050405020304" pitchFamily="18" charset="0"/>
              <a:ea typeface="Microsoft YaHei"/>
              <a:cs typeface="Times New Roman" panose="02020603050405020304" pitchFamily="18" charset="0"/>
            </a:endParaRPr>
          </a:p>
        </p:txBody>
      </p:sp>
      <p:sp>
        <p:nvSpPr>
          <p:cNvPr id="45" name="Text Box 1"/>
          <p:cNvSpPr txBox="1">
            <a:spLocks noChangeArrowheads="1"/>
          </p:cNvSpPr>
          <p:nvPr/>
        </p:nvSpPr>
        <p:spPr bwMode="auto">
          <a:xfrm>
            <a:off x="213325" y="318287"/>
            <a:ext cx="7801395" cy="705150"/>
          </a:xfrm>
          <a:prstGeom prst="rect">
            <a:avLst/>
          </a:prstGeom>
          <a:noFill/>
          <a:ln w="9525" cap="flat">
            <a:noFill/>
            <a:round/>
            <a:headEnd/>
            <a:tailEnd/>
          </a:ln>
          <a:effectLst/>
        </p:spPr>
        <p:txBody>
          <a:bodyPr lIns="85317" tIns="44365" rIns="85317" bIns="44365" anchor="ctr">
            <a:spAutoFit/>
          </a:bodyPr>
          <a:lstStyle/>
          <a:p>
            <a:pPr algn="ctr" defTabSz="425892">
              <a:buSzPct val="100000"/>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en-GB" sz="40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Смысл</a:t>
            </a:r>
            <a:r>
              <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sz="40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отмывания</a:t>
            </a:r>
            <a:r>
              <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GB" sz="4000" dirty="0" err="1">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денег</a:t>
            </a:r>
            <a:endParaRPr lang="en-GB" sz="4000"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 name="Стрелка вниз 2"/>
          <p:cNvSpPr/>
          <p:nvPr/>
        </p:nvSpPr>
        <p:spPr>
          <a:xfrm>
            <a:off x="3970006" y="1965248"/>
            <a:ext cx="288032" cy="41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a:off x="1987378" y="2938220"/>
            <a:ext cx="288032" cy="41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трелка вниз 24"/>
          <p:cNvSpPr/>
          <p:nvPr/>
        </p:nvSpPr>
        <p:spPr>
          <a:xfrm>
            <a:off x="1987378" y="4431408"/>
            <a:ext cx="288032" cy="419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AutoShape 11"/>
          <p:cNvSpPr>
            <a:spLocks noChangeArrowheads="1"/>
          </p:cNvSpPr>
          <p:nvPr/>
        </p:nvSpPr>
        <p:spPr bwMode="auto">
          <a:xfrm rot="251244">
            <a:off x="6021843" y="3668688"/>
            <a:ext cx="2541774" cy="186065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6 w 21600"/>
              <a:gd name="T13" fmla="*/ 3170 h 21600"/>
              <a:gd name="T14" fmla="*/ 18434 w 21600"/>
              <a:gd name="T15" fmla="*/ 18430 h 21600"/>
            </a:gdLst>
            <a:ahLst/>
            <a:cxnLst>
              <a:cxn ang="0">
                <a:pos x="T0" y="T1"/>
              </a:cxn>
              <a:cxn ang="0">
                <a:pos x="T2" y="T3"/>
              </a:cxn>
              <a:cxn ang="0">
                <a:pos x="T4" y="T5"/>
              </a:cxn>
              <a:cxn ang="0">
                <a:pos x="T6" y="T7"/>
              </a:cxn>
              <a:cxn ang="0">
                <a:pos x="T8" y="T9"/>
              </a:cxn>
              <a:cxn ang="0">
                <a:pos x="T10" y="T11"/>
              </a:cxn>
            </a:cxnLst>
            <a:rect l="T12" t="T13" r="T14" b="T15"/>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2">
              <a:lumMod val="20000"/>
              <a:lumOff val="80000"/>
            </a:schemeClr>
          </a:solidFill>
          <a:ln>
            <a:solidFill>
              <a:schemeClr val="accent2">
                <a:lumMod val="60000"/>
                <a:lumOff val="40000"/>
              </a:schemeClr>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defTabSz="425892">
              <a:buClr>
                <a:srgbClr val="000000"/>
              </a:buClr>
              <a:buSzPct val="100000"/>
            </a:pPr>
            <a:endParaRPr lang="ru-RU" sz="1707" b="1">
              <a:solidFill>
                <a:srgbClr val="7030A0"/>
              </a:solidFill>
              <a:latin typeface="Verdana" pitchFamily="32" charset="0"/>
              <a:ea typeface="Microsoft YaHei"/>
            </a:endParaRPr>
          </a:p>
        </p:txBody>
      </p:sp>
      <p:sp>
        <p:nvSpPr>
          <p:cNvPr id="28" name="AutoShape 11"/>
          <p:cNvSpPr>
            <a:spLocks noChangeArrowheads="1"/>
          </p:cNvSpPr>
          <p:nvPr/>
        </p:nvSpPr>
        <p:spPr bwMode="auto">
          <a:xfrm rot="7820824">
            <a:off x="6274812" y="4277719"/>
            <a:ext cx="2541774" cy="1860653"/>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3166 w 21600"/>
              <a:gd name="T13" fmla="*/ 3170 h 21600"/>
              <a:gd name="T14" fmla="*/ 18434 w 21600"/>
              <a:gd name="T15" fmla="*/ 18430 h 21600"/>
            </a:gdLst>
            <a:ahLst/>
            <a:cxnLst>
              <a:cxn ang="0">
                <a:pos x="T0" y="T1"/>
              </a:cxn>
              <a:cxn ang="0">
                <a:pos x="T2" y="T3"/>
              </a:cxn>
              <a:cxn ang="0">
                <a:pos x="T4" y="T5"/>
              </a:cxn>
              <a:cxn ang="0">
                <a:pos x="T6" y="T7"/>
              </a:cxn>
              <a:cxn ang="0">
                <a:pos x="T8" y="T9"/>
              </a:cxn>
              <a:cxn ang="0">
                <a:pos x="T10" y="T11"/>
              </a:cxn>
            </a:cxnLst>
            <a:rect l="T12" t="T13" r="T14" b="T15"/>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2">
              <a:lumMod val="20000"/>
              <a:lumOff val="80000"/>
            </a:schemeClr>
          </a:solidFill>
          <a:ln>
            <a:solidFill>
              <a:schemeClr val="accent2">
                <a:lumMod val="60000"/>
                <a:lumOff val="40000"/>
              </a:schemeClr>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defTabSz="425892">
              <a:buClr>
                <a:srgbClr val="000000"/>
              </a:buClr>
              <a:buSzPct val="100000"/>
            </a:pPr>
            <a:endParaRPr lang="ru-RU" sz="1707" b="1">
              <a:solidFill>
                <a:srgbClr val="7030A0"/>
              </a:solidFill>
              <a:latin typeface="Verdana" pitchFamily="32" charset="0"/>
              <a:ea typeface="Microsoft YaHei"/>
            </a:endParaRPr>
          </a:p>
        </p:txBody>
      </p:sp>
    </p:spTree>
    <p:extLst>
      <p:ext uri="{BB962C8B-B14F-4D97-AF65-F5344CB8AC3E}">
        <p14:creationId xmlns:p14="http://schemas.microsoft.com/office/powerpoint/2010/main" val="93341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318246772"/>
              </p:ext>
            </p:extLst>
          </p:nvPr>
        </p:nvGraphicFramePr>
        <p:xfrm>
          <a:off x="1004830" y="1478473"/>
          <a:ext cx="6907628" cy="108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Номер слайда 2"/>
          <p:cNvSpPr>
            <a:spLocks noGrp="1"/>
          </p:cNvSpPr>
          <p:nvPr>
            <p:ph type="sldNum" sz="quarter" idx="12"/>
          </p:nvPr>
        </p:nvSpPr>
        <p:spPr/>
        <p:txBody>
          <a:bodyPr/>
          <a:lstStyle/>
          <a:p>
            <a:fld id="{993F3715-0759-4FEA-B411-82674060067C}" type="slidenum">
              <a:rPr lang="ru-RU" smtClean="0">
                <a:solidFill>
                  <a:prstClr val="black">
                    <a:tint val="75000"/>
                  </a:prstClr>
                </a:solidFill>
              </a:rPr>
              <a:pPr/>
              <a:t>2</a:t>
            </a:fld>
            <a:endParaRPr lang="ru-RU" dirty="0">
              <a:solidFill>
                <a:prstClr val="black">
                  <a:tint val="75000"/>
                </a:prstClr>
              </a:solidFill>
            </a:endParaRPr>
          </a:p>
        </p:txBody>
      </p:sp>
      <p:sp>
        <p:nvSpPr>
          <p:cNvPr id="7" name="Стрелка вниз 6"/>
          <p:cNvSpPr/>
          <p:nvPr/>
        </p:nvSpPr>
        <p:spPr>
          <a:xfrm>
            <a:off x="6475149" y="2600140"/>
            <a:ext cx="514181" cy="927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5444" eaLnBrk="0" fontAlgn="base" hangingPunct="0">
              <a:spcBef>
                <a:spcPct val="0"/>
              </a:spcBef>
              <a:spcAft>
                <a:spcPct val="0"/>
              </a:spcAft>
            </a:pPr>
            <a:endParaRPr lang="ru-RU" sz="3422">
              <a:solidFill>
                <a:prstClr val="white"/>
              </a:solidFill>
            </a:endParaRPr>
          </a:p>
        </p:txBody>
      </p:sp>
      <p:graphicFrame>
        <p:nvGraphicFramePr>
          <p:cNvPr id="15" name="Схема 14"/>
          <p:cNvGraphicFramePr/>
          <p:nvPr>
            <p:extLst>
              <p:ext uri="{D42A27DB-BD31-4B8C-83A1-F6EECF244321}">
                <p14:modId xmlns:p14="http://schemas.microsoft.com/office/powerpoint/2010/main" val="457848536"/>
              </p:ext>
            </p:extLst>
          </p:nvPr>
        </p:nvGraphicFramePr>
        <p:xfrm>
          <a:off x="5004048" y="3555372"/>
          <a:ext cx="3456384" cy="21853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Схема 13"/>
          <p:cNvGraphicFramePr/>
          <p:nvPr>
            <p:extLst>
              <p:ext uri="{D42A27DB-BD31-4B8C-83A1-F6EECF244321}">
                <p14:modId xmlns:p14="http://schemas.microsoft.com/office/powerpoint/2010/main" val="911829988"/>
              </p:ext>
            </p:extLst>
          </p:nvPr>
        </p:nvGraphicFramePr>
        <p:xfrm>
          <a:off x="980384" y="3717032"/>
          <a:ext cx="3159568" cy="216023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187624" y="338560"/>
            <a:ext cx="6357884" cy="553870"/>
          </a:xfrm>
          <a:prstGeom prst="rect">
            <a:avLst/>
          </a:prstGeom>
          <a:noFill/>
        </p:spPr>
        <p:txBody>
          <a:bodyPr wrap="square" rtlCol="0">
            <a:spAutoFit/>
          </a:bodyPr>
          <a:lstStyle/>
          <a:p>
            <a:pPr algn="ctr">
              <a:lnSpc>
                <a:spcPct val="120000"/>
              </a:lnSpc>
            </a:pPr>
            <a:r>
              <a:rPr lang="ru-RU" sz="2738" b="1" dirty="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УНФПП в системе </a:t>
            </a:r>
            <a:r>
              <a:rPr lang="ru-RU" sz="2738" b="1" dirty="0" smtClean="0">
                <a:solidFill>
                  <a:prstClr val="white"/>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ПОД/ФТ/ФРОМУ</a:t>
            </a:r>
            <a:endParaRPr lang="ru-RU" sz="2738" b="1" i="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0" name="Группа 9"/>
          <p:cNvGrpSpPr/>
          <p:nvPr/>
        </p:nvGrpSpPr>
        <p:grpSpPr>
          <a:xfrm>
            <a:off x="632801" y="3556169"/>
            <a:ext cx="3456384" cy="2129400"/>
            <a:chOff x="-2211007" y="1219859"/>
            <a:chExt cx="3456384" cy="2129400"/>
          </a:xfrm>
        </p:grpSpPr>
        <p:sp>
          <p:nvSpPr>
            <p:cNvPr id="11" name="Скругленный прямоугольник 10"/>
            <p:cNvSpPr/>
            <p:nvPr/>
          </p:nvSpPr>
          <p:spPr>
            <a:xfrm>
              <a:off x="-2211007" y="1219859"/>
              <a:ext cx="3456384" cy="2129400"/>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2" name="Скругленный прямоугольник 4"/>
            <p:cNvSpPr/>
            <p:nvPr/>
          </p:nvSpPr>
          <p:spPr>
            <a:xfrm>
              <a:off x="-2107058" y="1241712"/>
              <a:ext cx="3248486" cy="19215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a:r>
                <a:rPr lang="ru-RU" sz="2800" b="1" dirty="0">
                  <a:solidFill>
                    <a:schemeClr val="tx1"/>
                  </a:solidFill>
                  <a:latin typeface="Times New Roman" panose="02020603050405020304" pitchFamily="18" charset="0"/>
                  <a:cs typeface="Times New Roman" panose="02020603050405020304" pitchFamily="18" charset="0"/>
                </a:rPr>
                <a:t>УНФПП -субъекты статьи 5 (все права и обязанности)</a:t>
              </a:r>
            </a:p>
          </p:txBody>
        </p:sp>
      </p:grpSp>
      <p:sp>
        <p:nvSpPr>
          <p:cNvPr id="13" name="Стрелка вниз 12"/>
          <p:cNvSpPr/>
          <p:nvPr/>
        </p:nvSpPr>
        <p:spPr>
          <a:xfrm>
            <a:off x="2103902" y="2600140"/>
            <a:ext cx="514181" cy="927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45444" eaLnBrk="0" fontAlgn="base" hangingPunct="0">
              <a:spcBef>
                <a:spcPct val="0"/>
              </a:spcBef>
              <a:spcAft>
                <a:spcPct val="0"/>
              </a:spcAft>
            </a:pPr>
            <a:endParaRPr lang="ru-RU" sz="3422">
              <a:solidFill>
                <a:prstClr val="white"/>
              </a:solidFill>
            </a:endParaRPr>
          </a:p>
        </p:txBody>
      </p:sp>
    </p:spTree>
    <p:extLst>
      <p:ext uri="{BB962C8B-B14F-4D97-AF65-F5344CB8AC3E}">
        <p14:creationId xmlns:p14="http://schemas.microsoft.com/office/powerpoint/2010/main" val="16489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9632" y="201784"/>
            <a:ext cx="5555681" cy="954107"/>
          </a:xfrm>
          <a:prstGeom prst="rect">
            <a:avLst/>
          </a:prstGeom>
          <a:noFill/>
        </p:spPr>
        <p:txBody>
          <a:bodyPr wrap="square" rtlCol="0">
            <a:spAutoFit/>
          </a:bodyPr>
          <a:lstStyle/>
          <a:p>
            <a:pPr algn="ctr"/>
            <a:r>
              <a:rPr lang="ru-RU"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Определение угроз в зонах рисков отмывания денег</a:t>
            </a:r>
            <a:endParaRPr lang="ru-RU"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Скругленный прямоугольник 17"/>
          <p:cNvSpPr/>
          <p:nvPr/>
        </p:nvSpPr>
        <p:spPr>
          <a:xfrm>
            <a:off x="611560" y="3719182"/>
            <a:ext cx="3935629" cy="5238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КРЕДИТНО-ФИНАНСОВАЯ СФЕРА</a:t>
            </a:r>
            <a:endParaRPr lang="ru-RU" sz="1350" b="1" dirty="0">
              <a:solidFill>
                <a:schemeClr val="tx1"/>
              </a:solidFill>
            </a:endParaRPr>
          </a:p>
        </p:txBody>
      </p:sp>
      <p:sp>
        <p:nvSpPr>
          <p:cNvPr id="20" name="Скругленный прямоугольник 19"/>
          <p:cNvSpPr/>
          <p:nvPr/>
        </p:nvSpPr>
        <p:spPr>
          <a:xfrm>
            <a:off x="611560" y="2892165"/>
            <a:ext cx="3935629" cy="5238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ОБЛАСТЬ КОРРУПЦИОННЫХ ПРАВОНАРУШЕНИЙ</a:t>
            </a:r>
            <a:endParaRPr lang="ru-RU" sz="1350" b="1" dirty="0">
              <a:solidFill>
                <a:schemeClr val="tx1"/>
              </a:solidFill>
            </a:endParaRPr>
          </a:p>
        </p:txBody>
      </p:sp>
      <p:sp>
        <p:nvSpPr>
          <p:cNvPr id="21" name="Скругленный прямоугольник 20"/>
          <p:cNvSpPr/>
          <p:nvPr/>
        </p:nvSpPr>
        <p:spPr>
          <a:xfrm>
            <a:off x="611560" y="2067622"/>
            <a:ext cx="3935629" cy="5238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СФЕРА БЮДЖЕТНЫХ ОТНОШЕНИЙ (ВКЛЮЧАЯ НАЛОГИ)</a:t>
            </a:r>
            <a:endParaRPr lang="ru-RU" sz="1350" b="1" dirty="0">
              <a:solidFill>
                <a:schemeClr val="tx1"/>
              </a:solidFill>
            </a:endParaRPr>
          </a:p>
        </p:txBody>
      </p:sp>
      <p:sp>
        <p:nvSpPr>
          <p:cNvPr id="22" name="Скругленный прямоугольник 21"/>
          <p:cNvSpPr/>
          <p:nvPr/>
        </p:nvSpPr>
        <p:spPr>
          <a:xfrm>
            <a:off x="611560" y="4546199"/>
            <a:ext cx="3935629" cy="5238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a:solidFill>
                  <a:schemeClr val="tx1"/>
                </a:solidFill>
              </a:rPr>
              <a:t>СФЕРА НЕЗАКОННОГО ОБОРОТА НАРКОТИКОВ</a:t>
            </a:r>
            <a:endParaRPr lang="ru-RU" sz="1350" b="1" dirty="0">
              <a:solidFill>
                <a:schemeClr val="tx1"/>
              </a:solidFill>
            </a:endParaRPr>
          </a:p>
        </p:txBody>
      </p:sp>
      <p:sp>
        <p:nvSpPr>
          <p:cNvPr id="11" name="TextBox 10"/>
          <p:cNvSpPr txBox="1"/>
          <p:nvPr/>
        </p:nvSpPr>
        <p:spPr>
          <a:xfrm>
            <a:off x="5254708" y="3731949"/>
            <a:ext cx="3280899" cy="553998"/>
          </a:xfrm>
          <a:prstGeom prst="rect">
            <a:avLst/>
          </a:prstGeom>
          <a:noFill/>
        </p:spPr>
        <p:txBody>
          <a:bodyPr wrap="square" rtlCol="0">
            <a:spAutoFit/>
          </a:bodyPr>
          <a:lstStyle/>
          <a:p>
            <a:pPr algn="just"/>
            <a:r>
              <a:rPr lang="ru-RU" sz="1500" dirty="0">
                <a:latin typeface="Times New Roman" panose="02020603050405020304" pitchFamily="18" charset="0"/>
                <a:cs typeface="Times New Roman" panose="02020603050405020304" pitchFamily="18" charset="0"/>
              </a:rPr>
              <a:t>Различные формы мошенничества в банковской и небанковской сферах</a:t>
            </a:r>
            <a:endParaRPr lang="ru-RU" sz="15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254708" y="2906973"/>
            <a:ext cx="3280899" cy="830997"/>
          </a:xfrm>
          <a:prstGeom prst="rect">
            <a:avLst/>
          </a:prstGeom>
          <a:no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Злоупотребление должностными полномочиями, получение и дача взяток, коммерческий подкуп</a:t>
            </a:r>
            <a:endParaRPr lang="ru-RU" sz="16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184987" y="1740937"/>
            <a:ext cx="3280899" cy="1200329"/>
          </a:xfrm>
          <a:prstGeom prst="rect">
            <a:avLst/>
          </a:prstGeom>
          <a:noFill/>
        </p:spPr>
        <p:txBody>
          <a:bodyPr wrap="square" rtlCol="0">
            <a:spAutoFit/>
          </a:bodyPr>
          <a:lstStyle/>
          <a:p>
            <a:pPr algn="just"/>
            <a:r>
              <a:rPr lang="ru-RU" sz="1500" dirty="0">
                <a:latin typeface="Times New Roman" panose="02020603050405020304" pitchFamily="18" charset="0"/>
                <a:cs typeface="Times New Roman" panose="02020603050405020304" pitchFamily="18" charset="0"/>
              </a:rPr>
              <a:t>Хищение, присвоение или растрата государственных денежных средств и активов. </a:t>
            </a:r>
            <a:r>
              <a:rPr lang="ru-RU" sz="1350" dirty="0">
                <a:latin typeface="Times New Roman" panose="02020603050405020304" pitchFamily="18" charset="0"/>
                <a:cs typeface="Times New Roman" panose="02020603050405020304" pitchFamily="18" charset="0"/>
              </a:rPr>
              <a:t>Преступления в сфере налогообложения (уклонение от уплаты налогов, мошенничество с НДС и пр.).</a:t>
            </a:r>
            <a:endParaRPr lang="ru-RU" sz="15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254709" y="4321037"/>
            <a:ext cx="3211178" cy="1015663"/>
          </a:xfrm>
          <a:prstGeom prst="rect">
            <a:avLst/>
          </a:prstGeom>
          <a:noFill/>
        </p:spPr>
        <p:txBody>
          <a:bodyPr wrap="square" rtlCol="0">
            <a:spAutoFit/>
          </a:bodyPr>
          <a:lstStyle/>
          <a:p>
            <a:pPr algn="just"/>
            <a:r>
              <a:rPr lang="ru-RU" sz="1500" dirty="0">
                <a:latin typeface="Times New Roman" panose="02020603050405020304" pitchFamily="18" charset="0"/>
                <a:cs typeface="Times New Roman" panose="02020603050405020304" pitchFamily="18" charset="0"/>
              </a:rPr>
              <a:t>Преступления, связанные с незаконным оборотом наркотиков, в организованных формах по транснациональному типу</a:t>
            </a:r>
            <a:endParaRPr lang="ru-RU" sz="1500" dirty="0">
              <a:latin typeface="Times New Roman" panose="02020603050405020304" pitchFamily="18" charset="0"/>
              <a:cs typeface="Times New Roman" panose="02020603050405020304" pitchFamily="18" charset="0"/>
            </a:endParaRPr>
          </a:p>
        </p:txBody>
      </p:sp>
      <p:cxnSp>
        <p:nvCxnSpPr>
          <p:cNvPr id="27" name="Прямая соединительная линия 26"/>
          <p:cNvCxnSpPr>
            <a:stCxn id="18" idx="3"/>
            <a:endCxn id="11" idx="1"/>
          </p:cNvCxnSpPr>
          <p:nvPr/>
        </p:nvCxnSpPr>
        <p:spPr>
          <a:xfrm>
            <a:off x="4547189" y="3981120"/>
            <a:ext cx="707519" cy="27828"/>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20" idx="3"/>
            <a:endCxn id="23" idx="1"/>
          </p:cNvCxnSpPr>
          <p:nvPr/>
        </p:nvCxnSpPr>
        <p:spPr>
          <a:xfrm>
            <a:off x="4547189" y="3154103"/>
            <a:ext cx="707519" cy="168369"/>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a:stCxn id="21" idx="3"/>
            <a:endCxn id="24" idx="1"/>
          </p:cNvCxnSpPr>
          <p:nvPr/>
        </p:nvCxnSpPr>
        <p:spPr>
          <a:xfrm>
            <a:off x="4547189" y="2329560"/>
            <a:ext cx="637798" cy="11542"/>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a:stCxn id="22" idx="3"/>
            <a:endCxn id="25" idx="1"/>
          </p:cNvCxnSpPr>
          <p:nvPr/>
        </p:nvCxnSpPr>
        <p:spPr>
          <a:xfrm>
            <a:off x="4547189" y="4808137"/>
            <a:ext cx="707520" cy="20732"/>
          </a:xfrm>
          <a:prstGeom prst="line">
            <a:avLst/>
          </a:prstGeom>
          <a:ln w="25400">
            <a:tailEnd type="oval" w="lg" len="lg"/>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611560" y="5373216"/>
            <a:ext cx="7854326" cy="52387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smtClean="0">
                <a:solidFill>
                  <a:schemeClr val="tx1"/>
                </a:solidFill>
              </a:rPr>
              <a:t>ФИНАНСИРОВАНИЕ ТЕРРОРИЗМА</a:t>
            </a:r>
            <a:endParaRPr lang="ru-RU" sz="1350" b="1" dirty="0">
              <a:solidFill>
                <a:schemeClr val="tx1"/>
              </a:solidFill>
            </a:endParaRPr>
          </a:p>
        </p:txBody>
      </p:sp>
    </p:spTree>
    <p:extLst>
      <p:ext uri="{BB962C8B-B14F-4D97-AF65-F5344CB8AC3E}">
        <p14:creationId xmlns:p14="http://schemas.microsoft.com/office/powerpoint/2010/main" val="2438883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0" y="-242888"/>
            <a:ext cx="8218488" cy="1773238"/>
          </a:xfrm>
        </p:spPr>
        <p:txBody>
          <a:bodyPr>
            <a:normAutofit/>
          </a:bodyPr>
          <a:lstStyle/>
          <a:p>
            <a:pPr algn="ctr"/>
            <a:r>
              <a:rPr lang="ru-RU" sz="1800" b="1" u="sng" dirty="0">
                <a:solidFill>
                  <a:schemeClr val="bg1"/>
                </a:solidFill>
                <a:latin typeface="Times New Roman" pitchFamily="18" charset="0"/>
                <a:ea typeface="+mn-ea"/>
                <a:cs typeface="Times New Roman" pitchFamily="18" charset="0"/>
              </a:rPr>
              <a:t>Программа выявления операций (сделок), </a:t>
            </a:r>
            <a:r>
              <a:rPr lang="ru-RU" sz="1800" b="1" u="sng" dirty="0" smtClean="0">
                <a:solidFill>
                  <a:schemeClr val="bg1"/>
                </a:solidFill>
                <a:latin typeface="Times New Roman" pitchFamily="18" charset="0"/>
                <a:ea typeface="+mn-ea"/>
                <a:cs typeface="Times New Roman" pitchFamily="18" charset="0"/>
              </a:rPr>
              <a:t>имеющих </a:t>
            </a:r>
            <a:r>
              <a:rPr lang="ru-RU" sz="1800" b="1" u="sng" dirty="0">
                <a:solidFill>
                  <a:schemeClr val="bg1"/>
                </a:solidFill>
                <a:latin typeface="Times New Roman" pitchFamily="18" charset="0"/>
                <a:ea typeface="+mn-ea"/>
                <a:cs typeface="Times New Roman" pitchFamily="18" charset="0"/>
              </a:rPr>
              <a:t>признаки связи </a:t>
            </a:r>
            <a:r>
              <a:rPr lang="ru-RU" sz="1800" b="1" u="sng" dirty="0" smtClean="0">
                <a:solidFill>
                  <a:schemeClr val="bg1"/>
                </a:solidFill>
                <a:latin typeface="Times New Roman" pitchFamily="18" charset="0"/>
                <a:ea typeface="+mn-ea"/>
                <a:cs typeface="Times New Roman" pitchFamily="18" charset="0"/>
              </a:rPr>
              <a:t>                      с </a:t>
            </a:r>
            <a:r>
              <a:rPr lang="ru-RU" sz="1800" b="1" u="sng" dirty="0">
                <a:solidFill>
                  <a:schemeClr val="bg1"/>
                </a:solidFill>
                <a:latin typeface="Times New Roman" pitchFamily="18" charset="0"/>
                <a:ea typeface="+mn-ea"/>
                <a:cs typeface="Times New Roman" pitchFamily="18" charset="0"/>
              </a:rPr>
              <a:t>легализацией (отмыванием) доходов, полученных преступным путем, </a:t>
            </a:r>
            <a:r>
              <a:rPr lang="ru-RU" sz="1800" b="1" u="sng" dirty="0" smtClean="0">
                <a:solidFill>
                  <a:schemeClr val="bg1"/>
                </a:solidFill>
                <a:latin typeface="Times New Roman" pitchFamily="18" charset="0"/>
                <a:ea typeface="+mn-ea"/>
                <a:cs typeface="Times New Roman" pitchFamily="18" charset="0"/>
              </a:rPr>
              <a:t>               или </a:t>
            </a:r>
            <a:r>
              <a:rPr lang="ru-RU" sz="1800" b="1" u="sng" dirty="0">
                <a:solidFill>
                  <a:schemeClr val="bg1"/>
                </a:solidFill>
                <a:latin typeface="Times New Roman" pitchFamily="18" charset="0"/>
                <a:ea typeface="+mn-ea"/>
                <a:cs typeface="Times New Roman" pitchFamily="18" charset="0"/>
              </a:rPr>
              <a:t>финансированием терроризма</a:t>
            </a:r>
          </a:p>
        </p:txBody>
      </p:sp>
      <p:sp>
        <p:nvSpPr>
          <p:cNvPr id="69635" name="Rectangle 3"/>
          <p:cNvSpPr>
            <a:spLocks noGrp="1" noChangeArrowheads="1"/>
          </p:cNvSpPr>
          <p:nvPr>
            <p:ph type="body" idx="4294967295"/>
          </p:nvPr>
        </p:nvSpPr>
        <p:spPr>
          <a:xfrm>
            <a:off x="0" y="1714500"/>
            <a:ext cx="8497888" cy="4071938"/>
          </a:xfrm>
        </p:spPr>
        <p:txBody>
          <a:bodyPr>
            <a:noAutofit/>
          </a:bodyPr>
          <a:lstStyle/>
          <a:p>
            <a:pPr marL="0" indent="542925" algn="just">
              <a:lnSpc>
                <a:spcPct val="120000"/>
              </a:lnSpc>
              <a:buClrTx/>
              <a:buFont typeface="Wingdings" pitchFamily="2" charset="2"/>
              <a:buNone/>
            </a:pPr>
            <a:r>
              <a:rPr lang="ru-RU" sz="1500" dirty="0" smtClean="0">
                <a:latin typeface="Times New Roman" pitchFamily="18" charset="0"/>
              </a:rPr>
              <a:t>Для </a:t>
            </a:r>
            <a:r>
              <a:rPr lang="ru-RU" sz="1500" dirty="0">
                <a:latin typeface="Times New Roman" pitchFamily="18" charset="0"/>
              </a:rPr>
              <a:t>целей выявления операций (сделок), имеющих признаки связи с легализацией (отмыванием) доходов, полученных преступным путем, или финансированием терроризма, организация разрабатывает критерии выявления и признаки необычных сделок с учетом особенностей ее деятельности, а также рекомендаций, утверждаемых Федеральной службой </a:t>
            </a:r>
            <a:r>
              <a:rPr lang="ru-RU" sz="1500" dirty="0" smtClean="0">
                <a:latin typeface="Times New Roman" pitchFamily="18" charset="0"/>
              </a:rPr>
              <a:t>                          по </a:t>
            </a:r>
            <a:r>
              <a:rPr lang="ru-RU" sz="1500" dirty="0">
                <a:latin typeface="Times New Roman" pitchFamily="18" charset="0"/>
              </a:rPr>
              <a:t>финансовому мониторингу по согласованию с соответствующими надзорными органами.</a:t>
            </a:r>
          </a:p>
          <a:p>
            <a:pPr marL="0" indent="542925" algn="just">
              <a:lnSpc>
                <a:spcPct val="120000"/>
              </a:lnSpc>
              <a:buClrTx/>
              <a:buFont typeface="Wingdings" pitchFamily="2" charset="2"/>
              <a:buNone/>
            </a:pPr>
            <a:r>
              <a:rPr lang="ru-RU" sz="1500" dirty="0">
                <a:latin typeface="Times New Roman" pitchFamily="18" charset="0"/>
              </a:rPr>
              <a:t>В программе выявления операций, подлежащих обязательному контролю, предусматривается </a:t>
            </a:r>
            <a:r>
              <a:rPr lang="ru-RU" sz="1500" b="1" u="sng" dirty="0">
                <a:latin typeface="Times New Roman" pitchFamily="18" charset="0"/>
              </a:rPr>
              <a:t>порядок изучения организацией оснований и целей совершения всех подобных операций (сделок), а также фиксирования в письменной форме полученных результатов</a:t>
            </a:r>
            <a:r>
              <a:rPr lang="ru-RU" sz="1500" b="1" u="sng" dirty="0" smtClean="0">
                <a:latin typeface="Times New Roman" pitchFamily="18" charset="0"/>
              </a:rPr>
              <a:t>.</a:t>
            </a:r>
          </a:p>
          <a:p>
            <a:pPr marL="0" indent="542925" algn="ctr">
              <a:lnSpc>
                <a:spcPct val="120000"/>
              </a:lnSpc>
              <a:buClrTx/>
              <a:buFont typeface="Wingdings" pitchFamily="2" charset="2"/>
              <a:buNone/>
            </a:pPr>
            <a:endParaRPr lang="ru-RU" sz="1500" b="1" u="sng" dirty="0">
              <a:latin typeface="Times New Roman" pitchFamily="18" charset="0"/>
            </a:endParaRPr>
          </a:p>
          <a:p>
            <a:pPr marL="0" indent="542925" algn="ctr">
              <a:lnSpc>
                <a:spcPct val="120000"/>
              </a:lnSpc>
              <a:buClrTx/>
              <a:buFont typeface="Wingdings" pitchFamily="2" charset="2"/>
              <a:buNone/>
            </a:pPr>
            <a:r>
              <a:rPr lang="ru-RU" sz="1800" b="1" dirty="0" smtClean="0">
                <a:latin typeface="Times New Roman" pitchFamily="18" charset="0"/>
              </a:rPr>
              <a:t>При оценке операции клиента должен использоваться подход, основанный </a:t>
            </a:r>
            <a:r>
              <a:rPr lang="ru-RU" sz="1800" b="1" dirty="0" smtClean="0">
                <a:latin typeface="Times New Roman" pitchFamily="18" charset="0"/>
              </a:rPr>
              <a:t>на оценки риска </a:t>
            </a:r>
            <a:r>
              <a:rPr lang="ru-RU" sz="1800" b="1" dirty="0" smtClean="0">
                <a:latin typeface="Times New Roman" pitchFamily="18" charset="0"/>
              </a:rPr>
              <a:t>совершения им операций в целях ОД/ФТ</a:t>
            </a:r>
            <a:endParaRPr lang="ru-RU" sz="1800" b="1" dirty="0">
              <a:latin typeface="Times New Roman" pitchFamily="18" charset="0"/>
            </a:endParaRPr>
          </a:p>
        </p:txBody>
      </p:sp>
    </p:spTree>
    <p:extLst>
      <p:ext uri="{BB962C8B-B14F-4D97-AF65-F5344CB8AC3E}">
        <p14:creationId xmlns:p14="http://schemas.microsoft.com/office/powerpoint/2010/main" val="15143427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2555776" y="236221"/>
            <a:ext cx="3209505" cy="763326"/>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3200" u="sng" dirty="0" err="1">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Страновые</a:t>
            </a:r>
            <a:r>
              <a:rPr lang="ru-RU" altLang="zh-CN" sz="32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 риски</a:t>
            </a:r>
            <a:endParaRPr lang="en-GB" altLang="zh-CN" sz="32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
        <p:nvSpPr>
          <p:cNvPr id="36867" name="Rectangle 2"/>
          <p:cNvSpPr>
            <a:spLocks noChangeArrowheads="1"/>
          </p:cNvSpPr>
          <p:nvPr/>
        </p:nvSpPr>
        <p:spPr bwMode="auto">
          <a:xfrm>
            <a:off x="250827" y="1340768"/>
            <a:ext cx="8497888" cy="4020830"/>
          </a:xfrm>
          <a:prstGeom prst="rect">
            <a:avLst/>
          </a:prstGeom>
          <a:noFill/>
          <a:ln w="9525">
            <a:noFill/>
            <a:miter lim="800000"/>
            <a:headEnd/>
            <a:tailEnd/>
          </a:ln>
        </p:spPr>
        <p:txBody>
          <a:bodyPr lIns="80504" tIns="40252" rIns="80504" bIns="40252" anchor="ctr">
            <a:spAutoFit/>
          </a:bodyPr>
          <a:lstStyle/>
          <a:p>
            <a:pPr indent="396939" algn="just" eaLnBrk="0" hangingPunct="0">
              <a:tabLst>
                <a:tab pos="396939" algn="l"/>
                <a:tab pos="704427" algn="l"/>
              </a:tabLst>
            </a:pPr>
            <a:endPar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Tx/>
              <a:buChar char="•"/>
              <a:tabLst>
                <a:tab pos="396939" algn="l"/>
                <a:tab pos="704427" algn="l"/>
              </a:tabLst>
            </a:pPr>
            <a:r>
              <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rPr>
              <a:t>страны, где, по заявлениям ФАТФ, слабо организовано ПОД/ФТ и где кредитно-финансовые учреждения должны проявлять особую бдительность при выполнении деловых операций и транзакций;</a:t>
            </a:r>
          </a:p>
          <a:p>
            <a:pPr indent="396939" algn="just" eaLnBrk="0" hangingPunct="0">
              <a:buFontTx/>
              <a:buChar char="•"/>
              <a:tabLst>
                <a:tab pos="396939" algn="l"/>
                <a:tab pos="704427" algn="l"/>
              </a:tabLst>
            </a:pPr>
            <a:endPar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Tx/>
              <a:buChar char="•"/>
              <a:tabLst>
                <a:tab pos="396939" algn="l"/>
                <a:tab pos="704427" algn="l"/>
              </a:tabLst>
            </a:pPr>
            <a:r>
              <a:rPr lang="ru-RU" altLang="zh-CN" sz="1600" dirty="0">
                <a:solidFill>
                  <a:srgbClr val="0070C0"/>
                </a:solidFill>
                <a:latin typeface="Times New Roman" panose="02020603050405020304" pitchFamily="18" charset="0"/>
                <a:ea typeface="SimSun" pitchFamily="2" charset="-122"/>
                <a:cs typeface="Times New Roman" panose="02020603050405020304" pitchFamily="18" charset="0"/>
              </a:rPr>
              <a:t>страны, к которым применены санкции, эмбарго и прочие меры, например Организацией Объединенных Наций;</a:t>
            </a:r>
          </a:p>
          <a:p>
            <a:pPr indent="396939" algn="just" eaLnBrk="0" hangingPunct="0">
              <a:buFontTx/>
              <a:buChar char="•"/>
              <a:tabLst>
                <a:tab pos="396939" algn="l"/>
                <a:tab pos="704427" algn="l"/>
              </a:tabLst>
            </a:pPr>
            <a:endPar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Tx/>
              <a:buChar char="•"/>
              <a:tabLst>
                <a:tab pos="396939" algn="l"/>
                <a:tab pos="704427" algn="l"/>
              </a:tabLst>
            </a:pPr>
            <a:r>
              <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rPr>
              <a:t>страны или географические зоны, не имеющие подходящих для ПОД/ФТ законов, нормативных актов и прочих правовых документов;</a:t>
            </a:r>
          </a:p>
          <a:p>
            <a:pPr indent="396939" algn="just" eaLnBrk="0" hangingPunct="0">
              <a:buFontTx/>
              <a:buChar char="•"/>
              <a:tabLst>
                <a:tab pos="396939" algn="l"/>
                <a:tab pos="704427" algn="l"/>
              </a:tabLst>
            </a:pPr>
            <a:endPar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Tx/>
              <a:buChar char="•"/>
              <a:tabLst>
                <a:tab pos="396939" algn="l"/>
                <a:tab pos="704427" algn="l"/>
              </a:tabLst>
            </a:pPr>
            <a:r>
              <a:rPr lang="ru-RU" altLang="zh-CN" sz="1600" dirty="0">
                <a:solidFill>
                  <a:srgbClr val="0070C0"/>
                </a:solidFill>
                <a:latin typeface="Times New Roman" panose="02020603050405020304" pitchFamily="18" charset="0"/>
                <a:ea typeface="SimSun" pitchFamily="2" charset="-122"/>
                <a:cs typeface="Times New Roman" panose="02020603050405020304" pitchFamily="18" charset="0"/>
              </a:rPr>
              <a:t>страны или географические зоны, ведущие финансирование терроризма или оказывающие ему поддержку, или на территории которых действуют организации, признанные </a:t>
            </a:r>
            <a:r>
              <a:rPr lang="ru-RU" altLang="zh-CN" sz="1600" dirty="0" smtClean="0">
                <a:solidFill>
                  <a:srgbClr val="0070C0"/>
                </a:solidFill>
                <a:latin typeface="Times New Roman" panose="02020603050405020304" pitchFamily="18" charset="0"/>
                <a:ea typeface="SimSun" pitchFamily="2" charset="-122"/>
                <a:cs typeface="Times New Roman" panose="02020603050405020304" pitchFamily="18" charset="0"/>
              </a:rPr>
              <a:t>террористическими;</a:t>
            </a:r>
            <a:endParaRPr lang="ru-RU" altLang="zh-CN" sz="1600" dirty="0">
              <a:solidFill>
                <a:srgbClr val="0070C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Tx/>
              <a:buChar char="•"/>
              <a:tabLst>
                <a:tab pos="396939" algn="l"/>
                <a:tab pos="704427" algn="l"/>
              </a:tabLst>
            </a:pPr>
            <a:endPar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tabLst>
                <a:tab pos="396939" algn="l"/>
                <a:tab pos="704427" algn="l"/>
              </a:tabLst>
            </a:pPr>
            <a:endParaRPr lang="ru-RU" altLang="zh-CN" sz="1600" dirty="0">
              <a:solidFill>
                <a:srgbClr val="002060"/>
              </a:solidFill>
              <a:latin typeface="Times New Roman" panose="02020603050405020304" pitchFamily="18" charset="0"/>
              <a:cs typeface="Times New Roman" panose="02020603050405020304" pitchFamily="18" charset="0"/>
            </a:endParaRPr>
          </a:p>
        </p:txBody>
      </p:sp>
      <p:sp>
        <p:nvSpPr>
          <p:cNvPr id="36869" name="Rectangle 4"/>
          <p:cNvSpPr>
            <a:spLocks noChangeArrowheads="1"/>
          </p:cNvSpPr>
          <p:nvPr/>
        </p:nvSpPr>
        <p:spPr bwMode="auto">
          <a:xfrm>
            <a:off x="215108" y="5786542"/>
            <a:ext cx="8569325" cy="912287"/>
          </a:xfrm>
          <a:prstGeom prst="rect">
            <a:avLst/>
          </a:prstGeom>
          <a:noFill/>
          <a:ln w="9525">
            <a:noFill/>
            <a:miter lim="800000"/>
            <a:headEnd/>
            <a:tailEnd/>
          </a:ln>
        </p:spPr>
        <p:txBody>
          <a:bodyPr lIns="80504" tIns="40252" rIns="80504" bIns="40252" anchor="ctr">
            <a:spAutoFit/>
          </a:bodyPr>
          <a:lstStyle/>
          <a:p>
            <a:pPr algn="just" eaLnBrk="0" hangingPunct="0">
              <a:tabLst>
                <a:tab pos="475209" algn="l"/>
                <a:tab pos="665292" algn="l"/>
                <a:tab pos="855375" algn="l"/>
              </a:tabLst>
            </a:pPr>
            <a:r>
              <a:rPr lang="en-GB" altLang="zh-CN" sz="900" baseline="30000" dirty="0">
                <a:solidFill>
                  <a:srgbClr val="002060"/>
                </a:solidFill>
                <a:latin typeface="Times New Roman" pitchFamily="18" charset="0"/>
                <a:ea typeface="SimSun" pitchFamily="2" charset="-122"/>
                <a:cs typeface="Times New Roman" panose="02020603050405020304" pitchFamily="18" charset="0"/>
                <a:hlinkClick r:id="" action="ppaction://noaction"/>
              </a:rPr>
              <a:t>[1]</a:t>
            </a:r>
            <a:r>
              <a:rPr lang="ru-RU" altLang="zh-CN" sz="900" dirty="0">
                <a:solidFill>
                  <a:srgbClr val="002060"/>
                </a:solidFill>
                <a:latin typeface="Times New Roman" pitchFamily="18" charset="0"/>
                <a:ea typeface="SimSun" pitchFamily="2" charset="-122"/>
                <a:cs typeface="Times New Roman" panose="02020603050405020304" pitchFamily="18" charset="0"/>
              </a:rPr>
              <a:t>	«Надежными источниками» считаются общеизвестные организации, которые, как правило, пользуются авторитетом и широко распространяют информацию. Помимо ФАТФ и региональных организаций, созданных по типу ФАТФ, к надежным источникам можно относить такие наднациональные или международные организации, как Международный валютный фонд, Всемирный банк, группа органов финансовой разведки «Эгмонт» и аналогичные правительственные и неправительственные организации в отдельных странах. Информация, поступающая из этих источников, не считается обязательной к исполнению и не должна рассматриваться как неоспоримое указание по присвоению высоких значений риска, однако она может служить показателем уровня риска в той или иной стране или регионе.</a:t>
            </a:r>
            <a:endParaRPr lang="ru-RU" altLang="zh-CN" sz="1400" dirty="0">
              <a:solidFill>
                <a:srgbClr val="002060"/>
              </a:solidFill>
              <a:latin typeface="Times New Roman" panose="02020603050405020304" pitchFamily="18" charset="0"/>
              <a:ea typeface="SimSun" pitchFamily="2" charset="-122"/>
              <a:cs typeface="Times New Roman" panose="02020603050405020304" pitchFamily="18" charset="0"/>
            </a:endParaRPr>
          </a:p>
        </p:txBody>
      </p:sp>
    </p:spTree>
    <p:extLst>
      <p:ext uri="{BB962C8B-B14F-4D97-AF65-F5344CB8AC3E}">
        <p14:creationId xmlns:p14="http://schemas.microsoft.com/office/powerpoint/2010/main" val="2771313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253074" y="892955"/>
            <a:ext cx="8497888" cy="5005715"/>
          </a:xfrm>
          <a:prstGeom prst="rect">
            <a:avLst/>
          </a:prstGeom>
          <a:noFill/>
          <a:ln w="9525">
            <a:noFill/>
            <a:miter lim="800000"/>
            <a:headEnd/>
            <a:tailEnd/>
          </a:ln>
        </p:spPr>
        <p:txBody>
          <a:bodyPr lIns="80504" tIns="40252" rIns="80504" bIns="40252" anchor="ctr">
            <a:spAutoFit/>
          </a:bodyPr>
          <a:lstStyle/>
          <a:p>
            <a:pPr indent="396939" algn="just" eaLnBrk="0" hangingPunct="0">
              <a:tabLst>
                <a:tab pos="396939" algn="l"/>
                <a:tab pos="704427" algn="l"/>
              </a:tabLst>
            </a:pPr>
            <a:endPar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Tx/>
              <a:buChar char="•"/>
              <a:tabLst>
                <a:tab pos="396939" algn="l"/>
                <a:tab pos="704427" algn="l"/>
              </a:tabLst>
            </a:pPr>
            <a:endPar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 typeface="Arial" pitchFamily="34" charset="0"/>
              <a:buChar char="•"/>
              <a:tabLst>
                <a:tab pos="396939" algn="l"/>
                <a:tab pos="704427" algn="l"/>
              </a:tabLst>
            </a:pPr>
            <a:endPar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endParaRPr>
          </a:p>
          <a:p>
            <a:pPr indent="396939" algn="just" eaLnBrk="0" hangingPunct="0">
              <a:buFont typeface="Arial" pitchFamily="34" charset="0"/>
              <a:buChar char="•"/>
              <a:tabLst>
                <a:tab pos="396939" algn="l"/>
                <a:tab pos="704427" algn="l"/>
              </a:tabLst>
            </a:pP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страны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или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географические</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зоны</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имеющие</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высокий</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уровень</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коррупции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или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преступности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иного</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вида</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в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том</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числе</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государства</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или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регионы</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из</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которых</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или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через</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которые</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распространяется</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преступная</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деятельность</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например</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незаконный</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оборот</a:t>
            </a:r>
            <a:r>
              <a:rPr lang="ru-RU"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наркотиков</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торговля</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людьми</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мошенничество</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организация</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подпольных</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азартных</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игр</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и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сексуальная</a:t>
            </a:r>
            <a:r>
              <a:rPr lang="en-GB" altLang="zh-CN" sz="1600" dirty="0">
                <a:solidFill>
                  <a:srgbClr val="002060"/>
                </a:solidFill>
                <a:latin typeface="Times New Roman" panose="02020603050405020304" pitchFamily="18" charset="0"/>
                <a:ea typeface="SimSun" pitchFamily="2" charset="-122"/>
                <a:cs typeface="Times New Roman" panose="02020603050405020304" pitchFamily="18" charset="0"/>
              </a:rPr>
              <a:t> </a:t>
            </a:r>
            <a:r>
              <a:rPr lang="en-GB" altLang="zh-CN" sz="1600" dirty="0" err="1">
                <a:solidFill>
                  <a:srgbClr val="002060"/>
                </a:solidFill>
                <a:latin typeface="Times New Roman" panose="02020603050405020304" pitchFamily="18" charset="0"/>
                <a:ea typeface="SimSun" pitchFamily="2" charset="-122"/>
                <a:cs typeface="Times New Roman" panose="02020603050405020304" pitchFamily="18" charset="0"/>
              </a:rPr>
              <a:t>эксплуатация</a:t>
            </a:r>
            <a:r>
              <a:rPr lang="ru-RU" altLang="zh-CN" sz="1600" dirty="0">
                <a:solidFill>
                  <a:srgbClr val="002060"/>
                </a:solidFill>
                <a:latin typeface="Times New Roman" panose="02020603050405020304" pitchFamily="18" charset="0"/>
                <a:cs typeface="Times New Roman" panose="02020603050405020304" pitchFamily="18" charset="0"/>
              </a:rPr>
              <a:t> </a:t>
            </a:r>
          </a:p>
          <a:p>
            <a:pPr indent="396939" algn="just" eaLnBrk="0" hangingPunct="0">
              <a:buFont typeface="Arial" pitchFamily="34" charset="0"/>
              <a:buChar char="•"/>
              <a:tabLst>
                <a:tab pos="396939" algn="l"/>
                <a:tab pos="704427" algn="l"/>
              </a:tabLst>
            </a:pPr>
            <a:endParaRPr lang="ru-RU" altLang="zh-CN" sz="1600" dirty="0">
              <a:solidFill>
                <a:srgbClr val="002060"/>
              </a:solidFill>
              <a:latin typeface="Times New Roman" panose="02020603050405020304" pitchFamily="18" charset="0"/>
              <a:cs typeface="Times New Roman" panose="02020603050405020304" pitchFamily="18" charset="0"/>
            </a:endParaRPr>
          </a:p>
          <a:p>
            <a:pPr indent="483582" algn="just">
              <a:buFont typeface="Arial" pitchFamily="34" charset="0"/>
              <a:buChar char="•"/>
            </a:pPr>
            <a:r>
              <a:rPr lang="ru-RU" sz="1600" dirty="0">
                <a:solidFill>
                  <a:srgbClr val="0070C0"/>
                </a:solidFill>
                <a:latin typeface="Times New Roman" panose="02020603050405020304" pitchFamily="18" charset="0"/>
                <a:cs typeface="Times New Roman" panose="02020603050405020304" pitchFamily="18" charset="0"/>
              </a:rPr>
              <a:t>клиенты или </a:t>
            </a:r>
            <a:r>
              <a:rPr lang="ru-RU" sz="1600" dirty="0" smtClean="0">
                <a:solidFill>
                  <a:srgbClr val="0070C0"/>
                </a:solidFill>
                <a:latin typeface="Times New Roman" panose="02020603050405020304" pitchFamily="18" charset="0"/>
                <a:cs typeface="Times New Roman" panose="02020603050405020304" pitchFamily="18" charset="0"/>
              </a:rPr>
              <a:t>контрагенты, </a:t>
            </a:r>
            <a:r>
              <a:rPr lang="ru-RU" sz="1600" dirty="0">
                <a:solidFill>
                  <a:srgbClr val="0070C0"/>
                </a:solidFill>
                <a:latin typeface="Times New Roman" panose="02020603050405020304" pitchFamily="18" charset="0"/>
                <a:cs typeface="Times New Roman" panose="02020603050405020304" pitchFamily="18" charset="0"/>
              </a:rPr>
              <a:t>филиалы или дочерние организации </a:t>
            </a:r>
            <a:r>
              <a:rPr lang="ru-RU" sz="1600" dirty="0" smtClean="0">
                <a:solidFill>
                  <a:srgbClr val="0070C0"/>
                </a:solidFill>
                <a:latin typeface="Times New Roman" panose="02020603050405020304" pitchFamily="18" charset="0"/>
                <a:cs typeface="Times New Roman" panose="02020603050405020304" pitchFamily="18" charset="0"/>
              </a:rPr>
              <a:t>имеют </a:t>
            </a:r>
            <a:r>
              <a:rPr lang="ru-RU" sz="1600" dirty="0">
                <a:solidFill>
                  <a:srgbClr val="0070C0"/>
                </a:solidFill>
                <a:latin typeface="Times New Roman" panose="02020603050405020304" pitchFamily="18" charset="0"/>
                <a:cs typeface="Times New Roman" panose="02020603050405020304" pitchFamily="18" charset="0"/>
              </a:rPr>
              <a:t>регистрацию или осуществляют свою деятельность на территории государств, в отношении которых применяются специальные экономические </a:t>
            </a:r>
            <a:r>
              <a:rPr lang="ru-RU" sz="1600" dirty="0" smtClean="0">
                <a:solidFill>
                  <a:srgbClr val="0070C0"/>
                </a:solidFill>
                <a:latin typeface="Times New Roman" panose="02020603050405020304" pitchFamily="18" charset="0"/>
                <a:cs typeface="Times New Roman" panose="02020603050405020304" pitchFamily="18" charset="0"/>
              </a:rPr>
              <a:t>меры в </a:t>
            </a:r>
            <a:r>
              <a:rPr lang="ru-RU" sz="1600" dirty="0">
                <a:solidFill>
                  <a:srgbClr val="0070C0"/>
                </a:solidFill>
                <a:latin typeface="Times New Roman" panose="02020603050405020304" pitchFamily="18" charset="0"/>
                <a:cs typeface="Times New Roman" panose="02020603050405020304" pitchFamily="18" charset="0"/>
              </a:rPr>
              <a:t>соответствии с Федеральным законом </a:t>
            </a:r>
            <a:r>
              <a:rPr lang="ru-RU" sz="1600" dirty="0" smtClean="0">
                <a:solidFill>
                  <a:srgbClr val="0070C0"/>
                </a:solidFill>
                <a:latin typeface="Times New Roman" panose="02020603050405020304" pitchFamily="18" charset="0"/>
                <a:cs typeface="Times New Roman" panose="02020603050405020304" pitchFamily="18" charset="0"/>
              </a:rPr>
              <a:t>              от </a:t>
            </a:r>
            <a:r>
              <a:rPr lang="ru-RU" sz="1600" dirty="0">
                <a:solidFill>
                  <a:srgbClr val="0070C0"/>
                </a:solidFill>
                <a:latin typeface="Times New Roman" panose="02020603050405020304" pitchFamily="18" charset="0"/>
                <a:cs typeface="Times New Roman" panose="02020603050405020304" pitchFamily="18" charset="0"/>
              </a:rPr>
              <a:t>30 декабря 2006 года № 281-ФЗ «О специальных экономических мерах»;</a:t>
            </a:r>
          </a:p>
          <a:p>
            <a:pPr indent="483582" algn="just"/>
            <a:endParaRPr lang="ru-RU" sz="1600" dirty="0">
              <a:solidFill>
                <a:srgbClr val="002060"/>
              </a:solidFill>
              <a:latin typeface="Times New Roman" panose="02020603050405020304" pitchFamily="18" charset="0"/>
              <a:cs typeface="Times New Roman" panose="02020603050405020304" pitchFamily="18" charset="0"/>
            </a:endParaRPr>
          </a:p>
          <a:p>
            <a:pPr indent="483582" algn="just">
              <a:buFont typeface="Arial" pitchFamily="34" charset="0"/>
              <a:buChar char="•"/>
            </a:pPr>
            <a:r>
              <a:rPr lang="ru-RU" sz="1600" dirty="0">
                <a:solidFill>
                  <a:srgbClr val="002060"/>
                </a:solidFill>
                <a:latin typeface="Times New Roman" panose="02020603050405020304" pitchFamily="18" charset="0"/>
                <a:cs typeface="Times New Roman" panose="02020603050405020304" pitchFamily="18" charset="0"/>
              </a:rPr>
              <a:t>клиент или контрагент </a:t>
            </a:r>
            <a:r>
              <a:rPr lang="ru-RU" sz="1600" dirty="0" smtClean="0">
                <a:solidFill>
                  <a:srgbClr val="002060"/>
                </a:solidFill>
                <a:latin typeface="Times New Roman" panose="02020603050405020304" pitchFamily="18" charset="0"/>
                <a:cs typeface="Times New Roman" panose="02020603050405020304" pitchFamily="18" charset="0"/>
              </a:rPr>
              <a:t>являются </a:t>
            </a:r>
            <a:r>
              <a:rPr lang="ru-RU" sz="1600" dirty="0">
                <a:solidFill>
                  <a:srgbClr val="002060"/>
                </a:solidFill>
                <a:latin typeface="Times New Roman" panose="02020603050405020304" pitchFamily="18" charset="0"/>
                <a:cs typeface="Times New Roman" panose="02020603050405020304" pitchFamily="18" charset="0"/>
              </a:rPr>
              <a:t>нерезидентом Российской Федерации. Особое внимание следует уделять резидентам государства (территории), предоставляющего(щей) льготный налоговый режим налогообложения и (или</a:t>
            </a:r>
            <a:r>
              <a:rPr lang="ru-RU" sz="1600" dirty="0" smtClean="0">
                <a:solidFill>
                  <a:srgbClr val="002060"/>
                </a:solidFill>
                <a:latin typeface="Times New Roman" panose="02020603050405020304" pitchFamily="18" charset="0"/>
                <a:cs typeface="Times New Roman" panose="02020603050405020304" pitchFamily="18" charset="0"/>
              </a:rPr>
              <a:t>) не </a:t>
            </a:r>
            <a:r>
              <a:rPr lang="ru-RU" sz="1600" dirty="0">
                <a:solidFill>
                  <a:srgbClr val="002060"/>
                </a:solidFill>
                <a:latin typeface="Times New Roman" panose="02020603050405020304" pitchFamily="18" charset="0"/>
                <a:cs typeface="Times New Roman" panose="02020603050405020304" pitchFamily="18" charset="0"/>
              </a:rPr>
              <a:t>предусматривающего(щей) раскрытия </a:t>
            </a:r>
            <a:r>
              <a:rPr lang="ru-RU" sz="1600" dirty="0" smtClean="0">
                <a:solidFill>
                  <a:srgbClr val="002060"/>
                </a:solidFill>
                <a:latin typeface="Times New Roman" panose="02020603050405020304" pitchFamily="18" charset="0"/>
                <a:cs typeface="Times New Roman" panose="02020603050405020304" pitchFamily="18" charset="0"/>
              </a:rPr>
              <a:t>                и </a:t>
            </a:r>
            <a:r>
              <a:rPr lang="ru-RU" sz="1600" dirty="0">
                <a:solidFill>
                  <a:srgbClr val="002060"/>
                </a:solidFill>
                <a:latin typeface="Times New Roman" panose="02020603050405020304" pitchFamily="18" charset="0"/>
                <a:cs typeface="Times New Roman" panose="02020603050405020304" pitchFamily="18" charset="0"/>
              </a:rPr>
              <a:t>предоставления информации при проведении финансовых операций (оффшорной зоне</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pPr indent="396939" algn="just" eaLnBrk="0" hangingPunct="0">
              <a:tabLst>
                <a:tab pos="396939" algn="l"/>
                <a:tab pos="704427" algn="l"/>
              </a:tabLst>
            </a:pPr>
            <a:endParaRPr lang="ru-RU" altLang="zh-CN" sz="1600" dirty="0">
              <a:solidFill>
                <a:srgbClr val="002060"/>
              </a:solidFill>
              <a:latin typeface="Times New Roman" panose="02020603050405020304" pitchFamily="18" charset="0"/>
              <a:cs typeface="Times New Roman" panose="02020603050405020304" pitchFamily="18" charset="0"/>
            </a:endParaRPr>
          </a:p>
          <a:p>
            <a:pPr indent="396939" algn="just" eaLnBrk="0" hangingPunct="0">
              <a:tabLst>
                <a:tab pos="396939" algn="l"/>
                <a:tab pos="704427" algn="l"/>
              </a:tabLst>
            </a:pPr>
            <a:r>
              <a:rPr lang="ru-RU" altLang="zh-CN" sz="1600" dirty="0">
                <a:solidFill>
                  <a:srgbClr val="002060"/>
                </a:solidFill>
                <a:latin typeface="Times New Roman" panose="02020603050405020304" pitchFamily="18" charset="0"/>
                <a:cs typeface="Times New Roman" panose="02020603050405020304" pitchFamily="18" charset="0"/>
              </a:rPr>
              <a:t/>
            </a:r>
            <a:br>
              <a:rPr lang="ru-RU" altLang="zh-CN" sz="1600" dirty="0">
                <a:solidFill>
                  <a:srgbClr val="002060"/>
                </a:solidFill>
                <a:latin typeface="Times New Roman" panose="02020603050405020304" pitchFamily="18" charset="0"/>
                <a:cs typeface="Times New Roman" panose="02020603050405020304" pitchFamily="18" charset="0"/>
              </a:rPr>
            </a:br>
            <a:endParaRPr lang="ru-RU" altLang="zh-CN" sz="1600" dirty="0">
              <a:solidFill>
                <a:srgbClr val="002060"/>
              </a:solidFill>
              <a:latin typeface="Times New Roman" panose="02020603050405020304" pitchFamily="18" charset="0"/>
              <a:cs typeface="Times New Roman" panose="02020603050405020304" pitchFamily="18" charset="0"/>
            </a:endParaRPr>
          </a:p>
        </p:txBody>
      </p:sp>
      <p:sp>
        <p:nvSpPr>
          <p:cNvPr id="36869" name="Rectangle 4"/>
          <p:cNvSpPr>
            <a:spLocks noChangeArrowheads="1"/>
          </p:cNvSpPr>
          <p:nvPr/>
        </p:nvSpPr>
        <p:spPr bwMode="auto">
          <a:xfrm>
            <a:off x="215106" y="6086888"/>
            <a:ext cx="8569325" cy="553599"/>
          </a:xfrm>
          <a:prstGeom prst="rect">
            <a:avLst/>
          </a:prstGeom>
          <a:noFill/>
          <a:ln w="9525">
            <a:noFill/>
            <a:miter lim="800000"/>
            <a:headEnd/>
            <a:tailEnd/>
          </a:ln>
        </p:spPr>
        <p:txBody>
          <a:bodyPr lIns="80504" tIns="40252" rIns="80504" bIns="40252" anchor="ctr">
            <a:spAutoFit/>
          </a:bodyPr>
          <a:lstStyle/>
          <a:p>
            <a:pPr algn="just" eaLnBrk="0" hangingPunct="0">
              <a:tabLst>
                <a:tab pos="475209" algn="l"/>
                <a:tab pos="665292" algn="l"/>
                <a:tab pos="855375" algn="l"/>
              </a:tabLst>
            </a:pPr>
            <a:r>
              <a:rPr lang="en-GB" altLang="zh-CN" sz="844" baseline="30000" dirty="0">
                <a:solidFill>
                  <a:srgbClr val="002060"/>
                </a:solidFill>
                <a:latin typeface="Times New Roman" pitchFamily="18" charset="0"/>
                <a:ea typeface="SimSun" pitchFamily="2" charset="-122"/>
                <a:cs typeface="Times New Roman" panose="02020603050405020304" pitchFamily="18" charset="0"/>
                <a:hlinkClick r:id="" action="ppaction://noaction"/>
              </a:rPr>
              <a:t>[1]</a:t>
            </a:r>
            <a:r>
              <a:rPr lang="ru-RU" altLang="zh-CN" sz="844" dirty="0">
                <a:solidFill>
                  <a:srgbClr val="002060"/>
                </a:solidFill>
                <a:latin typeface="Times New Roman" pitchFamily="18" charset="0"/>
                <a:ea typeface="SimSun" pitchFamily="2" charset="-122"/>
                <a:cs typeface="Times New Roman" panose="02020603050405020304" pitchFamily="18" charset="0"/>
              </a:rPr>
              <a:t>	</a:t>
            </a:r>
            <a:r>
              <a:rPr lang="ru-RU" sz="844" dirty="0">
                <a:solidFill>
                  <a:srgbClr val="002060"/>
                </a:solidFill>
                <a:latin typeface="Times New Roman" panose="02020603050405020304" pitchFamily="18" charset="0"/>
                <a:cs typeface="Times New Roman" panose="02020603050405020304" pitchFamily="18" charset="0"/>
              </a:rPr>
              <a:t>См., например, Приказ Минфина России от 13.11.2007 № 108н «Об утверждении Перечня государств и территорий, предоставляющих льготный налоговый режим налогообложения и (или) не предусматривающих раскрытия и предоставления информации при проведении финансовых операций (</a:t>
            </a:r>
            <a:r>
              <a:rPr lang="ru-RU" sz="844" dirty="0" err="1">
                <a:solidFill>
                  <a:srgbClr val="002060"/>
                </a:solidFill>
                <a:latin typeface="Times New Roman" panose="02020603050405020304" pitchFamily="18" charset="0"/>
                <a:cs typeface="Times New Roman" panose="02020603050405020304" pitchFamily="18" charset="0"/>
              </a:rPr>
              <a:t>офшорные</a:t>
            </a:r>
            <a:r>
              <a:rPr lang="ru-RU" sz="844" dirty="0">
                <a:solidFill>
                  <a:srgbClr val="002060"/>
                </a:solidFill>
                <a:latin typeface="Times New Roman" panose="02020603050405020304" pitchFamily="18" charset="0"/>
                <a:cs typeface="Times New Roman" panose="02020603050405020304" pitchFamily="18" charset="0"/>
              </a:rPr>
              <a:t> зоны)»</a:t>
            </a:r>
          </a:p>
          <a:p>
            <a:pPr algn="just" eaLnBrk="0" hangingPunct="0">
              <a:tabLst>
                <a:tab pos="475209" algn="l"/>
                <a:tab pos="665292" algn="l"/>
                <a:tab pos="855375" algn="l"/>
              </a:tabLst>
            </a:pPr>
            <a:endParaRPr lang="ru-RU" altLang="zh-CN" sz="1381" dirty="0">
              <a:solidFill>
                <a:srgbClr val="002060"/>
              </a:solidFill>
              <a:latin typeface="Times New Roman" panose="02020603050405020304" pitchFamily="18" charset="0"/>
              <a:ea typeface="SimSun" pitchFamily="2" charset="-122"/>
              <a:cs typeface="Times New Roman" panose="02020603050405020304" pitchFamily="18" charset="0"/>
            </a:endParaRPr>
          </a:p>
        </p:txBody>
      </p:sp>
      <p:sp>
        <p:nvSpPr>
          <p:cNvPr id="8" name="Rectangle 1"/>
          <p:cNvSpPr>
            <a:spLocks noChangeArrowheads="1"/>
          </p:cNvSpPr>
          <p:nvPr/>
        </p:nvSpPr>
        <p:spPr bwMode="auto">
          <a:xfrm>
            <a:off x="2555776" y="236221"/>
            <a:ext cx="3209505" cy="763326"/>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3200" u="sng" dirty="0" err="1">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Страновые</a:t>
            </a:r>
            <a:r>
              <a:rPr lang="ru-RU" altLang="zh-CN" sz="32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 риски</a:t>
            </a:r>
            <a:endParaRPr lang="en-GB" altLang="zh-CN" sz="32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112537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3059832" y="332656"/>
            <a:ext cx="2957769"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Клиентские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
        <p:nvSpPr>
          <p:cNvPr id="89090" name="Rectangle 2"/>
          <p:cNvSpPr>
            <a:spLocks noChangeArrowheads="1"/>
          </p:cNvSpPr>
          <p:nvPr/>
        </p:nvSpPr>
        <p:spPr bwMode="auto">
          <a:xfrm>
            <a:off x="262455" y="1283659"/>
            <a:ext cx="8695040" cy="4954419"/>
          </a:xfrm>
          <a:prstGeom prst="rect">
            <a:avLst/>
          </a:prstGeom>
          <a:noFill/>
          <a:ln w="9525">
            <a:noFill/>
            <a:miter lim="800000"/>
            <a:headEnd/>
            <a:tailEnd/>
          </a:ln>
          <a:effectLst/>
        </p:spPr>
        <p:txBody>
          <a:bodyPr wrap="square" lIns="80504" tIns="40252" rIns="80504" bIns="40252" anchor="ctr">
            <a:spAutoFit/>
          </a:bodyPr>
          <a:lstStyle/>
          <a:p>
            <a:pPr indent="396939" algn="just" eaLnBrk="0" hangingPunct="0">
              <a:spcAft>
                <a:spcPts val="1056"/>
              </a:spcAft>
              <a:buFontTx/>
              <a:buChar char="•"/>
              <a:tabLst>
                <a:tab pos="396939" algn="l"/>
                <a:tab pos="704427" algn="l"/>
              </a:tabLst>
              <a:defRPr/>
            </a:pPr>
            <a:endParaRPr lang="ru-RU" altLang="zh-CN" sz="1600" dirty="0">
              <a:latin typeface="Times New Roman" pitchFamily="18" charset="0"/>
              <a:ea typeface="SimSun" pitchFamily="2" charset="-122"/>
              <a:cs typeface="Times New Roman" panose="02020603050405020304" pitchFamily="18" charset="0"/>
            </a:endParaRPr>
          </a:p>
          <a:p>
            <a:pPr lvl="0" algn="just"/>
            <a:r>
              <a:rPr lang="ru-RU" sz="1600" i="1" dirty="0">
                <a:solidFill>
                  <a:srgbClr val="002060"/>
                </a:solidFill>
                <a:latin typeface="Times New Roman" panose="02020603050405020304" pitchFamily="18" charset="0"/>
                <a:cs typeface="Times New Roman" panose="02020603050405020304" pitchFamily="18" charset="0"/>
              </a:rPr>
              <a:t>1 . связанные с особенностями структуры собственности, органов управления и т.д.:</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а) структура собственности </a:t>
            </a:r>
            <a:r>
              <a:rPr lang="ru-RU" sz="1600" dirty="0" smtClean="0">
                <a:solidFill>
                  <a:srgbClr val="002060"/>
                </a:solidFill>
                <a:latin typeface="Times New Roman" panose="02020603050405020304" pitchFamily="18" charset="0"/>
                <a:cs typeface="Times New Roman" panose="02020603050405020304" pitchFamily="18" charset="0"/>
              </a:rPr>
              <a:t>клиента </a:t>
            </a:r>
            <a:r>
              <a:rPr lang="ru-RU" sz="1600" dirty="0">
                <a:solidFill>
                  <a:srgbClr val="002060"/>
                </a:solidFill>
                <a:latin typeface="Times New Roman" panose="02020603050405020304" pitchFamily="18" charset="0"/>
                <a:cs typeface="Times New Roman" panose="02020603050405020304" pitchFamily="18" charset="0"/>
              </a:rPr>
              <a:t>представляется необычной или излишне сложной;</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б) регистрация клиента </a:t>
            </a:r>
            <a:r>
              <a:rPr lang="ru-RU" sz="1600" dirty="0" smtClean="0">
                <a:solidFill>
                  <a:srgbClr val="0070C0"/>
                </a:solidFill>
                <a:latin typeface="Times New Roman" panose="02020603050405020304" pitchFamily="18" charset="0"/>
                <a:cs typeface="Times New Roman" panose="02020603050405020304" pitchFamily="18" charset="0"/>
              </a:rPr>
              <a:t>или </a:t>
            </a:r>
            <a:r>
              <a:rPr lang="ru-RU" sz="1600" dirty="0">
                <a:solidFill>
                  <a:srgbClr val="0070C0"/>
                </a:solidFill>
                <a:latin typeface="Times New Roman" panose="02020603050405020304" pitchFamily="18" charset="0"/>
                <a:cs typeface="Times New Roman" panose="02020603050405020304" pitchFamily="18" charset="0"/>
              </a:rPr>
              <a:t>его контрагента осуществлена по адресу массовой регистрации юридических лиц;</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в) период деятельности с даты государственной регистрации клиента или контрагента </a:t>
            </a:r>
            <a:r>
              <a:rPr lang="ru-RU" sz="1600" dirty="0" smtClean="0">
                <a:solidFill>
                  <a:srgbClr val="002060"/>
                </a:solidFill>
                <a:latin typeface="Times New Roman" panose="02020603050405020304" pitchFamily="18" charset="0"/>
                <a:cs typeface="Times New Roman" panose="02020603050405020304" pitchFamily="18" charset="0"/>
              </a:rPr>
              <a:t>составляет </a:t>
            </a:r>
            <a:r>
              <a:rPr lang="ru-RU" sz="1600" dirty="0">
                <a:solidFill>
                  <a:srgbClr val="002060"/>
                </a:solidFill>
                <a:latin typeface="Times New Roman" panose="02020603050405020304" pitchFamily="18" charset="0"/>
                <a:cs typeface="Times New Roman" panose="02020603050405020304" pitchFamily="18" charset="0"/>
              </a:rPr>
              <a:t>менее 1 года;</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г) необъяснимые изменения в собственности </a:t>
            </a:r>
            <a:r>
              <a:rPr lang="ru-RU" sz="1600" dirty="0" smtClean="0">
                <a:solidFill>
                  <a:srgbClr val="0070C0"/>
                </a:solidFill>
                <a:latin typeface="Times New Roman" panose="02020603050405020304" pitchFamily="18" charset="0"/>
                <a:cs typeface="Times New Roman" panose="02020603050405020304" pitchFamily="18" charset="0"/>
              </a:rPr>
              <a:t>клиента;</a:t>
            </a:r>
            <a:endParaRPr lang="ru-RU" sz="1600" dirty="0">
              <a:solidFill>
                <a:srgbClr val="0070C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д) неоднократные изменения организационно-правовой структуры </a:t>
            </a:r>
            <a:r>
              <a:rPr lang="ru-RU" sz="1600" dirty="0" smtClean="0">
                <a:solidFill>
                  <a:srgbClr val="002060"/>
                </a:solidFill>
                <a:latin typeface="Times New Roman" panose="02020603050405020304" pitchFamily="18" charset="0"/>
                <a:cs typeface="Times New Roman" panose="02020603050405020304" pitchFamily="18" charset="0"/>
              </a:rPr>
              <a:t>клиента;</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е) частые или необъяснимые смены членов руководства;</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ж) число сотрудников или организационная структура не соответствуют размерам или характеру деятельности </a:t>
            </a:r>
            <a:r>
              <a:rPr lang="ru-RU" sz="1600" dirty="0" smtClean="0">
                <a:solidFill>
                  <a:srgbClr val="002060"/>
                </a:solidFill>
                <a:latin typeface="Times New Roman" panose="02020603050405020304" pitchFamily="18" charset="0"/>
                <a:cs typeface="Times New Roman" panose="02020603050405020304" pitchFamily="18" charset="0"/>
              </a:rPr>
              <a:t>(</a:t>
            </a:r>
            <a:r>
              <a:rPr lang="ru-RU" sz="1600" dirty="0">
                <a:solidFill>
                  <a:srgbClr val="002060"/>
                </a:solidFill>
                <a:latin typeface="Times New Roman" panose="02020603050405020304" pitchFamily="18" charset="0"/>
                <a:cs typeface="Times New Roman" panose="02020603050405020304" pitchFamily="18" charset="0"/>
              </a:rPr>
              <a:t>например, большой оборот компании, принимая во внимание количество сотрудников и объемы используемых активов</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pPr indent="396939" algn="just" eaLnBrk="0" hangingPunct="0">
              <a:spcAft>
                <a:spcPts val="1056"/>
              </a:spcAft>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a:p>
            <a:pPr indent="396939" algn="just" eaLnBrk="0" hangingPunct="0">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208004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62455" y="1708475"/>
            <a:ext cx="8695040" cy="4223450"/>
          </a:xfrm>
          <a:prstGeom prst="rect">
            <a:avLst/>
          </a:prstGeom>
          <a:noFill/>
          <a:ln w="9525">
            <a:noFill/>
            <a:miter lim="800000"/>
            <a:headEnd/>
            <a:tailEnd/>
          </a:ln>
          <a:effectLst/>
        </p:spPr>
        <p:txBody>
          <a:bodyPr wrap="square" lIns="80504" tIns="40252" rIns="80504" bIns="40252" anchor="ctr">
            <a:spAutoFit/>
          </a:bodyPr>
          <a:lstStyle/>
          <a:p>
            <a:pPr lvl="0" algn="just"/>
            <a:r>
              <a:rPr lang="ru-RU" sz="1600" i="1" dirty="0">
                <a:solidFill>
                  <a:srgbClr val="002060"/>
                </a:solidFill>
                <a:latin typeface="Times New Roman" panose="02020603050405020304" pitchFamily="18" charset="0"/>
                <a:cs typeface="Times New Roman" panose="02020603050405020304" pitchFamily="18" charset="0"/>
              </a:rPr>
              <a:t>2. связанные с определенными видами </a:t>
            </a:r>
            <a:r>
              <a:rPr lang="ru-RU" sz="1600" i="1" dirty="0" smtClean="0">
                <a:solidFill>
                  <a:srgbClr val="002060"/>
                </a:solidFill>
                <a:latin typeface="Times New Roman" panose="02020603050405020304" pitchFamily="18" charset="0"/>
                <a:cs typeface="Times New Roman" panose="02020603050405020304" pitchFamily="18" charset="0"/>
              </a:rPr>
              <a:t>деятельности клиента или </a:t>
            </a:r>
            <a:r>
              <a:rPr lang="ru-RU" sz="1600" i="1" dirty="0">
                <a:solidFill>
                  <a:srgbClr val="002060"/>
                </a:solidFill>
                <a:latin typeface="Times New Roman" panose="02020603050405020304" pitchFamily="18" charset="0"/>
                <a:cs typeface="Times New Roman" panose="02020603050405020304" pitchFamily="18" charset="0"/>
              </a:rPr>
              <a:t>контрагента :</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а) с благотворительностью, деятельностью общественных и религиозных организаций (объединений), иностранных некоммерческих неправительственных организаций </a:t>
            </a:r>
            <a:r>
              <a:rPr lang="ru-RU" sz="1600" dirty="0" smtClean="0">
                <a:solidFill>
                  <a:srgbClr val="002060"/>
                </a:solidFill>
                <a:latin typeface="Times New Roman" panose="02020603050405020304" pitchFamily="18" charset="0"/>
                <a:cs typeface="Times New Roman" panose="02020603050405020304" pitchFamily="18" charset="0"/>
              </a:rPr>
              <a:t>                                и </a:t>
            </a:r>
            <a:r>
              <a:rPr lang="ru-RU" sz="1600" dirty="0">
                <a:solidFill>
                  <a:srgbClr val="002060"/>
                </a:solidFill>
                <a:latin typeface="Times New Roman" panose="02020603050405020304" pitchFamily="18" charset="0"/>
                <a:cs typeface="Times New Roman" panose="02020603050405020304" pitchFamily="18" charset="0"/>
              </a:rPr>
              <a:t>их представительств и филиалов, осуществляющих свою деятельность на территории Российской Федерации, или иным видом нерегулируемой некоммерческой деятельности;</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б) с интенсивным оборотом наличности (в том числе розничная торговля, общественное питание, торговля горючим на бензоколонках и газозаправочных станциях, автосалоны и др.);</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в) с производством оружия или посреднической деятельностью по реализации оружия;</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г) с реализацией предметов искусства, антиквариата, легковых транспортных средств, предметов роскоши;</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д) с </a:t>
            </a:r>
            <a:r>
              <a:rPr lang="ru-RU" sz="1600" dirty="0" err="1">
                <a:solidFill>
                  <a:srgbClr val="002060"/>
                </a:solidFill>
                <a:latin typeface="Times New Roman" panose="02020603050405020304" pitchFamily="18" charset="0"/>
                <a:cs typeface="Times New Roman" panose="02020603050405020304" pitchFamily="18" charset="0"/>
              </a:rPr>
              <a:t>туроператорской</a:t>
            </a:r>
            <a:r>
              <a:rPr lang="ru-RU" sz="1600" dirty="0">
                <a:solidFill>
                  <a:srgbClr val="002060"/>
                </a:solidFill>
                <a:latin typeface="Times New Roman" panose="02020603050405020304" pitchFamily="18" charset="0"/>
                <a:cs typeface="Times New Roman" panose="02020603050405020304" pitchFamily="18" charset="0"/>
              </a:rPr>
              <a:t> и </a:t>
            </a:r>
            <a:r>
              <a:rPr lang="ru-RU" sz="1600" dirty="0" err="1">
                <a:solidFill>
                  <a:srgbClr val="002060"/>
                </a:solidFill>
                <a:latin typeface="Times New Roman" panose="02020603050405020304" pitchFamily="18" charset="0"/>
                <a:cs typeface="Times New Roman" panose="02020603050405020304" pitchFamily="18" charset="0"/>
              </a:rPr>
              <a:t>турагентской</a:t>
            </a:r>
            <a:r>
              <a:rPr lang="ru-RU" sz="1600" dirty="0">
                <a:solidFill>
                  <a:srgbClr val="002060"/>
                </a:solidFill>
                <a:latin typeface="Times New Roman" panose="02020603050405020304" pitchFamily="18" charset="0"/>
                <a:cs typeface="Times New Roman" panose="02020603050405020304" pitchFamily="18" charset="0"/>
              </a:rPr>
              <a:t> деятельностью, а также иной деятельностью по организации путешествий;</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е) строительством;</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ж) оказанием консалтинговых </a:t>
            </a:r>
            <a:r>
              <a:rPr lang="ru-RU" sz="1600" dirty="0" smtClean="0">
                <a:solidFill>
                  <a:srgbClr val="002060"/>
                </a:solidFill>
                <a:latin typeface="Times New Roman" panose="02020603050405020304" pitchFamily="18" charset="0"/>
                <a:cs typeface="Times New Roman" panose="02020603050405020304" pitchFamily="18" charset="0"/>
              </a:rPr>
              <a:t>услуг</a:t>
            </a:r>
            <a:endParaRPr lang="ru-RU" sz="1600" dirty="0">
              <a:solidFill>
                <a:srgbClr val="002060"/>
              </a:solidFill>
              <a:latin typeface="Times New Roman" panose="02020603050405020304" pitchFamily="18" charset="0"/>
              <a:cs typeface="Times New Roman" panose="02020603050405020304" pitchFamily="18" charset="0"/>
            </a:endParaRPr>
          </a:p>
          <a:p>
            <a:pPr indent="396939" algn="just" eaLnBrk="0" hangingPunct="0">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
        <p:nvSpPr>
          <p:cNvPr id="6" name="Rectangle 1"/>
          <p:cNvSpPr>
            <a:spLocks noChangeArrowheads="1"/>
          </p:cNvSpPr>
          <p:nvPr/>
        </p:nvSpPr>
        <p:spPr bwMode="auto">
          <a:xfrm>
            <a:off x="3059832" y="332656"/>
            <a:ext cx="2957769"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Клиентские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38710114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07504" y="1396802"/>
            <a:ext cx="8695040" cy="5331189"/>
          </a:xfrm>
          <a:prstGeom prst="rect">
            <a:avLst/>
          </a:prstGeom>
          <a:noFill/>
          <a:ln w="9525">
            <a:noFill/>
            <a:miter lim="800000"/>
            <a:headEnd/>
            <a:tailEnd/>
          </a:ln>
          <a:effectLst/>
        </p:spPr>
        <p:txBody>
          <a:bodyPr wrap="square" lIns="80504" tIns="40252" rIns="80504" bIns="40252" anchor="ctr">
            <a:spAutoFit/>
          </a:bodyPr>
          <a:lstStyle/>
          <a:p>
            <a:pPr algn="just">
              <a:spcBef>
                <a:spcPts val="460"/>
              </a:spcBef>
            </a:pPr>
            <a:r>
              <a:rPr lang="ru-RU" sz="1600" i="1" dirty="0">
                <a:solidFill>
                  <a:srgbClr val="002060"/>
                </a:solidFill>
                <a:latin typeface="Times New Roman" panose="02020603050405020304" pitchFamily="18" charset="0"/>
                <a:cs typeface="Times New Roman" panose="02020603050405020304" pitchFamily="18" charset="0"/>
              </a:rPr>
              <a:t>3. связанные с возможными рисками коррупции или хищения бюджетных средств:</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а) клиентами, контрагентами или </a:t>
            </a:r>
            <a:r>
              <a:rPr lang="ru-RU" sz="1600" dirty="0" err="1">
                <a:solidFill>
                  <a:srgbClr val="002060"/>
                </a:solidFill>
                <a:latin typeface="Times New Roman" panose="02020603050405020304" pitchFamily="18" charset="0"/>
                <a:cs typeface="Times New Roman" panose="02020603050405020304" pitchFamily="18" charset="0"/>
              </a:rPr>
              <a:t>бенефициарными</a:t>
            </a:r>
            <a:r>
              <a:rPr lang="ru-RU" sz="1600" dirty="0">
                <a:solidFill>
                  <a:srgbClr val="002060"/>
                </a:solidFill>
                <a:latin typeface="Times New Roman" panose="02020603050405020304" pitchFamily="18" charset="0"/>
                <a:cs typeface="Times New Roman" panose="02020603050405020304" pitchFamily="18" charset="0"/>
              </a:rPr>
              <a:t> владельцами </a:t>
            </a:r>
            <a:r>
              <a:rPr lang="ru-RU" sz="1600" dirty="0" smtClean="0">
                <a:solidFill>
                  <a:srgbClr val="002060"/>
                </a:solidFill>
                <a:latin typeface="Times New Roman" panose="02020603050405020304" pitchFamily="18" charset="0"/>
                <a:cs typeface="Times New Roman" panose="02020603050405020304" pitchFamily="18" charset="0"/>
              </a:rPr>
              <a:t>являются </a:t>
            </a:r>
            <a:r>
              <a:rPr lang="ru-RU" sz="1600" dirty="0">
                <a:solidFill>
                  <a:srgbClr val="002060"/>
                </a:solidFill>
                <a:latin typeface="Times New Roman" panose="02020603050405020304" pitchFamily="18" charset="0"/>
                <a:cs typeface="Times New Roman" panose="02020603050405020304" pitchFamily="18" charset="0"/>
              </a:rPr>
              <a:t>иностранные публичные должностные лица, их супруги, близкие родственники (</a:t>
            </a:r>
            <a:r>
              <a:rPr lang="ru-RU" sz="1600" dirty="0" smtClean="0">
                <a:solidFill>
                  <a:srgbClr val="002060"/>
                </a:solidFill>
                <a:latin typeface="Times New Roman" panose="02020603050405020304" pitchFamily="18" charset="0"/>
                <a:cs typeface="Times New Roman" panose="02020603050405020304" pitchFamily="18" charset="0"/>
              </a:rPr>
              <a:t>родственники по </a:t>
            </a:r>
            <a:r>
              <a:rPr lang="ru-RU" sz="1600" dirty="0">
                <a:solidFill>
                  <a:srgbClr val="002060"/>
                </a:solidFill>
                <a:latin typeface="Times New Roman" panose="02020603050405020304" pitchFamily="18" charset="0"/>
                <a:cs typeface="Times New Roman" panose="02020603050405020304" pitchFamily="18" charset="0"/>
              </a:rPr>
              <a:t>прямой восходящей и нисходящей линии (родители и дети, дедушка, бабушка и внуки), полнородные и </a:t>
            </a:r>
            <a:r>
              <a:rPr lang="ru-RU" sz="1600" dirty="0" err="1">
                <a:solidFill>
                  <a:srgbClr val="002060"/>
                </a:solidFill>
                <a:latin typeface="Times New Roman" panose="02020603050405020304" pitchFamily="18" charset="0"/>
                <a:cs typeface="Times New Roman" panose="02020603050405020304" pitchFamily="18" charset="0"/>
              </a:rPr>
              <a:t>неполнородные</a:t>
            </a:r>
            <a:r>
              <a:rPr lang="ru-RU" sz="1600" dirty="0">
                <a:solidFill>
                  <a:srgbClr val="002060"/>
                </a:solidFill>
                <a:latin typeface="Times New Roman" panose="02020603050405020304" pitchFamily="18" charset="0"/>
                <a:cs typeface="Times New Roman" panose="02020603050405020304" pitchFamily="18" charset="0"/>
              </a:rPr>
              <a:t> (имеющие общих отца или мать) братья и сестра, </a:t>
            </a:r>
            <a:r>
              <a:rPr lang="ru-RU" sz="1600" dirty="0" smtClean="0">
                <a:solidFill>
                  <a:srgbClr val="002060"/>
                </a:solidFill>
                <a:latin typeface="Times New Roman" panose="02020603050405020304" pitchFamily="18" charset="0"/>
                <a:cs typeface="Times New Roman" panose="02020603050405020304" pitchFamily="18" charset="0"/>
              </a:rPr>
              <a:t>усыновители и </a:t>
            </a:r>
            <a:r>
              <a:rPr lang="ru-RU" sz="1600" dirty="0">
                <a:solidFill>
                  <a:srgbClr val="002060"/>
                </a:solidFill>
                <a:latin typeface="Times New Roman" panose="02020603050405020304" pitchFamily="18" charset="0"/>
                <a:cs typeface="Times New Roman" panose="02020603050405020304" pitchFamily="18" charset="0"/>
              </a:rPr>
              <a:t>усыновленные);</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б) клиент, контрагент или бенефициарный владелец </a:t>
            </a:r>
            <a:r>
              <a:rPr lang="ru-RU" sz="1600" dirty="0" smtClean="0">
                <a:solidFill>
                  <a:srgbClr val="0070C0"/>
                </a:solidFill>
                <a:latin typeface="Times New Roman" panose="02020603050405020304" pitchFamily="18" charset="0"/>
                <a:cs typeface="Times New Roman" panose="02020603050405020304" pitchFamily="18" charset="0"/>
              </a:rPr>
              <a:t>является </a:t>
            </a:r>
            <a:r>
              <a:rPr lang="ru-RU" sz="1600" dirty="0">
                <a:solidFill>
                  <a:srgbClr val="0070C0"/>
                </a:solidFill>
                <a:latin typeface="Times New Roman" panose="02020603050405020304" pitchFamily="18" charset="0"/>
                <a:cs typeface="Times New Roman" panose="02020603050405020304" pitchFamily="18" charset="0"/>
              </a:rPr>
              <a:t>российским публичным должностным лицом либо его близким родственником; </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в) </a:t>
            </a:r>
            <a:r>
              <a:rPr lang="ru-RU" sz="1600" dirty="0" smtClean="0">
                <a:solidFill>
                  <a:srgbClr val="002060"/>
                </a:solidFill>
                <a:latin typeface="Times New Roman" panose="02020603050405020304" pitchFamily="18" charset="0"/>
                <a:cs typeface="Times New Roman" panose="02020603050405020304" pitchFamily="18" charset="0"/>
              </a:rPr>
              <a:t>клиент </a:t>
            </a:r>
            <a:r>
              <a:rPr lang="ru-RU" sz="1600" dirty="0">
                <a:solidFill>
                  <a:srgbClr val="002060"/>
                </a:solidFill>
                <a:latin typeface="Times New Roman" panose="02020603050405020304" pitchFamily="18" charset="0"/>
                <a:cs typeface="Times New Roman" panose="02020603050405020304" pitchFamily="18" charset="0"/>
              </a:rPr>
              <a:t>или контрагент является участником федеральных целевых программ или национальных проектов либо резидентом особой экономической зоны;</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г) клиент, контрагент или бенефициарный владелец </a:t>
            </a:r>
            <a:r>
              <a:rPr lang="ru-RU" sz="1600" dirty="0" smtClean="0">
                <a:solidFill>
                  <a:srgbClr val="0070C0"/>
                </a:solidFill>
                <a:latin typeface="Times New Roman" panose="02020603050405020304" pitchFamily="18" charset="0"/>
                <a:cs typeface="Times New Roman" panose="02020603050405020304" pitchFamily="18" charset="0"/>
              </a:rPr>
              <a:t>является </a:t>
            </a:r>
            <a:r>
              <a:rPr lang="ru-RU" sz="1600" dirty="0">
                <a:solidFill>
                  <a:srgbClr val="0070C0"/>
                </a:solidFill>
                <a:latin typeface="Times New Roman" panose="02020603050405020304" pitchFamily="18" charset="0"/>
                <a:cs typeface="Times New Roman" panose="02020603050405020304" pitchFamily="18" charset="0"/>
              </a:rPr>
              <a:t>должностным лицом публичной международной организации;</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д) </a:t>
            </a:r>
            <a:r>
              <a:rPr lang="ru-RU" sz="1600" dirty="0" smtClean="0">
                <a:solidFill>
                  <a:srgbClr val="002060"/>
                </a:solidFill>
                <a:latin typeface="Times New Roman" panose="02020603050405020304" pitchFamily="18" charset="0"/>
                <a:cs typeface="Times New Roman" panose="02020603050405020304" pitchFamily="18" charset="0"/>
              </a:rPr>
              <a:t>клиент </a:t>
            </a:r>
            <a:r>
              <a:rPr lang="ru-RU" sz="1600" dirty="0">
                <a:solidFill>
                  <a:srgbClr val="002060"/>
                </a:solidFill>
                <a:latin typeface="Times New Roman" panose="02020603050405020304" pitchFamily="18" charset="0"/>
                <a:cs typeface="Times New Roman" panose="02020603050405020304" pitchFamily="18" charset="0"/>
              </a:rPr>
              <a:t>или контрагент является организацией, в уставном капитале которой присутствует доля государственной </a:t>
            </a:r>
            <a:r>
              <a:rPr lang="ru-RU" sz="1600" dirty="0" smtClean="0">
                <a:solidFill>
                  <a:srgbClr val="002060"/>
                </a:solidFill>
                <a:latin typeface="Times New Roman" panose="02020603050405020304" pitchFamily="18" charset="0"/>
                <a:cs typeface="Times New Roman" panose="02020603050405020304" pitchFamily="18" charset="0"/>
              </a:rPr>
              <a:t>собственности</a:t>
            </a:r>
            <a:endParaRPr lang="ru-RU" sz="1600" dirty="0">
              <a:solidFill>
                <a:srgbClr val="002060"/>
              </a:solidFill>
              <a:latin typeface="Times New Roman" panose="02020603050405020304" pitchFamily="18" charset="0"/>
              <a:cs typeface="Times New Roman" panose="02020603050405020304" pitchFamily="18" charset="0"/>
            </a:endParaRPr>
          </a:p>
          <a:p>
            <a:pPr algn="l"/>
            <a:endParaRPr lang="ru-RU" sz="1074" dirty="0">
              <a:solidFill>
                <a:srgbClr val="002060"/>
              </a:solidFill>
              <a:latin typeface="Times New Roman" panose="02020603050405020304" pitchFamily="18" charset="0"/>
              <a:cs typeface="Times New Roman" panose="02020603050405020304" pitchFamily="18" charset="0"/>
            </a:endParaRPr>
          </a:p>
          <a:p>
            <a:pPr algn="l"/>
            <a:endParaRPr lang="ru-RU" sz="1074" dirty="0">
              <a:solidFill>
                <a:srgbClr val="002060"/>
              </a:solidFill>
              <a:latin typeface="Times New Roman" panose="02020603050405020304" pitchFamily="18" charset="0"/>
              <a:cs typeface="Times New Roman" panose="02020603050405020304" pitchFamily="18" charset="0"/>
            </a:endParaRPr>
          </a:p>
          <a:p>
            <a:pPr algn="just"/>
            <a:r>
              <a:rPr lang="ru-RU" sz="1000" dirty="0">
                <a:solidFill>
                  <a:srgbClr val="002060"/>
                </a:solidFill>
                <a:latin typeface="Times New Roman" panose="02020603050405020304" pitchFamily="18" charset="0"/>
                <a:cs typeface="Times New Roman" panose="02020603050405020304" pitchFamily="18" charset="0"/>
              </a:rPr>
              <a:t>Лицом, замещающим (занимающим) государственные должности Российской Федерации, должности членов Совета директоров Центрального банка Российской Федерации, должности федеральной государственной службы, назначение на которые и освобождение от которых осуществляются Президентом Российской Федерации или Правительством Российской Федерации, должности в Центральном банке Российской Федерации, государственных корпорациях и иных организациях, созданных Российской Федерацией на основании федеральных законов, включенные в перечни должностей, определяемые Президентом Российской Федерации, их супруги, близкие родственники (</a:t>
            </a:r>
            <a:r>
              <a:rPr lang="ru-RU" sz="1000" dirty="0" err="1">
                <a:solidFill>
                  <a:srgbClr val="002060"/>
                </a:solidFill>
                <a:latin typeface="Times New Roman" panose="02020603050405020304" pitchFamily="18" charset="0"/>
                <a:cs typeface="Times New Roman" panose="02020603050405020304" pitchFamily="18" charset="0"/>
              </a:rPr>
              <a:t>родственники</a:t>
            </a:r>
            <a:r>
              <a:rPr lang="ru-RU" sz="1000" dirty="0">
                <a:solidFill>
                  <a:srgbClr val="002060"/>
                </a:solidFill>
                <a:latin typeface="Times New Roman" panose="02020603050405020304" pitchFamily="18" charset="0"/>
                <a:cs typeface="Times New Roman" panose="02020603050405020304" pitchFamily="18" charset="0"/>
              </a:rPr>
              <a:t> по прямой восходящей и нисходящей линии (родители и дети, дедушка, бабушка и внуки), полнородные и </a:t>
            </a:r>
            <a:r>
              <a:rPr lang="ru-RU" sz="1000" dirty="0" err="1">
                <a:solidFill>
                  <a:srgbClr val="002060"/>
                </a:solidFill>
                <a:latin typeface="Times New Roman" panose="02020603050405020304" pitchFamily="18" charset="0"/>
                <a:cs typeface="Times New Roman" panose="02020603050405020304" pitchFamily="18" charset="0"/>
              </a:rPr>
              <a:t>неполнородные</a:t>
            </a:r>
            <a:r>
              <a:rPr lang="ru-RU" sz="1000" dirty="0">
                <a:solidFill>
                  <a:srgbClr val="002060"/>
                </a:solidFill>
                <a:latin typeface="Times New Roman" panose="02020603050405020304" pitchFamily="18" charset="0"/>
                <a:cs typeface="Times New Roman" panose="02020603050405020304" pitchFamily="18" charset="0"/>
              </a:rPr>
              <a:t> (имеющие общих отца или мать) братья и сестрам, усыновители и усыновленные)</a:t>
            </a:r>
            <a:endParaRPr lang="ru-RU" altLang="zh-CN" sz="11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
        <p:nvSpPr>
          <p:cNvPr id="6" name="Rectangle 1"/>
          <p:cNvSpPr>
            <a:spLocks noChangeArrowheads="1"/>
          </p:cNvSpPr>
          <p:nvPr/>
        </p:nvSpPr>
        <p:spPr bwMode="auto">
          <a:xfrm>
            <a:off x="3059832" y="332656"/>
            <a:ext cx="2957769"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Клиентские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65989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72956" y="2125506"/>
            <a:ext cx="8508589" cy="3005168"/>
          </a:xfrm>
          <a:prstGeom prst="rect">
            <a:avLst/>
          </a:prstGeom>
          <a:noFill/>
          <a:ln w="9525">
            <a:noFill/>
            <a:miter lim="800000"/>
            <a:headEnd/>
            <a:tailEnd/>
          </a:ln>
          <a:effectLst/>
        </p:spPr>
        <p:txBody>
          <a:bodyPr wrap="square" lIns="80504" tIns="40252" rIns="80504" bIns="40252" anchor="ctr">
            <a:spAutoFit/>
          </a:bodyPr>
          <a:lstStyle/>
          <a:p>
            <a:pPr algn="just">
              <a:spcBef>
                <a:spcPts val="460"/>
              </a:spcBef>
              <a:spcAft>
                <a:spcPts val="460"/>
              </a:spcAft>
            </a:pPr>
            <a:r>
              <a:rPr lang="ru-RU" sz="1600" i="1" dirty="0">
                <a:solidFill>
                  <a:srgbClr val="002060"/>
                </a:solidFill>
                <a:latin typeface="Times New Roman" panose="02020603050405020304" pitchFamily="18" charset="0"/>
                <a:cs typeface="Times New Roman" panose="02020603050405020304" pitchFamily="18" charset="0"/>
              </a:rPr>
              <a:t>4. связанные с </a:t>
            </a:r>
            <a:r>
              <a:rPr lang="ru-RU" sz="1600" i="1" dirty="0" err="1">
                <a:solidFill>
                  <a:srgbClr val="002060"/>
                </a:solidFill>
                <a:latin typeface="Times New Roman" panose="02020603050405020304" pitchFamily="18" charset="0"/>
                <a:cs typeface="Times New Roman" panose="02020603050405020304" pitchFamily="18" charset="0"/>
              </a:rPr>
              <a:t>репутационными</a:t>
            </a:r>
            <a:r>
              <a:rPr lang="ru-RU" sz="1600" i="1" dirty="0">
                <a:solidFill>
                  <a:srgbClr val="002060"/>
                </a:solidFill>
                <a:latin typeface="Times New Roman" panose="02020603050405020304" pitchFamily="18" charset="0"/>
                <a:cs typeface="Times New Roman" panose="02020603050405020304" pitchFamily="18" charset="0"/>
              </a:rPr>
              <a:t> рисками</a:t>
            </a:r>
            <a:r>
              <a:rPr lang="en-US" sz="1600" i="1" dirty="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а) наличие </a:t>
            </a:r>
            <a:r>
              <a:rPr lang="ru-RU" sz="1600" dirty="0" smtClean="0">
                <a:solidFill>
                  <a:srgbClr val="002060"/>
                </a:solidFill>
                <a:latin typeface="Times New Roman" panose="02020603050405020304" pitchFamily="18" charset="0"/>
                <a:cs typeface="Times New Roman" panose="02020603050405020304" pitchFamily="18" charset="0"/>
              </a:rPr>
              <a:t>у клиента решений </a:t>
            </a:r>
            <a:r>
              <a:rPr lang="ru-RU" sz="1600" dirty="0">
                <a:solidFill>
                  <a:srgbClr val="002060"/>
                </a:solidFill>
                <a:latin typeface="Times New Roman" panose="02020603050405020304" pitchFamily="18" charset="0"/>
                <a:cs typeface="Times New Roman" panose="02020603050405020304" pitchFamily="18" charset="0"/>
              </a:rPr>
              <a:t>суда с </a:t>
            </a:r>
            <a:r>
              <a:rPr lang="ru-RU" sz="1600" dirty="0" smtClean="0">
                <a:solidFill>
                  <a:srgbClr val="002060"/>
                </a:solidFill>
                <a:latin typeface="Times New Roman" panose="02020603050405020304" pitchFamily="18" charset="0"/>
                <a:cs typeface="Times New Roman" panose="02020603050405020304" pitchFamily="18" charset="0"/>
              </a:rPr>
              <a:t>его </a:t>
            </a:r>
            <a:r>
              <a:rPr lang="ru-RU" sz="1600" dirty="0">
                <a:solidFill>
                  <a:srgbClr val="002060"/>
                </a:solidFill>
                <a:latin typeface="Times New Roman" panose="02020603050405020304" pitchFamily="18" charset="0"/>
                <a:cs typeface="Times New Roman" panose="02020603050405020304" pitchFamily="18" charset="0"/>
              </a:rPr>
              <a:t>участием в качестве ответчика, вступивших </a:t>
            </a:r>
            <a:r>
              <a:rPr lang="ru-RU" sz="1600" dirty="0" smtClean="0">
                <a:solidFill>
                  <a:srgbClr val="002060"/>
                </a:solidFill>
                <a:latin typeface="Times New Roman" panose="02020603050405020304" pitchFamily="18" charset="0"/>
                <a:cs typeface="Times New Roman" panose="02020603050405020304" pitchFamily="18" charset="0"/>
              </a:rPr>
              <a:t>                           в </a:t>
            </a:r>
            <a:r>
              <a:rPr lang="ru-RU" sz="1600" dirty="0">
                <a:solidFill>
                  <a:srgbClr val="002060"/>
                </a:solidFill>
                <a:latin typeface="Times New Roman" panose="02020603050405020304" pitchFamily="18" charset="0"/>
                <a:cs typeface="Times New Roman" panose="02020603050405020304" pitchFamily="18" charset="0"/>
              </a:rPr>
              <a:t>законную силу и не исполненных в течение длительного периода, </a:t>
            </a:r>
            <a:r>
              <a:rPr lang="ru-RU" sz="1600" dirty="0" smtClean="0">
                <a:solidFill>
                  <a:srgbClr val="002060"/>
                </a:solidFill>
                <a:latin typeface="Times New Roman" panose="02020603050405020304" pitchFamily="18" charset="0"/>
                <a:cs typeface="Times New Roman" panose="02020603050405020304" pitchFamily="18" charset="0"/>
              </a:rPr>
              <a:t>в </a:t>
            </a:r>
            <a:r>
              <a:rPr lang="ru-RU" sz="1600" dirty="0">
                <a:solidFill>
                  <a:srgbClr val="002060"/>
                </a:solidFill>
                <a:latin typeface="Times New Roman" panose="02020603050405020304" pitchFamily="18" charset="0"/>
                <a:cs typeface="Times New Roman" panose="02020603050405020304" pitchFamily="18" charset="0"/>
              </a:rPr>
              <a:t>совокупности </a:t>
            </a:r>
            <a:r>
              <a:rPr lang="ru-RU" sz="1600" dirty="0" smtClean="0">
                <a:solidFill>
                  <a:srgbClr val="002060"/>
                </a:solidFill>
                <a:latin typeface="Times New Roman" panose="02020603050405020304" pitchFamily="18" charset="0"/>
                <a:cs typeface="Times New Roman" panose="02020603050405020304" pitchFamily="18" charset="0"/>
              </a:rPr>
              <a:t>                               с </a:t>
            </a:r>
            <a:r>
              <a:rPr lang="ru-RU" sz="1600" dirty="0">
                <a:solidFill>
                  <a:srgbClr val="002060"/>
                </a:solidFill>
                <a:latin typeface="Times New Roman" panose="02020603050405020304" pitchFamily="18" charset="0"/>
                <a:cs typeface="Times New Roman" panose="02020603050405020304" pitchFamily="18" charset="0"/>
              </a:rPr>
              <a:t>операциями, направленными на отчуждение имущества и/или денежных средств </a:t>
            </a:r>
            <a:r>
              <a:rPr lang="ru-RU" sz="1600" dirty="0" smtClean="0">
                <a:solidFill>
                  <a:srgbClr val="002060"/>
                </a:solidFill>
                <a:latin typeface="Times New Roman" panose="02020603050405020304" pitchFamily="18" charset="0"/>
                <a:cs typeface="Times New Roman" panose="02020603050405020304" pitchFamily="18" charset="0"/>
              </a:rPr>
              <a:t>клиента                   в </a:t>
            </a:r>
            <a:r>
              <a:rPr lang="ru-RU" sz="1600" dirty="0">
                <a:solidFill>
                  <a:srgbClr val="002060"/>
                </a:solidFill>
                <a:latin typeface="Times New Roman" panose="02020603050405020304" pitchFamily="18" charset="0"/>
                <a:cs typeface="Times New Roman" panose="02020603050405020304" pitchFamily="18" charset="0"/>
              </a:rPr>
              <a:t>период, предшествующий началу судебного </a:t>
            </a:r>
            <a:r>
              <a:rPr lang="ru-RU" sz="1600" dirty="0" smtClean="0">
                <a:solidFill>
                  <a:srgbClr val="002060"/>
                </a:solidFill>
                <a:latin typeface="Times New Roman" panose="02020603050405020304" pitchFamily="18" charset="0"/>
                <a:cs typeface="Times New Roman" panose="02020603050405020304" pitchFamily="18" charset="0"/>
              </a:rPr>
              <a:t>разбирательства;</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б) наличие информации об имеющихся фактах привлечения </a:t>
            </a:r>
            <a:r>
              <a:rPr lang="ru-RU" sz="1600" dirty="0" smtClean="0">
                <a:solidFill>
                  <a:srgbClr val="0070C0"/>
                </a:solidFill>
                <a:latin typeface="Times New Roman" panose="02020603050405020304" pitchFamily="18" charset="0"/>
                <a:cs typeface="Times New Roman" panose="02020603050405020304" pitchFamily="18" charset="0"/>
              </a:rPr>
              <a:t>клиента к </a:t>
            </a:r>
            <a:r>
              <a:rPr lang="ru-RU" sz="1600" dirty="0">
                <a:solidFill>
                  <a:srgbClr val="0070C0"/>
                </a:solidFill>
                <a:latin typeface="Times New Roman" panose="02020603050405020304" pitchFamily="18" charset="0"/>
                <a:cs typeface="Times New Roman" panose="02020603050405020304" pitchFamily="18" charset="0"/>
              </a:rPr>
              <a:t>ответственности </a:t>
            </a:r>
            <a:r>
              <a:rPr lang="ru-RU" sz="1600" dirty="0" smtClean="0">
                <a:solidFill>
                  <a:srgbClr val="0070C0"/>
                </a:solidFill>
                <a:latin typeface="Times New Roman" panose="02020603050405020304" pitchFamily="18" charset="0"/>
                <a:cs typeface="Times New Roman" panose="02020603050405020304" pitchFamily="18" charset="0"/>
              </a:rPr>
              <a:t>                        за </a:t>
            </a:r>
            <a:r>
              <a:rPr lang="ru-RU" sz="1600" dirty="0">
                <a:solidFill>
                  <a:srgbClr val="0070C0"/>
                </a:solidFill>
                <a:latin typeface="Times New Roman" panose="02020603050405020304" pitchFamily="18" charset="0"/>
                <a:cs typeface="Times New Roman" panose="02020603050405020304" pitchFamily="18" charset="0"/>
              </a:rPr>
              <a:t>нарушения законодательства Российской Федерации о ПОД/ФТ/ФРОМУ, а равно выявление нарушений указанного законодательства в ходе планирования или проведения </a:t>
            </a:r>
            <a:r>
              <a:rPr lang="ru-RU" sz="1600" dirty="0" smtClean="0">
                <a:solidFill>
                  <a:srgbClr val="0070C0"/>
                </a:solidFill>
                <a:latin typeface="Times New Roman" panose="02020603050405020304" pitchFamily="18" charset="0"/>
                <a:cs typeface="Times New Roman" panose="02020603050405020304" pitchFamily="18" charset="0"/>
              </a:rPr>
              <a:t>аудита</a:t>
            </a:r>
            <a:endParaRPr lang="ru-RU" sz="1600" dirty="0">
              <a:solidFill>
                <a:srgbClr val="0070C0"/>
              </a:solidFill>
              <a:latin typeface="Times New Roman" panose="02020603050405020304" pitchFamily="18" charset="0"/>
              <a:cs typeface="Times New Roman" panose="02020603050405020304" pitchFamily="18" charset="0"/>
            </a:endParaRPr>
          </a:p>
          <a:p>
            <a:pPr indent="396939" algn="just" eaLnBrk="0" hangingPunct="0">
              <a:spcAft>
                <a:spcPts val="1056"/>
              </a:spcAft>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a:p>
            <a:pPr indent="396939" algn="just" eaLnBrk="0" hangingPunct="0">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
        <p:nvSpPr>
          <p:cNvPr id="6" name="Rectangle 1"/>
          <p:cNvSpPr>
            <a:spLocks noChangeArrowheads="1"/>
          </p:cNvSpPr>
          <p:nvPr/>
        </p:nvSpPr>
        <p:spPr bwMode="auto">
          <a:xfrm>
            <a:off x="3059832" y="332656"/>
            <a:ext cx="2957769"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Клиентские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3463324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93406" y="1060351"/>
            <a:ext cx="8881546" cy="4715892"/>
          </a:xfrm>
          <a:prstGeom prst="rect">
            <a:avLst/>
          </a:prstGeom>
          <a:noFill/>
          <a:ln w="9525">
            <a:noFill/>
            <a:miter lim="800000"/>
            <a:headEnd/>
            <a:tailEnd/>
          </a:ln>
          <a:effectLst/>
        </p:spPr>
        <p:txBody>
          <a:bodyPr wrap="square" lIns="80504" tIns="40252" rIns="80504" bIns="40252" anchor="ctr">
            <a:spAutoFit/>
          </a:bodyPr>
          <a:lstStyle/>
          <a:p>
            <a:pPr algn="just"/>
            <a:endParaRPr lang="en-GB" altLang="zh-CN" sz="1600" i="1" u="sng" dirty="0">
              <a:solidFill>
                <a:srgbClr val="7030A0"/>
              </a:solidFill>
              <a:latin typeface="Times New Roman" panose="02020603050405020304" pitchFamily="18" charset="0"/>
              <a:ea typeface="SimSun" pitchFamily="2" charset="-122"/>
              <a:cs typeface="Times New Roman" panose="02020603050405020304" pitchFamily="18" charset="0"/>
            </a:endParaRPr>
          </a:p>
          <a:p>
            <a:pPr algn="just"/>
            <a:r>
              <a:rPr lang="ru-RU" sz="1600" i="1" dirty="0">
                <a:solidFill>
                  <a:srgbClr val="002060"/>
                </a:solidFill>
                <a:latin typeface="Times New Roman" panose="02020603050405020304" pitchFamily="18" charset="0"/>
                <a:cs typeface="Times New Roman" panose="02020603050405020304" pitchFamily="18" charset="0"/>
              </a:rPr>
              <a:t>5.  связанные с образом действий аудируемого лица (поведенческие риски):</a:t>
            </a:r>
          </a:p>
          <a:p>
            <a:pPr algn="just">
              <a:spcBef>
                <a:spcPts val="460"/>
              </a:spcBef>
            </a:pPr>
            <a:r>
              <a:rPr lang="ru-RU" sz="1600" dirty="0" smtClean="0">
                <a:solidFill>
                  <a:srgbClr val="002060"/>
                </a:solidFill>
                <a:latin typeface="Times New Roman" panose="02020603050405020304" pitchFamily="18" charset="0"/>
                <a:cs typeface="Times New Roman" panose="02020603050405020304" pitchFamily="18" charset="0"/>
              </a:rPr>
              <a:t>а) попытки клиента </a:t>
            </a:r>
            <a:r>
              <a:rPr lang="ru-RU" sz="1600" dirty="0">
                <a:solidFill>
                  <a:srgbClr val="002060"/>
                </a:solidFill>
                <a:latin typeface="Times New Roman" panose="02020603050405020304" pitchFamily="18" charset="0"/>
                <a:cs typeface="Times New Roman" panose="02020603050405020304" pitchFamily="18" charset="0"/>
              </a:rPr>
              <a:t>затруднить понимание его деятельности, структуры собственности или характера операций;</a:t>
            </a:r>
          </a:p>
          <a:p>
            <a:pPr algn="just">
              <a:spcBef>
                <a:spcPts val="460"/>
              </a:spcBef>
            </a:pPr>
            <a:r>
              <a:rPr lang="ru-RU" sz="1600" dirty="0" smtClean="0">
                <a:solidFill>
                  <a:srgbClr val="0070C0"/>
                </a:solidFill>
                <a:latin typeface="Times New Roman" panose="02020603050405020304" pitchFamily="18" charset="0"/>
                <a:cs typeface="Times New Roman" panose="02020603050405020304" pitchFamily="18" charset="0"/>
              </a:rPr>
              <a:t>б) отказ клиента </a:t>
            </a:r>
            <a:r>
              <a:rPr lang="ru-RU" sz="1600" dirty="0">
                <a:solidFill>
                  <a:srgbClr val="0070C0"/>
                </a:solidFill>
                <a:latin typeface="Times New Roman" panose="02020603050405020304" pitchFamily="18" charset="0"/>
                <a:cs typeface="Times New Roman" panose="02020603050405020304" pitchFamily="18" charset="0"/>
              </a:rPr>
              <a:t>в доступе к документам, объектам, возможности непосредственного взаимодействия с определенными работниками, потребителями, поставщиками или иными лицами, от которых можно было бы получить </a:t>
            </a:r>
            <a:r>
              <a:rPr lang="ru-RU" sz="1600" dirty="0" smtClean="0">
                <a:solidFill>
                  <a:srgbClr val="0070C0"/>
                </a:solidFill>
                <a:latin typeface="Times New Roman" panose="02020603050405020304" pitchFamily="18" charset="0"/>
                <a:cs typeface="Times New Roman" panose="02020603050405020304" pitchFamily="18" charset="0"/>
              </a:rPr>
              <a:t>доказательства</a:t>
            </a:r>
            <a:r>
              <a:rPr lang="ru-RU" sz="1600" dirty="0">
                <a:solidFill>
                  <a:srgbClr val="0070C0"/>
                </a:solidFill>
                <a:latin typeface="Times New Roman" panose="02020603050405020304" pitchFamily="18" charset="0"/>
                <a:cs typeface="Times New Roman" panose="02020603050405020304" pitchFamily="18" charset="0"/>
              </a:rPr>
              <a:t>;</a:t>
            </a:r>
          </a:p>
          <a:p>
            <a:pPr algn="just">
              <a:spcBef>
                <a:spcPts val="460"/>
              </a:spcBef>
            </a:pPr>
            <a:r>
              <a:rPr lang="ru-RU" sz="1600" dirty="0" smtClean="0">
                <a:solidFill>
                  <a:srgbClr val="002060"/>
                </a:solidFill>
                <a:latin typeface="Times New Roman" panose="02020603050405020304" pitchFamily="18" charset="0"/>
                <a:cs typeface="Times New Roman" panose="02020603050405020304" pitchFamily="18" charset="0"/>
              </a:rPr>
              <a:t>в) давление </a:t>
            </a:r>
            <a:r>
              <a:rPr lang="ru-RU" sz="1600" dirty="0">
                <a:solidFill>
                  <a:srgbClr val="002060"/>
                </a:solidFill>
                <a:latin typeface="Times New Roman" panose="02020603050405020304" pitchFamily="18" charset="0"/>
                <a:cs typeface="Times New Roman" panose="02020603050405020304" pitchFamily="18" charset="0"/>
              </a:rPr>
              <a:t>руководства </a:t>
            </a:r>
            <a:r>
              <a:rPr lang="ru-RU" sz="1600" dirty="0" smtClean="0">
                <a:solidFill>
                  <a:srgbClr val="002060"/>
                </a:solidFill>
                <a:latin typeface="Times New Roman" panose="02020603050405020304" pitchFamily="18" charset="0"/>
                <a:cs typeface="Times New Roman" panose="02020603050405020304" pitchFamily="18" charset="0"/>
              </a:rPr>
              <a:t>клиента или </a:t>
            </a:r>
            <a:r>
              <a:rPr lang="ru-RU" sz="1600" dirty="0">
                <a:solidFill>
                  <a:srgbClr val="002060"/>
                </a:solidFill>
                <a:latin typeface="Times New Roman" panose="02020603050405020304" pitchFamily="18" charset="0"/>
                <a:cs typeface="Times New Roman" panose="02020603050405020304" pitchFamily="18" charset="0"/>
              </a:rPr>
              <a:t>запугивание </a:t>
            </a:r>
            <a:r>
              <a:rPr lang="ru-RU" sz="1600" dirty="0" smtClean="0">
                <a:solidFill>
                  <a:srgbClr val="002060"/>
                </a:solidFill>
                <a:latin typeface="Times New Roman" panose="02020603050405020304" pitchFamily="18" charset="0"/>
                <a:cs typeface="Times New Roman" panose="02020603050405020304" pitchFamily="18" charset="0"/>
              </a:rPr>
              <a:t>сотрудников бухгалтерской организации, </a:t>
            </a:r>
            <a:r>
              <a:rPr lang="ru-RU" sz="1600" dirty="0">
                <a:solidFill>
                  <a:srgbClr val="002060"/>
                </a:solidFill>
                <a:latin typeface="Times New Roman" panose="02020603050405020304" pitchFamily="18" charset="0"/>
                <a:cs typeface="Times New Roman" panose="02020603050405020304" pitchFamily="18" charset="0"/>
              </a:rPr>
              <a:t>особенно в связи с критической оценкой </a:t>
            </a:r>
            <a:r>
              <a:rPr lang="ru-RU" sz="1600" dirty="0" smtClean="0">
                <a:solidFill>
                  <a:srgbClr val="002060"/>
                </a:solidFill>
                <a:latin typeface="Times New Roman" panose="02020603050405020304" pitchFamily="18" charset="0"/>
                <a:cs typeface="Times New Roman" panose="02020603050405020304" pitchFamily="18" charset="0"/>
              </a:rPr>
              <a:t>ими </a:t>
            </a:r>
            <a:r>
              <a:rPr lang="ru-RU" sz="1600" dirty="0" smtClean="0">
                <a:solidFill>
                  <a:srgbClr val="002060"/>
                </a:solidFill>
                <a:latin typeface="Times New Roman" panose="02020603050405020304" pitchFamily="18" charset="0"/>
                <a:cs typeface="Times New Roman" panose="02020603050405020304" pitchFamily="18" charset="0"/>
              </a:rPr>
              <a:t>доказательств </a:t>
            </a:r>
            <a:r>
              <a:rPr lang="ru-RU" sz="1600" dirty="0">
                <a:solidFill>
                  <a:srgbClr val="002060"/>
                </a:solidFill>
                <a:latin typeface="Times New Roman" panose="02020603050405020304" pitchFamily="18" charset="0"/>
                <a:cs typeface="Times New Roman" panose="02020603050405020304" pitchFamily="18" charset="0"/>
              </a:rPr>
              <a:t>или при разрешении возможных разногласий с руководством;</a:t>
            </a:r>
          </a:p>
          <a:p>
            <a:pPr algn="just">
              <a:spcBef>
                <a:spcPts val="460"/>
              </a:spcBef>
            </a:pPr>
            <a:r>
              <a:rPr lang="ru-RU" sz="1600" dirty="0" smtClean="0">
                <a:solidFill>
                  <a:srgbClr val="0070C0"/>
                </a:solidFill>
                <a:latin typeface="Times New Roman" panose="02020603050405020304" pitchFamily="18" charset="0"/>
                <a:cs typeface="Times New Roman" panose="02020603050405020304" pitchFamily="18" charset="0"/>
              </a:rPr>
              <a:t>г) отказ клиента </a:t>
            </a:r>
            <a:r>
              <a:rPr lang="ru-RU" sz="1600" dirty="0">
                <a:solidFill>
                  <a:srgbClr val="0070C0"/>
                </a:solidFill>
                <a:latin typeface="Times New Roman" panose="02020603050405020304" pitchFamily="18" charset="0"/>
                <a:cs typeface="Times New Roman" panose="02020603050405020304" pitchFamily="18" charset="0"/>
              </a:rPr>
              <a:t>в доступе к ключевым сотрудникам и объектам отдела информационных технологий, включая персонал, занятый в обеспечении безопасности, </a:t>
            </a:r>
            <a:r>
              <a:rPr lang="ru-RU" sz="1600" dirty="0" smtClean="0">
                <a:solidFill>
                  <a:srgbClr val="0070C0"/>
                </a:solidFill>
                <a:latin typeface="Times New Roman" panose="02020603050405020304" pitchFamily="18" charset="0"/>
                <a:cs typeface="Times New Roman" panose="02020603050405020304" pitchFamily="18" charset="0"/>
              </a:rPr>
              <a:t>в </a:t>
            </a:r>
            <a:r>
              <a:rPr lang="ru-RU" sz="1600" dirty="0">
                <a:solidFill>
                  <a:srgbClr val="0070C0"/>
                </a:solidFill>
                <a:latin typeface="Times New Roman" panose="02020603050405020304" pitchFamily="18" charset="0"/>
                <a:cs typeface="Times New Roman" panose="02020603050405020304" pitchFamily="18" charset="0"/>
              </a:rPr>
              <a:t>операционной деятельности и в разработке систем;</a:t>
            </a:r>
          </a:p>
          <a:p>
            <a:pPr algn="just">
              <a:spcBef>
                <a:spcPts val="460"/>
              </a:spcBef>
            </a:pPr>
            <a:r>
              <a:rPr lang="ru-RU" sz="1600" dirty="0" smtClean="0">
                <a:solidFill>
                  <a:srgbClr val="002060"/>
                </a:solidFill>
                <a:latin typeface="Times New Roman" panose="02020603050405020304" pitchFamily="18" charset="0"/>
                <a:cs typeface="Times New Roman" panose="02020603050405020304" pitchFamily="18" charset="0"/>
              </a:rPr>
              <a:t>д) необычные </a:t>
            </a:r>
            <a:r>
              <a:rPr lang="ru-RU" sz="1600" dirty="0">
                <a:solidFill>
                  <a:srgbClr val="002060"/>
                </a:solidFill>
                <a:latin typeface="Times New Roman" panose="02020603050405020304" pitchFamily="18" charset="0"/>
                <a:cs typeface="Times New Roman" panose="02020603050405020304" pitchFamily="18" charset="0"/>
              </a:rPr>
              <a:t>задержки предоставления запрошенной информации </a:t>
            </a:r>
            <a:r>
              <a:rPr lang="ru-RU" sz="1600" dirty="0" smtClean="0">
                <a:solidFill>
                  <a:srgbClr val="002060"/>
                </a:solidFill>
                <a:latin typeface="Times New Roman" panose="02020603050405020304" pitchFamily="18" charset="0"/>
                <a:cs typeface="Times New Roman" panose="02020603050405020304" pitchFamily="18" charset="0"/>
              </a:rPr>
              <a:t>клиентом;</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pPr>
            <a:r>
              <a:rPr lang="ru-RU" sz="1600" dirty="0" smtClean="0">
                <a:solidFill>
                  <a:srgbClr val="0070C0"/>
                </a:solidFill>
                <a:latin typeface="Times New Roman" panose="02020603050405020304" pitchFamily="18" charset="0"/>
                <a:cs typeface="Times New Roman" panose="02020603050405020304" pitchFamily="18" charset="0"/>
              </a:rPr>
              <a:t>е) впечатление </a:t>
            </a:r>
            <a:r>
              <a:rPr lang="ru-RU" sz="1600" dirty="0">
                <a:solidFill>
                  <a:srgbClr val="0070C0"/>
                </a:solidFill>
                <a:latin typeface="Times New Roman" panose="02020603050405020304" pitchFamily="18" charset="0"/>
                <a:cs typeface="Times New Roman" panose="02020603050405020304" pitchFamily="18" charset="0"/>
              </a:rPr>
              <a:t>того, что руководство действует в соответствии с указаниями третьих лиц, </a:t>
            </a:r>
            <a:r>
              <a:rPr lang="ru-RU" sz="1600" dirty="0" smtClean="0">
                <a:solidFill>
                  <a:srgbClr val="0070C0"/>
                </a:solidFill>
                <a:latin typeface="Times New Roman" panose="02020603050405020304" pitchFamily="18" charset="0"/>
                <a:cs typeface="Times New Roman" panose="02020603050405020304" pitchFamily="18" charset="0"/>
              </a:rPr>
              <a:t>                   но </a:t>
            </a:r>
            <a:r>
              <a:rPr lang="ru-RU" sz="1600" dirty="0">
                <a:solidFill>
                  <a:srgbClr val="0070C0"/>
                </a:solidFill>
                <a:latin typeface="Times New Roman" panose="02020603050405020304" pitchFamily="18" charset="0"/>
                <a:cs typeface="Times New Roman" panose="02020603050405020304" pitchFamily="18" charset="0"/>
              </a:rPr>
              <a:t>не раскрывает сведений о них;</a:t>
            </a:r>
          </a:p>
          <a:p>
            <a:pPr algn="just">
              <a:spcBef>
                <a:spcPts val="460"/>
              </a:spcBef>
            </a:pPr>
            <a:r>
              <a:rPr lang="ru-RU" sz="1600" dirty="0" smtClean="0">
                <a:solidFill>
                  <a:srgbClr val="002060"/>
                </a:solidFill>
                <a:latin typeface="Times New Roman" panose="02020603050405020304" pitchFamily="18" charset="0"/>
                <a:cs typeface="Times New Roman" panose="02020603050405020304" pitchFamily="18" charset="0"/>
              </a:rPr>
              <a:t>ж) нежелание клиента </a:t>
            </a:r>
            <a:r>
              <a:rPr lang="ru-RU" sz="1600" dirty="0">
                <a:solidFill>
                  <a:srgbClr val="002060"/>
                </a:solidFill>
                <a:latin typeface="Times New Roman" panose="02020603050405020304" pitchFamily="18" charset="0"/>
                <a:cs typeface="Times New Roman" panose="02020603050405020304" pitchFamily="18" charset="0"/>
              </a:rPr>
              <a:t>предоставлять всю необходимую </a:t>
            </a:r>
            <a:r>
              <a:rPr lang="ru-RU" sz="1600" dirty="0" smtClean="0">
                <a:solidFill>
                  <a:srgbClr val="002060"/>
                </a:solidFill>
                <a:latin typeface="Times New Roman" panose="02020603050405020304" pitchFamily="18" charset="0"/>
                <a:cs typeface="Times New Roman" panose="02020603050405020304" pitchFamily="18" charset="0"/>
              </a:rPr>
              <a:t>информацию</a:t>
            </a:r>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3059832" y="332656"/>
            <a:ext cx="2957769"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SimSun" pitchFamily="2" charset="-122"/>
                <a:cs typeface="Times New Roman" panose="02020603050405020304" pitchFamily="18" charset="0"/>
              </a:rPr>
              <a:t>Клиентские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2697508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885607" y="260648"/>
            <a:ext cx="3448736"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sz="2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Операционные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
        <p:nvSpPr>
          <p:cNvPr id="89090" name="Rectangle 2"/>
          <p:cNvSpPr>
            <a:spLocks noChangeArrowheads="1"/>
          </p:cNvSpPr>
          <p:nvPr/>
        </p:nvSpPr>
        <p:spPr bwMode="auto">
          <a:xfrm>
            <a:off x="262455" y="1209643"/>
            <a:ext cx="8695040" cy="5100613"/>
          </a:xfrm>
          <a:prstGeom prst="rect">
            <a:avLst/>
          </a:prstGeom>
          <a:noFill/>
          <a:ln w="9525">
            <a:noFill/>
            <a:miter lim="800000"/>
            <a:headEnd/>
            <a:tailEnd/>
          </a:ln>
          <a:effectLst/>
        </p:spPr>
        <p:txBody>
          <a:bodyPr wrap="square" lIns="80504" tIns="40252" rIns="80504" bIns="40252" anchor="ctr">
            <a:spAutoFit/>
          </a:bodyPr>
          <a:lstStyle/>
          <a:p>
            <a:pPr algn="just">
              <a:spcBef>
                <a:spcPts val="460"/>
              </a:spcBef>
              <a:spcAft>
                <a:spcPts val="460"/>
              </a:spcAft>
            </a:pPr>
            <a:r>
              <a:rPr lang="ru-RU" sz="1600" i="1" dirty="0">
                <a:solidFill>
                  <a:srgbClr val="002060"/>
                </a:solidFill>
                <a:latin typeface="Times New Roman" panose="02020603050405020304" pitchFamily="18" charset="0"/>
                <a:cs typeface="Times New Roman" panose="02020603050405020304" pitchFamily="18" charset="0"/>
              </a:rPr>
              <a:t>1 . связанные с проведением трансграничных операций:</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а) операции (в том числе со связанными сторонами), выходящие за рамки обычной деятельности, или со связанными сторонами, </a:t>
            </a:r>
            <a:r>
              <a:rPr lang="ru-RU" sz="1600" dirty="0" smtClean="0">
                <a:solidFill>
                  <a:srgbClr val="002060"/>
                </a:solidFill>
                <a:latin typeface="Times New Roman" panose="02020603050405020304" pitchFamily="18" charset="0"/>
                <a:cs typeface="Times New Roman" panose="02020603050405020304" pitchFamily="18" charset="0"/>
              </a:rPr>
              <a:t>которые, </a:t>
            </a:r>
            <a:r>
              <a:rPr lang="ru-RU" sz="1600" dirty="0">
                <a:solidFill>
                  <a:srgbClr val="002060"/>
                </a:solidFill>
                <a:latin typeface="Times New Roman" panose="02020603050405020304" pitchFamily="18" charset="0"/>
                <a:cs typeface="Times New Roman" panose="02020603050405020304" pitchFamily="18" charset="0"/>
              </a:rPr>
              <a:t>в том числе приводящие к выводу средств и активов </a:t>
            </a:r>
            <a:r>
              <a:rPr lang="ru-RU" sz="1600" dirty="0" smtClean="0">
                <a:solidFill>
                  <a:srgbClr val="002060"/>
                </a:solidFill>
                <a:latin typeface="Times New Roman" panose="02020603050405020304" pitchFamily="18" charset="0"/>
                <a:cs typeface="Times New Roman" panose="02020603050405020304" pitchFamily="18" charset="0"/>
              </a:rPr>
              <a:t>клиента;</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б) операции </a:t>
            </a:r>
            <a:r>
              <a:rPr lang="ru-RU" sz="1600" dirty="0" smtClean="0">
                <a:solidFill>
                  <a:srgbClr val="0070C0"/>
                </a:solidFill>
                <a:latin typeface="Times New Roman" panose="02020603050405020304" pitchFamily="18" charset="0"/>
                <a:cs typeface="Times New Roman" panose="02020603050405020304" pitchFamily="18" charset="0"/>
              </a:rPr>
              <a:t>клиента, </a:t>
            </a:r>
            <a:r>
              <a:rPr lang="ru-RU" sz="1600" dirty="0">
                <a:solidFill>
                  <a:srgbClr val="0070C0"/>
                </a:solidFill>
                <a:latin typeface="Times New Roman" panose="02020603050405020304" pitchFamily="18" charset="0"/>
                <a:cs typeface="Times New Roman" panose="02020603050405020304" pitchFamily="18" charset="0"/>
              </a:rPr>
              <a:t>проводимые на трансграничной основе в юрисдикциях с разнообразными культурами и обстоятельствами ведения бизнеса;</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в) банковские авуары или операции дочерних или филиальных структур в юрисдикциях с льготным режимом налогообложения, экономическая обоснованность чего представляется неочевидной;</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г) платежи за полученные товары или услуги получателям из стран, из отличных от юрисдикций, из которых товары или услуги были получены;</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д) значительные трансграничные переводы денежных средств, не имеющие коммерческого обоснования;</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е) операции по сделкам, направленным на приобретение имущества, с условиями об отсрочке (рассрочке) платежа под проценты за отсрочку (рассрочку), если проценты перечисляются на счета зарубежных банков</a:t>
            </a:r>
          </a:p>
          <a:p>
            <a:pPr indent="396939" algn="just" eaLnBrk="0" hangingPunct="0">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4200233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0" y="260350"/>
            <a:ext cx="7843838" cy="776288"/>
          </a:xfrm>
        </p:spPr>
        <p:txBody>
          <a:bodyPr>
            <a:noAutofit/>
          </a:bodyPr>
          <a:lstStyle/>
          <a:p>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Меры финансового мониторинга, направленные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на </a:t>
            </a: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противодействие легализации (отмыванию) доходов, полученных преступным путем, и финансированию терроризма</a:t>
            </a:r>
          </a:p>
        </p:txBody>
      </p:sp>
      <p:sp>
        <p:nvSpPr>
          <p:cNvPr id="40962" name="Rectangle 4"/>
          <p:cNvSpPr>
            <a:spLocks noChangeArrowheads="1"/>
          </p:cNvSpPr>
          <p:nvPr/>
        </p:nvSpPr>
        <p:spPr bwMode="auto">
          <a:xfrm>
            <a:off x="2854325" y="3933825"/>
            <a:ext cx="6110288" cy="1322388"/>
          </a:xfrm>
          <a:prstGeom prst="rect">
            <a:avLst/>
          </a:prstGeom>
          <a:solidFill>
            <a:schemeClr val="accent1">
              <a:lumMod val="40000"/>
              <a:lumOff val="60000"/>
            </a:schemeClr>
          </a:solidFill>
          <a:ln w="9525">
            <a:solidFill>
              <a:srgbClr val="2E4883"/>
            </a:solidFill>
            <a:miter lim="800000"/>
            <a:headEnd/>
            <a:tailEnd/>
          </a:ln>
        </p:spPr>
        <p:txBody>
          <a:bodyPr anchor="ctr"/>
          <a:lstStyle/>
          <a:p>
            <a:pPr algn="just"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Соблюдение конфиденциальности.</a:t>
            </a:r>
          </a:p>
          <a:p>
            <a:pPr algn="just" eaLnBrk="0" fontAlgn="base" hangingPunct="0">
              <a:spcBef>
                <a:spcPts val="338"/>
              </a:spcBef>
              <a:spcAft>
                <a:spcPct val="0"/>
              </a:spcAft>
            </a:pPr>
            <a:r>
              <a:rPr lang="ru-RU" sz="1400" b="1" dirty="0">
                <a:latin typeface="Times New Roman" panose="02020603050405020304" pitchFamily="18" charset="0"/>
                <a:cs typeface="Times New Roman" panose="02020603050405020304" pitchFamily="18" charset="0"/>
              </a:rPr>
              <a:t>Запрет на информирование клиентов и иных лиц о мерах, предпринимаемых в целях противодействия легализации (отмыванию) доходов, полученных преступным путем, и финансированию терроризма</a:t>
            </a:r>
          </a:p>
        </p:txBody>
      </p:sp>
      <p:sp>
        <p:nvSpPr>
          <p:cNvPr id="40963" name="Rectangle 5"/>
          <p:cNvSpPr>
            <a:spLocks noChangeArrowheads="1"/>
          </p:cNvSpPr>
          <p:nvPr/>
        </p:nvSpPr>
        <p:spPr bwMode="auto">
          <a:xfrm>
            <a:off x="250825" y="3933825"/>
            <a:ext cx="2603500" cy="1322388"/>
          </a:xfrm>
          <a:prstGeom prst="rect">
            <a:avLst/>
          </a:prstGeom>
          <a:solidFill>
            <a:schemeClr val="accent1">
              <a:lumMod val="40000"/>
              <a:lumOff val="60000"/>
            </a:schemeClr>
          </a:solidFill>
          <a:ln w="9525" cmpd="sng">
            <a:solidFill>
              <a:srgbClr val="2E4883"/>
            </a:solidFill>
            <a:prstDash val="solid"/>
            <a:miter lim="800000"/>
            <a:headEnd type="none" w="med" len="med"/>
            <a:tailEnd type="none" w="med" len="med"/>
          </a:ln>
          <a:effectLst/>
        </p:spPr>
        <p:txBody>
          <a:bodyPr anchor="ctr"/>
          <a:lstStyle/>
          <a:p>
            <a:pPr algn="ctr" eaLnBrk="0" fontAlgn="base" hangingPunct="0">
              <a:spcBef>
                <a:spcPts val="425"/>
              </a:spcBef>
              <a:spcAft>
                <a:spcPct val="0"/>
              </a:spcAft>
              <a:buClr>
                <a:srgbClr val="FFFFFF"/>
              </a:buClr>
              <a:defRPr/>
            </a:pPr>
            <a:r>
              <a:rPr lang="ru-RU" sz="2400" b="1" dirty="0" smtClean="0">
                <a:latin typeface="Times New Roman" panose="02020603050405020304" pitchFamily="18" charset="0"/>
                <a:cs typeface="Times New Roman" panose="02020603050405020304" pitchFamily="18" charset="0"/>
              </a:rPr>
              <a:t>Запрет </a:t>
            </a:r>
            <a:r>
              <a:rPr lang="ru-RU" sz="2400" b="1" dirty="0">
                <a:latin typeface="Times New Roman" panose="02020603050405020304" pitchFamily="18" charset="0"/>
                <a:cs typeface="Times New Roman" panose="02020603050405020304" pitchFamily="18" charset="0"/>
              </a:rPr>
              <a:t>на информирование клиентов</a:t>
            </a:r>
          </a:p>
        </p:txBody>
      </p:sp>
      <p:sp>
        <p:nvSpPr>
          <p:cNvPr id="40964" name="Rectangle 6"/>
          <p:cNvSpPr>
            <a:spLocks noChangeArrowheads="1"/>
          </p:cNvSpPr>
          <p:nvPr/>
        </p:nvSpPr>
        <p:spPr bwMode="auto">
          <a:xfrm>
            <a:off x="2854325" y="2708275"/>
            <a:ext cx="6110288" cy="1160463"/>
          </a:xfrm>
          <a:prstGeom prst="rect">
            <a:avLst/>
          </a:prstGeom>
          <a:solidFill>
            <a:schemeClr val="accent1">
              <a:lumMod val="20000"/>
              <a:lumOff val="80000"/>
            </a:schemeClr>
          </a:solidFill>
          <a:ln w="9525">
            <a:solidFill>
              <a:srgbClr val="2E4883"/>
            </a:solidFill>
            <a:miter lim="800000"/>
            <a:headEnd/>
            <a:tailEnd/>
          </a:ln>
        </p:spPr>
        <p:txBody>
          <a:bodyPr/>
          <a:lstStyle/>
          <a:p>
            <a:pPr algn="just"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Совокупность принимаемых уполномоченным органом мер по контролю за операциями с денежными средствами или иным имуществом, осуществляемому на основании информации, предоставляемой ему организациями, осуществляющими такие операции, а также по проверке этой информации</a:t>
            </a:r>
          </a:p>
        </p:txBody>
      </p:sp>
      <p:sp>
        <p:nvSpPr>
          <p:cNvPr id="40965" name="Rectangle 7"/>
          <p:cNvSpPr>
            <a:spLocks noChangeArrowheads="1"/>
          </p:cNvSpPr>
          <p:nvPr/>
        </p:nvSpPr>
        <p:spPr bwMode="auto">
          <a:xfrm>
            <a:off x="250825" y="2708275"/>
            <a:ext cx="2603500" cy="1160463"/>
          </a:xfrm>
          <a:prstGeom prst="rect">
            <a:avLst/>
          </a:prstGeom>
          <a:solidFill>
            <a:schemeClr val="accent1">
              <a:lumMod val="20000"/>
              <a:lumOff val="80000"/>
            </a:schemeClr>
          </a:solidFill>
          <a:ln w="9525" cmpd="sng">
            <a:solidFill>
              <a:srgbClr val="2E4883"/>
            </a:solidFill>
            <a:prstDash val="solid"/>
            <a:miter lim="800000"/>
            <a:headEnd type="none" w="med" len="med"/>
            <a:tailEnd type="none" w="med" len="med"/>
          </a:ln>
          <a:effectLst/>
        </p:spPr>
        <p:txBody>
          <a:bodyPr anchor="ctr"/>
          <a:lstStyle/>
          <a:p>
            <a:pPr algn="ctr" eaLnBrk="0" fontAlgn="base" hangingPunct="0">
              <a:spcBef>
                <a:spcPts val="425"/>
              </a:spcBef>
              <a:spcAft>
                <a:spcPct val="0"/>
              </a:spcAft>
              <a:buClr>
                <a:srgbClr val="FFFFFF"/>
              </a:buClr>
              <a:defRPr/>
            </a:pPr>
            <a:r>
              <a:rPr lang="ru-RU" sz="2400" b="1" dirty="0" smtClean="0">
                <a:latin typeface="Times New Roman" panose="02020603050405020304" pitchFamily="18" charset="0"/>
                <a:cs typeface="Times New Roman" panose="02020603050405020304" pitchFamily="18" charset="0"/>
              </a:rPr>
              <a:t>Обязательный </a:t>
            </a:r>
            <a:r>
              <a:rPr lang="ru-RU" sz="2400" b="1" dirty="0">
                <a:latin typeface="Times New Roman" panose="02020603050405020304" pitchFamily="18" charset="0"/>
                <a:cs typeface="Times New Roman" panose="02020603050405020304" pitchFamily="18" charset="0"/>
              </a:rPr>
              <a:t>контроль</a:t>
            </a:r>
          </a:p>
        </p:txBody>
      </p:sp>
      <p:sp>
        <p:nvSpPr>
          <p:cNvPr id="40966" name="Rectangle 8"/>
          <p:cNvSpPr>
            <a:spLocks noChangeArrowheads="1"/>
          </p:cNvSpPr>
          <p:nvPr/>
        </p:nvSpPr>
        <p:spPr bwMode="auto">
          <a:xfrm>
            <a:off x="2854325" y="1268413"/>
            <a:ext cx="6110288" cy="1368425"/>
          </a:xfrm>
          <a:prstGeom prst="rect">
            <a:avLst/>
          </a:prstGeom>
          <a:solidFill>
            <a:schemeClr val="accent1">
              <a:lumMod val="40000"/>
              <a:lumOff val="60000"/>
            </a:schemeClr>
          </a:solidFill>
          <a:ln w="9525">
            <a:solidFill>
              <a:srgbClr val="2E4883"/>
            </a:solidFill>
            <a:miter lim="800000"/>
            <a:headEnd/>
            <a:tailEnd/>
          </a:ln>
        </p:spPr>
        <p:txBody>
          <a:bodyPr anchor="ctr"/>
          <a:lstStyle/>
          <a:p>
            <a:pPr algn="just"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Деятельность организаций, осуществляющих операции с денежными средствами или иным имуществом, по выявлению операций, подлежащих обязательному контролю и иных операций, связанных с легализацией (отмыванием) доходов, полученных преступным путем, и финансированием терроризма</a:t>
            </a:r>
          </a:p>
        </p:txBody>
      </p:sp>
      <p:sp>
        <p:nvSpPr>
          <p:cNvPr id="40967" name="Rectangle 9"/>
          <p:cNvSpPr>
            <a:spLocks noChangeArrowheads="1"/>
          </p:cNvSpPr>
          <p:nvPr/>
        </p:nvSpPr>
        <p:spPr bwMode="auto">
          <a:xfrm>
            <a:off x="250825" y="1268413"/>
            <a:ext cx="2603500" cy="1368425"/>
          </a:xfrm>
          <a:prstGeom prst="rect">
            <a:avLst/>
          </a:prstGeom>
          <a:solidFill>
            <a:schemeClr val="accent1">
              <a:lumMod val="40000"/>
              <a:lumOff val="60000"/>
            </a:schemeClr>
          </a:solidFill>
          <a:ln w="9525" cmpd="sng">
            <a:solidFill>
              <a:srgbClr val="2E4883"/>
            </a:solidFill>
            <a:prstDash val="solid"/>
            <a:miter lim="800000"/>
            <a:headEnd type="none" w="med" len="med"/>
            <a:tailEnd type="none" w="med" len="med"/>
          </a:ln>
          <a:effectLst/>
        </p:spPr>
        <p:txBody>
          <a:bodyPr anchor="ctr"/>
          <a:lstStyle/>
          <a:p>
            <a:pPr algn="ctr" eaLnBrk="0" fontAlgn="base" hangingPunct="0">
              <a:spcBef>
                <a:spcPts val="425"/>
              </a:spcBef>
              <a:spcAft>
                <a:spcPct val="0"/>
              </a:spcAft>
              <a:buClr>
                <a:srgbClr val="FFFFFF"/>
              </a:buClr>
              <a:defRPr/>
            </a:pPr>
            <a:r>
              <a:rPr lang="ru-RU" sz="2400" b="1" dirty="0" smtClean="0">
                <a:latin typeface="Times New Roman" panose="02020603050405020304" pitchFamily="18" charset="0"/>
                <a:cs typeface="Times New Roman" panose="02020603050405020304" pitchFamily="18" charset="0"/>
              </a:rPr>
              <a:t>Внутренний </a:t>
            </a:r>
            <a:r>
              <a:rPr lang="ru-RU" sz="2400" b="1" dirty="0">
                <a:latin typeface="Times New Roman" panose="02020603050405020304" pitchFamily="18" charset="0"/>
                <a:cs typeface="Times New Roman" panose="02020603050405020304" pitchFamily="18" charset="0"/>
              </a:rPr>
              <a:t>контроль</a:t>
            </a:r>
          </a:p>
        </p:txBody>
      </p:sp>
      <p:sp>
        <p:nvSpPr>
          <p:cNvPr id="40968" name="Rectangle 20"/>
          <p:cNvSpPr>
            <a:spLocks noChangeArrowheads="1"/>
          </p:cNvSpPr>
          <p:nvPr/>
        </p:nvSpPr>
        <p:spPr bwMode="auto">
          <a:xfrm>
            <a:off x="2854325" y="5321300"/>
            <a:ext cx="6110288" cy="1366838"/>
          </a:xfrm>
          <a:prstGeom prst="rect">
            <a:avLst/>
          </a:prstGeom>
          <a:solidFill>
            <a:schemeClr val="accent1">
              <a:lumMod val="20000"/>
              <a:lumOff val="80000"/>
            </a:schemeClr>
          </a:solidFill>
          <a:ln w="9525">
            <a:solidFill>
              <a:srgbClr val="2E4883"/>
            </a:solidFill>
            <a:miter lim="800000"/>
            <a:headEnd/>
            <a:tailEnd/>
          </a:ln>
        </p:spPr>
        <p:txBody>
          <a:bodyPr anchor="ctr"/>
          <a:lstStyle/>
          <a:p>
            <a:pPr algn="just" eaLnBrk="0" fontAlgn="base" hangingPunct="0">
              <a:spcBef>
                <a:spcPct val="0"/>
              </a:spcBef>
              <a:spcAft>
                <a:spcPct val="0"/>
              </a:spcAft>
            </a:pPr>
            <a:r>
              <a:rPr lang="ru-RU" sz="1400" b="1" dirty="0">
                <a:latin typeface="Times New Roman" panose="02020603050405020304" pitchFamily="18" charset="0"/>
                <a:cs typeface="Times New Roman" panose="02020603050405020304" pitchFamily="18" charset="0"/>
              </a:rPr>
              <a:t>Информационное взаимодействие уполномоченного органа с правоохранительными и иными государственными органами. Информационное взаимодействие уполномоченного органа с ПФР иностранных государств, надзор за соблюдением законодательных требований организациями и применение к ним соответствующих санкций</a:t>
            </a:r>
          </a:p>
        </p:txBody>
      </p:sp>
      <p:sp>
        <p:nvSpPr>
          <p:cNvPr id="40969" name="Rectangle 21"/>
          <p:cNvSpPr>
            <a:spLocks noChangeArrowheads="1"/>
          </p:cNvSpPr>
          <p:nvPr/>
        </p:nvSpPr>
        <p:spPr bwMode="auto">
          <a:xfrm>
            <a:off x="250825" y="5321300"/>
            <a:ext cx="2603500" cy="1366838"/>
          </a:xfrm>
          <a:prstGeom prst="rect">
            <a:avLst/>
          </a:prstGeom>
          <a:solidFill>
            <a:schemeClr val="accent1">
              <a:lumMod val="20000"/>
              <a:lumOff val="80000"/>
            </a:schemeClr>
          </a:solidFill>
          <a:ln w="9525" cmpd="sng">
            <a:solidFill>
              <a:srgbClr val="2E4883"/>
            </a:solidFill>
            <a:prstDash val="solid"/>
            <a:miter lim="800000"/>
            <a:headEnd type="none" w="med" len="med"/>
            <a:tailEnd type="none" w="med" len="med"/>
          </a:ln>
          <a:effectLst/>
        </p:spPr>
        <p:txBody>
          <a:bodyPr/>
          <a:lstStyle/>
          <a:p>
            <a:pPr algn="ctr" eaLnBrk="0" fontAlgn="base" hangingPunct="0">
              <a:spcBef>
                <a:spcPct val="0"/>
              </a:spcBef>
              <a:spcAft>
                <a:spcPct val="0"/>
              </a:spcAft>
              <a:buClr>
                <a:srgbClr val="FFFFFF"/>
              </a:buClr>
              <a:defRPr/>
            </a:pPr>
            <a:endParaRPr lang="ru-RU" b="1" i="1" dirty="0">
              <a:solidFill>
                <a:srgbClr val="CC0000"/>
              </a:solidFill>
              <a:effectLst>
                <a:outerShdw blurRad="38100" dist="38100" dir="2700000" algn="tl">
                  <a:srgbClr val="000000"/>
                </a:outerShdw>
              </a:effectLst>
              <a:latin typeface="Comic Sans MS" pitchFamily="66" charset="0"/>
            </a:endParaRPr>
          </a:p>
          <a:p>
            <a:pPr algn="ctr" eaLnBrk="0" fontAlgn="base" hangingPunct="0">
              <a:spcBef>
                <a:spcPts val="425"/>
              </a:spcBef>
              <a:spcAft>
                <a:spcPct val="0"/>
              </a:spcAft>
              <a:buClr>
                <a:srgbClr val="FFFFFF"/>
              </a:buClr>
              <a:defRPr/>
            </a:pPr>
            <a:r>
              <a:rPr lang="ru-RU" sz="2400" b="1" dirty="0">
                <a:latin typeface="Times New Roman" panose="02020603050405020304" pitchFamily="18" charset="0"/>
                <a:cs typeface="Times New Roman" panose="02020603050405020304" pitchFamily="18" charset="0"/>
              </a:rPr>
              <a:t>Иные</a:t>
            </a:r>
          </a:p>
        </p:txBody>
      </p:sp>
    </p:spTree>
    <p:extLst>
      <p:ext uri="{BB962C8B-B14F-4D97-AF65-F5344CB8AC3E}">
        <p14:creationId xmlns:p14="http://schemas.microsoft.com/office/powerpoint/2010/main" val="371810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fade">
                                      <p:cBhvr>
                                        <p:cTn id="7" dur="20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fade">
                                      <p:cBhvr>
                                        <p:cTn id="12" dur="2000"/>
                                        <p:tgtEl>
                                          <p:spTgt spid="4096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966"/>
                                        </p:tgtEl>
                                        <p:attrNameLst>
                                          <p:attrName>style.visibility</p:attrName>
                                        </p:attrNameLst>
                                      </p:cBhvr>
                                      <p:to>
                                        <p:strVal val="visible"/>
                                      </p:to>
                                    </p:set>
                                    <p:animEffect transition="in" filter="fade">
                                      <p:cBhvr>
                                        <p:cTn id="15" dur="2000"/>
                                        <p:tgtEl>
                                          <p:spTgt spid="409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965"/>
                                        </p:tgtEl>
                                        <p:attrNameLst>
                                          <p:attrName>style.visibility</p:attrName>
                                        </p:attrNameLst>
                                      </p:cBhvr>
                                      <p:to>
                                        <p:strVal val="visible"/>
                                      </p:to>
                                    </p:set>
                                    <p:animEffect transition="in" filter="fade">
                                      <p:cBhvr>
                                        <p:cTn id="20" dur="2000"/>
                                        <p:tgtEl>
                                          <p:spTgt spid="4096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964"/>
                                        </p:tgtEl>
                                        <p:attrNameLst>
                                          <p:attrName>style.visibility</p:attrName>
                                        </p:attrNameLst>
                                      </p:cBhvr>
                                      <p:to>
                                        <p:strVal val="visible"/>
                                      </p:to>
                                    </p:set>
                                    <p:animEffect transition="in" filter="fade">
                                      <p:cBhvr>
                                        <p:cTn id="23" dur="2000"/>
                                        <p:tgtEl>
                                          <p:spTgt spid="409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963"/>
                                        </p:tgtEl>
                                        <p:attrNameLst>
                                          <p:attrName>style.visibility</p:attrName>
                                        </p:attrNameLst>
                                      </p:cBhvr>
                                      <p:to>
                                        <p:strVal val="visible"/>
                                      </p:to>
                                    </p:set>
                                    <p:animEffect transition="in" filter="fade">
                                      <p:cBhvr>
                                        <p:cTn id="28" dur="2000"/>
                                        <p:tgtEl>
                                          <p:spTgt spid="409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962"/>
                                        </p:tgtEl>
                                        <p:attrNameLst>
                                          <p:attrName>style.visibility</p:attrName>
                                        </p:attrNameLst>
                                      </p:cBhvr>
                                      <p:to>
                                        <p:strVal val="visible"/>
                                      </p:to>
                                    </p:set>
                                    <p:animEffect transition="in" filter="fade">
                                      <p:cBhvr>
                                        <p:cTn id="31" dur="2000"/>
                                        <p:tgtEl>
                                          <p:spTgt spid="409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969"/>
                                        </p:tgtEl>
                                        <p:attrNameLst>
                                          <p:attrName>style.visibility</p:attrName>
                                        </p:attrNameLst>
                                      </p:cBhvr>
                                      <p:to>
                                        <p:strVal val="visible"/>
                                      </p:to>
                                    </p:set>
                                    <p:animEffect transition="in" filter="fade">
                                      <p:cBhvr>
                                        <p:cTn id="36" dur="2000"/>
                                        <p:tgtEl>
                                          <p:spTgt spid="4096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968"/>
                                        </p:tgtEl>
                                        <p:attrNameLst>
                                          <p:attrName>style.visibility</p:attrName>
                                        </p:attrNameLst>
                                      </p:cBhvr>
                                      <p:to>
                                        <p:strVal val="visible"/>
                                      </p:to>
                                    </p:set>
                                    <p:animEffect transition="in" filter="fade">
                                      <p:cBhvr>
                                        <p:cTn id="39"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advAuto="0"/>
      <p:bldP spid="40962" grpId="0" animBg="1" advAuto="0"/>
      <p:bldP spid="40963" grpId="0" animBg="1" advAuto="0"/>
      <p:bldP spid="40964" grpId="0" animBg="1" advAuto="0"/>
      <p:bldP spid="40965" grpId="0" animBg="1" advAuto="0"/>
      <p:bldP spid="40966" grpId="0" animBg="1" advAuto="0"/>
      <p:bldP spid="40967" grpId="0" animBg="1" advAuto="0"/>
      <p:bldP spid="40968" grpId="0" animBg="1" advAuto="0"/>
      <p:bldP spid="40969"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62455" y="1623565"/>
            <a:ext cx="8695040" cy="4179848"/>
          </a:xfrm>
          <a:prstGeom prst="rect">
            <a:avLst/>
          </a:prstGeom>
          <a:noFill/>
          <a:ln w="9525">
            <a:noFill/>
            <a:miter lim="800000"/>
            <a:headEnd/>
            <a:tailEnd/>
          </a:ln>
          <a:effectLst/>
        </p:spPr>
        <p:txBody>
          <a:bodyPr wrap="square" lIns="80504" tIns="40252" rIns="80504" bIns="40252" anchor="ctr">
            <a:spAutoFit/>
          </a:bodyPr>
          <a:lstStyle/>
          <a:p>
            <a:pPr algn="just">
              <a:spcBef>
                <a:spcPts val="460"/>
              </a:spcBef>
              <a:spcAft>
                <a:spcPts val="460"/>
              </a:spcAft>
            </a:pPr>
            <a:r>
              <a:rPr lang="ru-RU" sz="1600" i="1" dirty="0">
                <a:solidFill>
                  <a:srgbClr val="002060"/>
                </a:solidFill>
                <a:latin typeface="Times New Roman" panose="02020603050405020304" pitchFamily="18" charset="0"/>
                <a:cs typeface="Times New Roman" panose="02020603050405020304" pitchFamily="18" charset="0"/>
              </a:rPr>
              <a:t>2. связанные с возможным «</a:t>
            </a:r>
            <a:r>
              <a:rPr lang="ru-RU" sz="1600" i="1" dirty="0" err="1">
                <a:solidFill>
                  <a:srgbClr val="002060"/>
                </a:solidFill>
                <a:latin typeface="Times New Roman" panose="02020603050405020304" pitchFamily="18" charset="0"/>
                <a:cs typeface="Times New Roman" panose="02020603050405020304" pitchFamily="18" charset="0"/>
              </a:rPr>
              <a:t>обналичиванием</a:t>
            </a:r>
            <a:r>
              <a:rPr lang="ru-RU" sz="1600" i="1" dirty="0">
                <a:solidFill>
                  <a:srgbClr val="002060"/>
                </a:solidFill>
                <a:latin typeface="Times New Roman" panose="02020603050405020304" pitchFamily="18" charset="0"/>
                <a:cs typeface="Times New Roman" panose="02020603050405020304" pitchFamily="18" charset="0"/>
              </a:rPr>
              <a:t>» денежных средств:</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а) операции </a:t>
            </a:r>
            <a:r>
              <a:rPr lang="ru-RU" sz="1600" dirty="0" smtClean="0">
                <a:solidFill>
                  <a:srgbClr val="002060"/>
                </a:solidFill>
                <a:latin typeface="Times New Roman" panose="02020603050405020304" pitchFamily="18" charset="0"/>
                <a:cs typeface="Times New Roman" panose="02020603050405020304" pitchFamily="18" charset="0"/>
              </a:rPr>
              <a:t>клиента, </a:t>
            </a:r>
            <a:r>
              <a:rPr lang="ru-RU" sz="1600" dirty="0">
                <a:solidFill>
                  <a:srgbClr val="002060"/>
                </a:solidFill>
                <a:latin typeface="Times New Roman" panose="02020603050405020304" pitchFamily="18" charset="0"/>
                <a:cs typeface="Times New Roman" panose="02020603050405020304" pitchFamily="18" charset="0"/>
              </a:rPr>
              <a:t>совершенные с применением сомнительных методов </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для </a:t>
            </a:r>
            <a:r>
              <a:rPr lang="ru-RU" sz="1600" dirty="0">
                <a:solidFill>
                  <a:srgbClr val="002060"/>
                </a:solidFill>
                <a:latin typeface="Times New Roman" panose="02020603050405020304" pitchFamily="18" charset="0"/>
                <a:cs typeface="Times New Roman" panose="02020603050405020304" pitchFamily="18" charset="0"/>
              </a:rPr>
              <a:t>минимизации заявленной прибыли по соображениям, связанным с налогообложением;</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б) операции </a:t>
            </a:r>
            <a:r>
              <a:rPr lang="ru-RU" sz="1600" dirty="0" smtClean="0">
                <a:solidFill>
                  <a:srgbClr val="0070C0"/>
                </a:solidFill>
                <a:latin typeface="Times New Roman" panose="02020603050405020304" pitchFamily="18" charset="0"/>
                <a:cs typeface="Times New Roman" panose="02020603050405020304" pitchFamily="18" charset="0"/>
              </a:rPr>
              <a:t>клиента, </a:t>
            </a:r>
            <a:r>
              <a:rPr lang="ru-RU" sz="1600" dirty="0">
                <a:solidFill>
                  <a:srgbClr val="0070C0"/>
                </a:solidFill>
                <a:latin typeface="Times New Roman" panose="02020603050405020304" pitchFamily="18" charset="0"/>
                <a:cs typeface="Times New Roman" panose="02020603050405020304" pitchFamily="18" charset="0"/>
              </a:rPr>
              <a:t>приводящие к возникновению крупных сумм денежных средств на руках или в обработке;</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в) операции </a:t>
            </a:r>
            <a:r>
              <a:rPr lang="ru-RU" sz="1600" dirty="0" smtClean="0">
                <a:solidFill>
                  <a:srgbClr val="002060"/>
                </a:solidFill>
                <a:latin typeface="Times New Roman" panose="02020603050405020304" pitchFamily="18" charset="0"/>
                <a:cs typeface="Times New Roman" panose="02020603050405020304" pitchFamily="18" charset="0"/>
              </a:rPr>
              <a:t>клиента </a:t>
            </a:r>
            <a:r>
              <a:rPr lang="ru-RU" sz="1600" dirty="0">
                <a:solidFill>
                  <a:srgbClr val="002060"/>
                </a:solidFill>
                <a:latin typeface="Times New Roman" panose="02020603050405020304" pitchFamily="18" charset="0"/>
                <a:cs typeface="Times New Roman" panose="02020603050405020304" pitchFamily="18" charset="0"/>
              </a:rPr>
              <a:t>с материальными ценностями в запасах, имеющими малый размер, высокую ценность или пользуются высоким спросом; </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г) операции </a:t>
            </a:r>
            <a:r>
              <a:rPr lang="ru-RU" sz="1600" dirty="0" smtClean="0">
                <a:solidFill>
                  <a:srgbClr val="0070C0"/>
                </a:solidFill>
                <a:latin typeface="Times New Roman" panose="02020603050405020304" pitchFamily="18" charset="0"/>
                <a:cs typeface="Times New Roman" panose="02020603050405020304" pitchFamily="18" charset="0"/>
              </a:rPr>
              <a:t>клиента </a:t>
            </a:r>
            <a:r>
              <a:rPr lang="ru-RU" sz="1600" dirty="0">
                <a:solidFill>
                  <a:srgbClr val="0070C0"/>
                </a:solidFill>
                <a:latin typeface="Times New Roman" panose="02020603050405020304" pitchFamily="18" charset="0"/>
                <a:cs typeface="Times New Roman" panose="02020603050405020304" pitchFamily="18" charset="0"/>
              </a:rPr>
              <a:t>с активами, легко конвертируемыми в деньги, как, например, облигации на предъявителя, бриллианты и т.д.;</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д) платежи, получаемые от несвязанных или неизвестных третьих сторон, и плата вознаграждения наличными в случаях, когда это не является обычным способом оплаты;</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е) осуществление большого количества операций с наличными </a:t>
            </a:r>
            <a:r>
              <a:rPr lang="ru-RU" sz="1600" dirty="0" smtClean="0">
                <a:solidFill>
                  <a:srgbClr val="0070C0"/>
                </a:solidFill>
                <a:latin typeface="Times New Roman" panose="02020603050405020304" pitchFamily="18" charset="0"/>
                <a:cs typeface="Times New Roman" panose="02020603050405020304" pitchFamily="18" charset="0"/>
              </a:rPr>
              <a:t>средствами</a:t>
            </a:r>
            <a:endParaRPr lang="ru-RU" sz="1600" dirty="0">
              <a:solidFill>
                <a:srgbClr val="0070C0"/>
              </a:solidFill>
              <a:latin typeface="Times New Roman" panose="02020603050405020304" pitchFamily="18" charset="0"/>
              <a:cs typeface="Times New Roman" panose="02020603050405020304" pitchFamily="18" charset="0"/>
            </a:endParaRPr>
          </a:p>
          <a:p>
            <a:pPr indent="396939" algn="just" eaLnBrk="0" hangingPunct="0">
              <a:spcBef>
                <a:spcPts val="460"/>
              </a:spcBef>
              <a:spcAft>
                <a:spcPts val="460"/>
              </a:spcAft>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
        <p:nvSpPr>
          <p:cNvPr id="6" name="Rectangle 1"/>
          <p:cNvSpPr>
            <a:spLocks noChangeArrowheads="1"/>
          </p:cNvSpPr>
          <p:nvPr/>
        </p:nvSpPr>
        <p:spPr bwMode="auto">
          <a:xfrm>
            <a:off x="2885607" y="260648"/>
            <a:ext cx="3448736"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sz="2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Операционные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17780080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62455" y="1906978"/>
            <a:ext cx="8619090" cy="3613026"/>
          </a:xfrm>
          <a:prstGeom prst="rect">
            <a:avLst/>
          </a:prstGeom>
          <a:noFill/>
          <a:ln w="9525">
            <a:noFill/>
            <a:miter lim="800000"/>
            <a:headEnd/>
            <a:tailEnd/>
          </a:ln>
          <a:effectLst/>
        </p:spPr>
        <p:txBody>
          <a:bodyPr wrap="square" lIns="80504" tIns="40252" rIns="80504" bIns="40252" anchor="ctr">
            <a:spAutoFit/>
          </a:bodyPr>
          <a:lstStyle/>
          <a:p>
            <a:pPr algn="just"/>
            <a:r>
              <a:rPr lang="ru-RU" sz="1600" i="1" dirty="0">
                <a:solidFill>
                  <a:srgbClr val="002060"/>
                </a:solidFill>
                <a:latin typeface="Times New Roman" panose="02020603050405020304" pitchFamily="18" charset="0"/>
                <a:cs typeface="Times New Roman" panose="02020603050405020304" pitchFamily="18" charset="0"/>
              </a:rPr>
              <a:t>3. связанные с обращением ценных бумаг:</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а) операции с ценными бумагами, не имеющие очевидного экономического смысла;</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б) перевод принадлежащих </a:t>
            </a:r>
            <a:r>
              <a:rPr lang="ru-RU" sz="1600" dirty="0" smtClean="0">
                <a:solidFill>
                  <a:srgbClr val="0070C0"/>
                </a:solidFill>
                <a:latin typeface="Times New Roman" panose="02020603050405020304" pitchFamily="18" charset="0"/>
                <a:cs typeface="Times New Roman" panose="02020603050405020304" pitchFamily="18" charset="0"/>
              </a:rPr>
              <a:t>клиенту </a:t>
            </a:r>
            <a:r>
              <a:rPr lang="ru-RU" sz="1600" dirty="0">
                <a:solidFill>
                  <a:srgbClr val="0070C0"/>
                </a:solidFill>
                <a:latin typeface="Times New Roman" panose="02020603050405020304" pitchFamily="18" charset="0"/>
                <a:cs typeface="Times New Roman" panose="02020603050405020304" pitchFamily="18" charset="0"/>
              </a:rPr>
              <a:t>ценных бумаг на свои счета в иностранном депозитарии (иностранных депозитариях);</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в) операции по приобретению и последующему отчуждению </a:t>
            </a:r>
            <a:r>
              <a:rPr lang="ru-RU" sz="1600" dirty="0" smtClean="0">
                <a:solidFill>
                  <a:srgbClr val="002060"/>
                </a:solidFill>
                <a:latin typeface="Times New Roman" panose="02020603050405020304" pitchFamily="18" charset="0"/>
                <a:cs typeface="Times New Roman" panose="02020603050405020304" pitchFamily="18" charset="0"/>
              </a:rPr>
              <a:t>клиентом </a:t>
            </a:r>
            <a:r>
              <a:rPr lang="ru-RU" sz="1600" dirty="0">
                <a:solidFill>
                  <a:srgbClr val="002060"/>
                </a:solidFill>
                <a:latin typeface="Times New Roman" panose="02020603050405020304" pitchFamily="18" charset="0"/>
                <a:cs typeface="Times New Roman" panose="02020603050405020304" pitchFamily="18" charset="0"/>
              </a:rPr>
              <a:t>ценных бумаг </a:t>
            </a:r>
            <a:r>
              <a:rPr lang="ru-RU" sz="1600" dirty="0" smtClean="0">
                <a:solidFill>
                  <a:srgbClr val="002060"/>
                </a:solidFill>
                <a:latin typeface="Times New Roman" panose="02020603050405020304" pitchFamily="18" charset="0"/>
                <a:cs typeface="Times New Roman" panose="02020603050405020304" pitchFamily="18" charset="0"/>
              </a:rPr>
              <a:t>в </a:t>
            </a:r>
            <a:r>
              <a:rPr lang="ru-RU" sz="1600" dirty="0">
                <a:solidFill>
                  <a:srgbClr val="002060"/>
                </a:solidFill>
                <a:latin typeface="Times New Roman" panose="02020603050405020304" pitchFamily="18" charset="0"/>
                <a:cs typeface="Times New Roman" panose="02020603050405020304" pitchFamily="18" charset="0"/>
              </a:rPr>
              <a:t>короткие сроки;</a:t>
            </a: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г) оплата отчуждаемых ценных бумаг осуществляется путем встречного представления других активов, которыми преимущественно выступают товары, зачет встречных требований по оплате выполненных работ, оказанных услуг, либо отчуждение ценных бумаг осуществляется путем их продажи в рассрочку, либо с отсрочкой платежа, либо в предусмотренные условиями сделки сроки, при которых фактическая оплата ценных бумаг покупателем не </a:t>
            </a:r>
            <a:r>
              <a:rPr lang="ru-RU" sz="1600" dirty="0" smtClean="0">
                <a:solidFill>
                  <a:srgbClr val="0070C0"/>
                </a:solidFill>
                <a:latin typeface="Times New Roman" panose="02020603050405020304" pitchFamily="18" charset="0"/>
                <a:cs typeface="Times New Roman" panose="02020603050405020304" pitchFamily="18" charset="0"/>
              </a:rPr>
              <a:t>производится</a:t>
            </a:r>
            <a:endParaRPr lang="ru-RU" sz="1600" dirty="0">
              <a:solidFill>
                <a:srgbClr val="0070C0"/>
              </a:solidFill>
              <a:latin typeface="Times New Roman" panose="02020603050405020304" pitchFamily="18" charset="0"/>
              <a:cs typeface="Times New Roman" panose="02020603050405020304" pitchFamily="18" charset="0"/>
            </a:endParaRPr>
          </a:p>
          <a:p>
            <a:pPr indent="396939" algn="just" eaLnBrk="0" hangingPunct="0">
              <a:spcBef>
                <a:spcPts val="460"/>
              </a:spcBef>
              <a:spcAft>
                <a:spcPts val="460"/>
              </a:spcAft>
              <a:buFontTx/>
              <a:buChar char="•"/>
              <a:tabLst>
                <a:tab pos="396939" algn="l"/>
                <a:tab pos="704427" algn="l"/>
              </a:tabLst>
              <a:defRPr/>
            </a:pPr>
            <a:endParaRPr lang="ru-RU" altLang="zh-CN" sz="1600" dirty="0">
              <a:solidFill>
                <a:srgbClr val="002060"/>
              </a:solidFill>
              <a:latin typeface="Times New Roman" panose="02020603050405020304" pitchFamily="18" charset="0"/>
              <a:ea typeface="Lucida Sans Unicode" pitchFamily="34" charset="0"/>
              <a:cs typeface="Times New Roman" panose="02020603050405020304" pitchFamily="18" charset="0"/>
            </a:endParaRPr>
          </a:p>
        </p:txBody>
      </p:sp>
      <p:sp>
        <p:nvSpPr>
          <p:cNvPr id="6" name="Rectangle 1"/>
          <p:cNvSpPr>
            <a:spLocks noChangeArrowheads="1"/>
          </p:cNvSpPr>
          <p:nvPr/>
        </p:nvSpPr>
        <p:spPr bwMode="auto">
          <a:xfrm>
            <a:off x="2885607" y="260648"/>
            <a:ext cx="3448736"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sz="2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Операционные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3879152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79512" y="1412776"/>
            <a:ext cx="8619090" cy="4908253"/>
          </a:xfrm>
          <a:prstGeom prst="rect">
            <a:avLst/>
          </a:prstGeom>
          <a:noFill/>
          <a:ln w="9525">
            <a:noFill/>
            <a:miter lim="800000"/>
            <a:headEnd/>
            <a:tailEnd/>
          </a:ln>
          <a:effectLst/>
        </p:spPr>
        <p:txBody>
          <a:bodyPr wrap="square" lIns="80504" tIns="40252" rIns="80504" bIns="40252" anchor="ctr">
            <a:spAutoFit/>
          </a:bodyPr>
          <a:lstStyle/>
          <a:p>
            <a:pPr algn="just">
              <a:spcBef>
                <a:spcPts val="460"/>
              </a:spcBef>
            </a:pPr>
            <a:r>
              <a:rPr lang="ru-RU" sz="1600" i="1" dirty="0">
                <a:solidFill>
                  <a:srgbClr val="002060"/>
                </a:solidFill>
                <a:latin typeface="Times New Roman" panose="02020603050405020304" pitchFamily="18" charset="0"/>
                <a:cs typeface="Times New Roman" panose="02020603050405020304" pitchFamily="18" charset="0"/>
              </a:rPr>
              <a:t>4. связанные с возможным хищением, мошенничеством или преднамеренным банкротством:</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а) инвестиции в недвижимость по завышенным/заниженным ценам;</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б) завышение или занижение сумм в счетах за товары/услуги;</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в) неоднократное выставление счетов на одни и те же товары/услуги;</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г) многочисленные перепродажи товаров/услуг;</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д) </a:t>
            </a:r>
            <a:r>
              <a:rPr lang="ru-RU" sz="1600" dirty="0" smtClean="0">
                <a:solidFill>
                  <a:srgbClr val="002060"/>
                </a:solidFill>
                <a:latin typeface="Times New Roman" panose="02020603050405020304" pitchFamily="18" charset="0"/>
                <a:cs typeface="Times New Roman" panose="02020603050405020304" pitchFamily="18" charset="0"/>
              </a:rPr>
              <a:t>деятельность, </a:t>
            </a:r>
            <a:r>
              <a:rPr lang="ru-RU" sz="1600" dirty="0">
                <a:solidFill>
                  <a:srgbClr val="002060"/>
                </a:solidFill>
                <a:latin typeface="Times New Roman" panose="02020603050405020304" pitchFamily="18" charset="0"/>
                <a:cs typeface="Times New Roman" panose="02020603050405020304" pitchFamily="18" charset="0"/>
              </a:rPr>
              <a:t>в рамках которой производятся операции по зачислению денежных средств на банковский счет и списанию денежных средств с банковского счета</a:t>
            </a:r>
            <a:r>
              <a:rPr lang="ru-RU" sz="1600" dirty="0" smtClean="0">
                <a:solidFill>
                  <a:srgbClr val="002060"/>
                </a:solidFill>
                <a:latin typeface="Times New Roman" panose="02020603050405020304" pitchFamily="18" charset="0"/>
                <a:cs typeface="Times New Roman" panose="02020603050405020304" pitchFamily="18" charset="0"/>
              </a:rPr>
              <a:t>, не </a:t>
            </a:r>
            <a:r>
              <a:rPr lang="ru-RU" sz="1600" dirty="0">
                <a:solidFill>
                  <a:srgbClr val="002060"/>
                </a:solidFill>
                <a:latin typeface="Times New Roman" panose="02020603050405020304" pitchFamily="18" charset="0"/>
                <a:cs typeface="Times New Roman" panose="02020603050405020304" pitchFamily="18" charset="0"/>
              </a:rPr>
              <a:t>создает обязательств по уплате налогов либо налоговая нагрузка является минимальной;</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е) осуществление операций (сделок), в случаях, если сумма обязательств после их совершения превысит стоимость активов, за счет которых данные обязательства могут быть погашены;</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ж) совершение операции (сделки) в случае, если такая операция (сделка) может быть квалифицирована как сделка с предпочтением в соответствии с Федеральным законом </a:t>
            </a:r>
            <a:r>
              <a:rPr lang="ru-RU" sz="1600" dirty="0" smtClean="0">
                <a:solidFill>
                  <a:srgbClr val="002060"/>
                </a:solidFill>
                <a:latin typeface="Times New Roman" panose="02020603050405020304" pitchFamily="18" charset="0"/>
                <a:cs typeface="Times New Roman" panose="02020603050405020304" pitchFamily="18" charset="0"/>
              </a:rPr>
              <a:t>                               от </a:t>
            </a:r>
            <a:r>
              <a:rPr lang="ru-RU" sz="1600" dirty="0">
                <a:solidFill>
                  <a:srgbClr val="002060"/>
                </a:solidFill>
                <a:latin typeface="Times New Roman" panose="02020603050405020304" pitchFamily="18" charset="0"/>
                <a:cs typeface="Times New Roman" panose="02020603050405020304" pitchFamily="18" charset="0"/>
              </a:rPr>
              <a:t>26.10.2002 № 127-ФЗ «О несостоятельности (банкротстве)»; </a:t>
            </a:r>
          </a:p>
          <a:p>
            <a:pPr algn="just">
              <a:spcBef>
                <a:spcPts val="460"/>
              </a:spcBef>
            </a:pPr>
            <a:r>
              <a:rPr lang="ru-RU" sz="1600" dirty="0" err="1">
                <a:solidFill>
                  <a:srgbClr val="0070C0"/>
                </a:solidFill>
                <a:latin typeface="Times New Roman" panose="02020603050405020304" pitchFamily="18" charset="0"/>
                <a:cs typeface="Times New Roman" panose="02020603050405020304" pitchFamily="18" charset="0"/>
              </a:rPr>
              <a:t>з</a:t>
            </a:r>
            <a:r>
              <a:rPr lang="ru-RU" sz="1600" dirty="0">
                <a:solidFill>
                  <a:srgbClr val="0070C0"/>
                </a:solidFill>
                <a:latin typeface="Times New Roman" panose="02020603050405020304" pitchFamily="18" charset="0"/>
                <a:cs typeface="Times New Roman" panose="02020603050405020304" pitchFamily="18" charset="0"/>
              </a:rPr>
              <a:t>) операции по оформлению прощения долга по неисполненным обязательствам;</a:t>
            </a:r>
          </a:p>
          <a:p>
            <a:pPr algn="just">
              <a:spcBef>
                <a:spcPts val="460"/>
              </a:spcBef>
            </a:pPr>
            <a:r>
              <a:rPr lang="ru-RU" sz="1600" dirty="0">
                <a:solidFill>
                  <a:srgbClr val="002060"/>
                </a:solidFill>
                <a:latin typeface="Times New Roman" panose="02020603050405020304" pitchFamily="18" charset="0"/>
                <a:cs typeface="Times New Roman" panose="02020603050405020304" pitchFamily="18" charset="0"/>
              </a:rPr>
              <a:t>и) операции по сделкам, предусматривающим передачу в пользу аффилированного </a:t>
            </a:r>
            <a:r>
              <a:rPr lang="ru-RU" sz="1600" dirty="0" smtClean="0">
                <a:solidFill>
                  <a:srgbClr val="002060"/>
                </a:solidFill>
                <a:latin typeface="Times New Roman" panose="02020603050405020304" pitchFamily="18" charset="0"/>
                <a:cs typeface="Times New Roman" panose="02020603050405020304" pitchFamily="18" charset="0"/>
              </a:rPr>
              <a:t>партнера                          по </a:t>
            </a:r>
            <a:r>
              <a:rPr lang="ru-RU" sz="1600" dirty="0">
                <a:solidFill>
                  <a:srgbClr val="002060"/>
                </a:solidFill>
                <a:latin typeface="Times New Roman" panose="02020603050405020304" pitchFamily="18" charset="0"/>
                <a:cs typeface="Times New Roman" panose="02020603050405020304" pitchFamily="18" charset="0"/>
              </a:rPr>
              <a:t>сделке имущества и/или денежных средств;</a:t>
            </a:r>
          </a:p>
          <a:p>
            <a:pPr algn="just">
              <a:spcBef>
                <a:spcPts val="460"/>
              </a:spcBef>
            </a:pPr>
            <a:r>
              <a:rPr lang="ru-RU" sz="1600" dirty="0">
                <a:solidFill>
                  <a:srgbClr val="0070C0"/>
                </a:solidFill>
                <a:latin typeface="Times New Roman" panose="02020603050405020304" pitchFamily="18" charset="0"/>
                <a:cs typeface="Times New Roman" panose="02020603050405020304" pitchFamily="18" charset="0"/>
              </a:rPr>
              <a:t>к) операции </a:t>
            </a:r>
            <a:r>
              <a:rPr lang="ru-RU" sz="1600" dirty="0" smtClean="0">
                <a:solidFill>
                  <a:srgbClr val="0070C0"/>
                </a:solidFill>
                <a:latin typeface="Times New Roman" panose="02020603050405020304" pitchFamily="18" charset="0"/>
                <a:cs typeface="Times New Roman" panose="02020603050405020304" pitchFamily="18" charset="0"/>
              </a:rPr>
              <a:t>клиента, </a:t>
            </a:r>
            <a:r>
              <a:rPr lang="ru-RU" sz="1600" dirty="0">
                <a:solidFill>
                  <a:srgbClr val="0070C0"/>
                </a:solidFill>
                <a:latin typeface="Times New Roman" panose="02020603050405020304" pitchFamily="18" charset="0"/>
                <a:cs typeface="Times New Roman" panose="02020603050405020304" pitchFamily="18" charset="0"/>
              </a:rPr>
              <a:t>не относящиеся к сфере его </a:t>
            </a:r>
            <a:r>
              <a:rPr lang="ru-RU" sz="1600" dirty="0" smtClean="0">
                <a:solidFill>
                  <a:srgbClr val="0070C0"/>
                </a:solidFill>
                <a:latin typeface="Times New Roman" panose="02020603050405020304" pitchFamily="18" charset="0"/>
                <a:cs typeface="Times New Roman" panose="02020603050405020304" pitchFamily="18" charset="0"/>
              </a:rPr>
              <a:t>деятельности</a:t>
            </a:r>
            <a:endParaRPr lang="ru-RU" sz="1600" dirty="0">
              <a:solidFill>
                <a:srgbClr val="0070C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885607" y="260648"/>
            <a:ext cx="3448736"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sz="2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Операционные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32148306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62455" y="1758229"/>
            <a:ext cx="8619090" cy="3474527"/>
          </a:xfrm>
          <a:prstGeom prst="rect">
            <a:avLst/>
          </a:prstGeom>
          <a:noFill/>
          <a:ln w="9525">
            <a:noFill/>
            <a:miter lim="800000"/>
            <a:headEnd/>
            <a:tailEnd/>
          </a:ln>
          <a:effectLst/>
        </p:spPr>
        <p:txBody>
          <a:bodyPr wrap="square" lIns="80504" tIns="40252" rIns="80504" bIns="40252" anchor="ctr">
            <a:spAutoFit/>
          </a:bodyPr>
          <a:lstStyle/>
          <a:p>
            <a:pPr algn="just"/>
            <a:r>
              <a:rPr lang="ru-RU" sz="1600" i="1" dirty="0">
                <a:solidFill>
                  <a:srgbClr val="002060"/>
                </a:solidFill>
                <a:latin typeface="Times New Roman" panose="02020603050405020304" pitchFamily="18" charset="0"/>
                <a:cs typeface="Times New Roman" panose="02020603050405020304" pitchFamily="18" charset="0"/>
              </a:rPr>
              <a:t>5. связанные с лицами, подпадающими под </a:t>
            </a:r>
            <a:r>
              <a:rPr lang="ru-RU" sz="1600" i="1" dirty="0" err="1">
                <a:solidFill>
                  <a:srgbClr val="002060"/>
                </a:solidFill>
                <a:latin typeface="Times New Roman" panose="02020603050405020304" pitchFamily="18" charset="0"/>
                <a:cs typeface="Times New Roman" panose="02020603050405020304" pitchFamily="18" charset="0"/>
              </a:rPr>
              <a:t>санкционный</a:t>
            </a:r>
            <a:r>
              <a:rPr lang="ru-RU" sz="1600" i="1" dirty="0">
                <a:solidFill>
                  <a:srgbClr val="002060"/>
                </a:solidFill>
                <a:latin typeface="Times New Roman" panose="02020603050405020304" pitchFamily="18" charset="0"/>
                <a:cs typeface="Times New Roman" panose="02020603050405020304" pitchFamily="18" charset="0"/>
              </a:rPr>
              <a:t> режим:</a:t>
            </a:r>
            <a:endParaRPr lang="ru-RU" sz="1600" dirty="0">
              <a:solidFill>
                <a:srgbClr val="002060"/>
              </a:solidFill>
              <a:latin typeface="Times New Roman" panose="02020603050405020304" pitchFamily="18" charset="0"/>
              <a:cs typeface="Times New Roman" panose="02020603050405020304" pitchFamily="18" charset="0"/>
            </a:endParaRPr>
          </a:p>
          <a:p>
            <a:pPr algn="just">
              <a:spcBef>
                <a:spcPts val="460"/>
              </a:spcBef>
              <a:spcAft>
                <a:spcPts val="460"/>
              </a:spcAft>
            </a:pPr>
            <a:r>
              <a:rPr lang="ru-RU" sz="1600" dirty="0">
                <a:solidFill>
                  <a:srgbClr val="0070C0"/>
                </a:solidFill>
                <a:latin typeface="Times New Roman" panose="02020603050405020304" pitchFamily="18" charset="0"/>
                <a:cs typeface="Times New Roman" panose="02020603050405020304" pitchFamily="18" charset="0"/>
              </a:rPr>
              <a:t>а) осуществление </a:t>
            </a:r>
            <a:r>
              <a:rPr lang="ru-RU" sz="1600" dirty="0" smtClean="0">
                <a:solidFill>
                  <a:srgbClr val="0070C0"/>
                </a:solidFill>
                <a:latin typeface="Times New Roman" panose="02020603050405020304" pitchFamily="18" charset="0"/>
                <a:cs typeface="Times New Roman" panose="02020603050405020304" pitchFamily="18" charset="0"/>
              </a:rPr>
              <a:t>клиентом </a:t>
            </a:r>
            <a:r>
              <a:rPr lang="ru-RU" sz="1600" dirty="0">
                <a:solidFill>
                  <a:srgbClr val="0070C0"/>
                </a:solidFill>
                <a:latin typeface="Times New Roman" panose="02020603050405020304" pitchFamily="18" charset="0"/>
                <a:cs typeface="Times New Roman" panose="02020603050405020304" pitchFamily="18" charset="0"/>
              </a:rPr>
              <a:t>операций (сделок), с лицами, включенными в перечень организаций и физических лиц, в отношении которых имеются сведения об их </a:t>
            </a:r>
            <a:r>
              <a:rPr lang="ru-RU" sz="1600" dirty="0" smtClean="0">
                <a:solidFill>
                  <a:srgbClr val="0070C0"/>
                </a:solidFill>
                <a:latin typeface="Times New Roman" panose="02020603050405020304" pitchFamily="18" charset="0"/>
                <a:cs typeface="Times New Roman" panose="02020603050405020304" pitchFamily="18" charset="0"/>
              </a:rPr>
              <a:t>причастности                                      к </a:t>
            </a:r>
            <a:r>
              <a:rPr lang="ru-RU" sz="1600" dirty="0">
                <a:solidFill>
                  <a:srgbClr val="0070C0"/>
                </a:solidFill>
                <a:latin typeface="Times New Roman" panose="02020603050405020304" pitchFamily="18" charset="0"/>
                <a:cs typeface="Times New Roman" panose="02020603050405020304" pitchFamily="18" charset="0"/>
              </a:rPr>
              <a:t>экстремистской деятельности или терроризму, или в перечень организаций и физических лиц, в отношении которых имеются сведения об их причастности к распространению оружия массового уничтожения, а также лица, в отношении которых межведомственным координационным органом, осуществляющим функции по противодействию финансированию терроризма, может быть принято решение о замораживании (блокировании) денежных средств или иного имущества;</a:t>
            </a:r>
          </a:p>
          <a:p>
            <a:pPr algn="just">
              <a:spcBef>
                <a:spcPts val="460"/>
              </a:spcBef>
              <a:spcAft>
                <a:spcPts val="460"/>
              </a:spcAft>
            </a:pPr>
            <a:r>
              <a:rPr lang="ru-RU" sz="1600" dirty="0">
                <a:solidFill>
                  <a:srgbClr val="002060"/>
                </a:solidFill>
                <a:latin typeface="Times New Roman" panose="02020603050405020304" pitchFamily="18" charset="0"/>
                <a:cs typeface="Times New Roman" panose="02020603050405020304" pitchFamily="18" charset="0"/>
              </a:rPr>
              <a:t>б) осуществления </a:t>
            </a:r>
            <a:r>
              <a:rPr lang="ru-RU" sz="1600" dirty="0" smtClean="0">
                <a:solidFill>
                  <a:srgbClr val="002060"/>
                </a:solidFill>
                <a:latin typeface="Times New Roman" panose="02020603050405020304" pitchFamily="18" charset="0"/>
                <a:cs typeface="Times New Roman" panose="02020603050405020304" pitchFamily="18" charset="0"/>
              </a:rPr>
              <a:t>клиентом </a:t>
            </a:r>
            <a:r>
              <a:rPr lang="ru-RU" sz="1600" dirty="0">
                <a:solidFill>
                  <a:srgbClr val="002060"/>
                </a:solidFill>
                <a:latin typeface="Times New Roman" panose="02020603050405020304" pitchFamily="18" charset="0"/>
                <a:cs typeface="Times New Roman" panose="02020603050405020304" pitchFamily="18" charset="0"/>
              </a:rPr>
              <a:t>операций (сделок), в случае, если одной из </a:t>
            </a:r>
            <a:r>
              <a:rPr lang="ru-RU" sz="1600" dirty="0" smtClean="0">
                <a:solidFill>
                  <a:srgbClr val="002060"/>
                </a:solidFill>
                <a:latin typeface="Times New Roman" panose="02020603050405020304" pitchFamily="18" charset="0"/>
                <a:cs typeface="Times New Roman" panose="02020603050405020304" pitchFamily="18" charset="0"/>
              </a:rPr>
              <a:t>сторон </a:t>
            </a:r>
            <a:r>
              <a:rPr lang="ru-RU" sz="1600" dirty="0" smtClean="0">
                <a:solidFill>
                  <a:srgbClr val="002060"/>
                </a:solidFill>
                <a:latin typeface="Times New Roman" panose="02020603050405020304" pitchFamily="18" charset="0"/>
                <a:cs typeface="Times New Roman" panose="02020603050405020304" pitchFamily="18" charset="0"/>
              </a:rPr>
              <a:t>по </a:t>
            </a:r>
            <a:r>
              <a:rPr lang="ru-RU" sz="1600" dirty="0">
                <a:solidFill>
                  <a:srgbClr val="002060"/>
                </a:solidFill>
                <a:latin typeface="Times New Roman" panose="02020603050405020304" pitchFamily="18" charset="0"/>
                <a:cs typeface="Times New Roman" panose="02020603050405020304" pitchFamily="18" charset="0"/>
              </a:rPr>
              <a:t>таким операциям (сделкам) являются лица, в отношении которых должны применяться меры </a:t>
            </a:r>
            <a:r>
              <a:rPr lang="ru-RU" sz="1600" dirty="0" smtClean="0">
                <a:solidFill>
                  <a:srgbClr val="002060"/>
                </a:solidFill>
                <a:latin typeface="Times New Roman" panose="02020603050405020304" pitchFamily="18" charset="0"/>
                <a:cs typeface="Times New Roman" panose="02020603050405020304" pitchFamily="18" charset="0"/>
              </a:rPr>
              <a:t>                           по </a:t>
            </a:r>
            <a:r>
              <a:rPr lang="ru-RU" sz="1600" dirty="0">
                <a:solidFill>
                  <a:srgbClr val="002060"/>
                </a:solidFill>
                <a:latin typeface="Times New Roman" panose="02020603050405020304" pitchFamily="18" charset="0"/>
                <a:cs typeface="Times New Roman" panose="02020603050405020304" pitchFamily="18" charset="0"/>
              </a:rPr>
              <a:t>приостановлению операций с денежными средствами или иным имуществом, предусмотренные Федеральным законом № </a:t>
            </a:r>
            <a:r>
              <a:rPr lang="ru-RU" sz="1600" dirty="0" smtClean="0">
                <a:solidFill>
                  <a:srgbClr val="002060"/>
                </a:solidFill>
                <a:latin typeface="Times New Roman" panose="02020603050405020304" pitchFamily="18" charset="0"/>
                <a:cs typeface="Times New Roman" panose="02020603050405020304" pitchFamily="18" charset="0"/>
              </a:rPr>
              <a:t>115-ФЗ</a:t>
            </a:r>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2885607" y="260648"/>
            <a:ext cx="3448736" cy="701771"/>
          </a:xfrm>
          <a:prstGeom prst="rect">
            <a:avLst/>
          </a:prstGeom>
          <a:noFill/>
          <a:ln w="9525">
            <a:noFill/>
            <a:miter lim="800000"/>
            <a:headEnd/>
            <a:tailEnd/>
          </a:ln>
          <a:effectLst/>
        </p:spPr>
        <p:txBody>
          <a:bodyPr wrap="none" lIns="80504" tIns="134132" rIns="80504" bIns="134132" anchor="ctr">
            <a:spAutoFit/>
          </a:bodyPr>
          <a:lstStyle/>
          <a:p>
            <a:pPr eaLnBrk="0" hangingPunct="0">
              <a:defRPr/>
            </a:pPr>
            <a:r>
              <a:rPr lang="ru-RU" sz="2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Операционные риски</a:t>
            </a:r>
            <a:endParaRPr lang="en-GB" altLang="zh-CN" sz="2800" u="sng" dirty="0">
              <a:solidFill>
                <a:schemeClr val="bg1"/>
              </a:solidFill>
              <a:effectLst>
                <a:outerShdw blurRad="38100" dist="38100" dir="2700000" algn="tl">
                  <a:srgbClr val="000000">
                    <a:alpha val="43137"/>
                  </a:srgbClr>
                </a:outerShdw>
              </a:effectLst>
              <a:latin typeface="Times New Roman" panose="02020603050405020304" pitchFamily="18" charset="0"/>
              <a:ea typeface="Lucida Sans Unicode" pitchFamily="34" charset="0"/>
              <a:cs typeface="Times New Roman" panose="02020603050405020304" pitchFamily="18" charset="0"/>
            </a:endParaRPr>
          </a:p>
        </p:txBody>
      </p:sp>
    </p:spTree>
    <p:extLst>
      <p:ext uri="{BB962C8B-B14F-4D97-AF65-F5344CB8AC3E}">
        <p14:creationId xmlns:p14="http://schemas.microsoft.com/office/powerpoint/2010/main" val="1938353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51520" y="1671700"/>
            <a:ext cx="8619090" cy="3302685"/>
          </a:xfrm>
          <a:prstGeom prst="rect">
            <a:avLst/>
          </a:prstGeom>
          <a:noFill/>
          <a:ln w="9525">
            <a:noFill/>
            <a:miter lim="800000"/>
            <a:headEnd/>
            <a:tailEnd/>
          </a:ln>
          <a:effectLst/>
        </p:spPr>
        <p:txBody>
          <a:bodyPr wrap="square" lIns="80504" tIns="40252" rIns="80504" bIns="40252" anchor="ctr">
            <a:spAutoFit/>
          </a:bodyPr>
          <a:lstStyle/>
          <a:p>
            <a:pPr marL="350810" indent="-350810" algn="just">
              <a:spcBef>
                <a:spcPts val="460"/>
              </a:spcBef>
              <a:spcAft>
                <a:spcPts val="460"/>
              </a:spcAft>
              <a:buFont typeface="+mj-lt"/>
              <a:buAutoNum type="arabicPeriod"/>
            </a:pPr>
            <a:r>
              <a:rPr lang="ru-RU" sz="1600" dirty="0" smtClean="0">
                <a:solidFill>
                  <a:srgbClr val="002060"/>
                </a:solidFill>
                <a:latin typeface="Times New Roman" panose="02020603050405020304" pitchFamily="18" charset="0"/>
                <a:cs typeface="Times New Roman" panose="02020603050405020304" pitchFamily="18" charset="0"/>
              </a:rPr>
              <a:t>Отсутствие </a:t>
            </a:r>
            <a:r>
              <a:rPr lang="ru-RU" sz="1600" dirty="0">
                <a:solidFill>
                  <a:srgbClr val="002060"/>
                </a:solidFill>
                <a:latin typeface="Times New Roman" panose="02020603050405020304" pitchFamily="18" charset="0"/>
                <a:cs typeface="Times New Roman" panose="02020603050405020304" pitchFamily="18" charset="0"/>
              </a:rPr>
              <a:t>информации о клиенте </a:t>
            </a:r>
            <a:r>
              <a:rPr lang="ru-RU" sz="1600" dirty="0" smtClean="0">
                <a:solidFill>
                  <a:srgbClr val="002060"/>
                </a:solidFill>
                <a:latin typeface="Times New Roman" panose="02020603050405020304" pitchFamily="18" charset="0"/>
                <a:cs typeface="Times New Roman" panose="02020603050405020304" pitchFamily="18" charset="0"/>
              </a:rPr>
              <a:t> или </a:t>
            </a:r>
            <a:r>
              <a:rPr lang="ru-RU" sz="1600" dirty="0">
                <a:solidFill>
                  <a:srgbClr val="002060"/>
                </a:solidFill>
                <a:latin typeface="Times New Roman" panose="02020603050405020304" pitchFamily="18" charset="0"/>
                <a:cs typeface="Times New Roman" panose="02020603050405020304" pitchFamily="18" charset="0"/>
              </a:rPr>
              <a:t>его контрагенте в общедоступных источниках информации;</a:t>
            </a:r>
          </a:p>
          <a:p>
            <a:pPr marL="350810" indent="-350810" algn="just">
              <a:spcBef>
                <a:spcPts val="460"/>
              </a:spcBef>
              <a:spcAft>
                <a:spcPts val="460"/>
              </a:spcAft>
              <a:buFont typeface="+mj-lt"/>
              <a:buAutoNum type="arabicPeriod"/>
            </a:pPr>
            <a:r>
              <a:rPr lang="ru-RU" sz="1600" dirty="0" smtClean="0">
                <a:solidFill>
                  <a:srgbClr val="0070C0"/>
                </a:solidFill>
                <a:latin typeface="Times New Roman" panose="02020603050405020304" pitchFamily="18" charset="0"/>
                <a:cs typeface="Times New Roman" panose="02020603050405020304" pitchFamily="18" charset="0"/>
              </a:rPr>
              <a:t>Клиентом </a:t>
            </a:r>
            <a:r>
              <a:rPr lang="ru-RU" sz="1600" dirty="0">
                <a:solidFill>
                  <a:srgbClr val="0070C0"/>
                </a:solidFill>
                <a:latin typeface="Times New Roman" panose="02020603050405020304" pitchFamily="18" charset="0"/>
                <a:cs typeface="Times New Roman" panose="02020603050405020304" pitchFamily="18" charset="0"/>
              </a:rPr>
              <a:t>или контрагентом </a:t>
            </a:r>
            <a:r>
              <a:rPr lang="ru-RU" sz="1600" dirty="0" smtClean="0">
                <a:solidFill>
                  <a:srgbClr val="0070C0"/>
                </a:solidFill>
                <a:latin typeface="Times New Roman" panose="02020603050405020304" pitchFamily="18" charset="0"/>
                <a:cs typeface="Times New Roman" panose="02020603050405020304" pitchFamily="18" charset="0"/>
              </a:rPr>
              <a:t> является </a:t>
            </a:r>
            <a:r>
              <a:rPr lang="ru-RU" sz="1600" dirty="0">
                <a:solidFill>
                  <a:srgbClr val="0070C0"/>
                </a:solidFill>
                <a:latin typeface="Times New Roman" panose="02020603050405020304" pitchFamily="18" charset="0"/>
                <a:cs typeface="Times New Roman" panose="02020603050405020304" pitchFamily="18" charset="0"/>
              </a:rPr>
              <a:t>юридическое лицо, в отношении которого в единый государственный реестр юридических лиц внесена </a:t>
            </a:r>
            <a:r>
              <a:rPr lang="ru-RU" sz="1600" dirty="0" smtClean="0">
                <a:solidFill>
                  <a:srgbClr val="0070C0"/>
                </a:solidFill>
                <a:latin typeface="Times New Roman" panose="02020603050405020304" pitchFamily="18" charset="0"/>
                <a:cs typeface="Times New Roman" panose="02020603050405020304" pitchFamily="18" charset="0"/>
              </a:rPr>
              <a:t>запись о </a:t>
            </a:r>
            <a:r>
              <a:rPr lang="ru-RU" sz="1600" dirty="0">
                <a:solidFill>
                  <a:srgbClr val="0070C0"/>
                </a:solidFill>
                <a:latin typeface="Times New Roman" panose="02020603050405020304" pitchFamily="18" charset="0"/>
                <a:cs typeface="Times New Roman" panose="02020603050405020304" pitchFamily="18" charset="0"/>
              </a:rPr>
              <a:t>недостоверности сведений </a:t>
            </a:r>
            <a:r>
              <a:rPr lang="ru-RU" sz="1600" dirty="0" smtClean="0">
                <a:solidFill>
                  <a:srgbClr val="0070C0"/>
                </a:solidFill>
                <a:latin typeface="Times New Roman" panose="02020603050405020304" pitchFamily="18" charset="0"/>
                <a:cs typeface="Times New Roman" panose="02020603050405020304" pitchFamily="18" charset="0"/>
              </a:rPr>
              <a:t>                       о </a:t>
            </a:r>
            <a:r>
              <a:rPr lang="ru-RU" sz="1600" dirty="0">
                <a:solidFill>
                  <a:srgbClr val="0070C0"/>
                </a:solidFill>
                <a:latin typeface="Times New Roman" panose="02020603050405020304" pitchFamily="18" charset="0"/>
                <a:cs typeface="Times New Roman" panose="02020603050405020304" pitchFamily="18" charset="0"/>
              </a:rPr>
              <a:t>нем;</a:t>
            </a:r>
          </a:p>
          <a:p>
            <a:pPr marL="350810" indent="-350810" algn="just">
              <a:spcBef>
                <a:spcPts val="460"/>
              </a:spcBef>
              <a:spcAft>
                <a:spcPts val="460"/>
              </a:spcAft>
              <a:buFont typeface="+mj-lt"/>
              <a:buAutoNum type="arabicPeriod"/>
            </a:pPr>
            <a:r>
              <a:rPr lang="ru-RU" sz="1600" dirty="0" smtClean="0">
                <a:solidFill>
                  <a:srgbClr val="002060"/>
                </a:solidFill>
                <a:latin typeface="Times New Roman" panose="02020603050405020304" pitchFamily="18" charset="0"/>
                <a:cs typeface="Times New Roman" panose="02020603050405020304" pitchFamily="18" charset="0"/>
              </a:rPr>
              <a:t>Использование </a:t>
            </a:r>
            <a:r>
              <a:rPr lang="ru-RU" sz="1600" dirty="0">
                <a:solidFill>
                  <a:srgbClr val="002060"/>
                </a:solidFill>
                <a:latin typeface="Times New Roman" panose="02020603050405020304" pitchFamily="18" charset="0"/>
                <a:cs typeface="Times New Roman" panose="02020603050405020304" pitchFamily="18" charset="0"/>
              </a:rPr>
              <a:t>услуг деловых посредников, экономическая обоснованность которых представляется неочевидной;</a:t>
            </a:r>
          </a:p>
          <a:p>
            <a:pPr marL="350810" indent="-350810" algn="just">
              <a:spcBef>
                <a:spcPts val="460"/>
              </a:spcBef>
              <a:spcAft>
                <a:spcPts val="460"/>
              </a:spcAft>
              <a:buFont typeface="+mj-lt"/>
              <a:buAutoNum type="arabicPeriod"/>
            </a:pPr>
            <a:r>
              <a:rPr lang="ru-RU" sz="1600" dirty="0" smtClean="0">
                <a:solidFill>
                  <a:srgbClr val="0070C0"/>
                </a:solidFill>
                <a:latin typeface="Times New Roman" panose="02020603050405020304" pitchFamily="18" charset="0"/>
                <a:cs typeface="Times New Roman" panose="02020603050405020304" pitchFamily="18" charset="0"/>
              </a:rPr>
              <a:t>Значительная </a:t>
            </a:r>
            <a:r>
              <a:rPr lang="ru-RU" sz="1600" dirty="0">
                <a:solidFill>
                  <a:srgbClr val="0070C0"/>
                </a:solidFill>
                <a:latin typeface="Times New Roman" panose="02020603050405020304" pitchFamily="18" charset="0"/>
                <a:cs typeface="Times New Roman" panose="02020603050405020304" pitchFamily="18" charset="0"/>
              </a:rPr>
              <a:t>по объему недостача активов из состава запасов или иных материальных активов;</a:t>
            </a:r>
          </a:p>
          <a:p>
            <a:pPr marL="350810" indent="-350810" algn="just">
              <a:spcBef>
                <a:spcPts val="460"/>
              </a:spcBef>
              <a:spcAft>
                <a:spcPts val="460"/>
              </a:spcAft>
              <a:buFont typeface="+mj-lt"/>
              <a:buAutoNum type="arabicPeriod"/>
            </a:pPr>
            <a:r>
              <a:rPr lang="ru-RU" sz="1600" dirty="0" smtClean="0">
                <a:solidFill>
                  <a:srgbClr val="002060"/>
                </a:solidFill>
                <a:latin typeface="Times New Roman" panose="02020603050405020304" pitchFamily="18" charset="0"/>
                <a:cs typeface="Times New Roman" panose="02020603050405020304" pitchFamily="18" charset="0"/>
              </a:rPr>
              <a:t>Осуществление деятельности </a:t>
            </a:r>
            <a:r>
              <a:rPr lang="ru-RU" sz="1600" dirty="0">
                <a:solidFill>
                  <a:srgbClr val="002060"/>
                </a:solidFill>
                <a:latin typeface="Times New Roman" panose="02020603050405020304" pitchFamily="18" charset="0"/>
                <a:cs typeface="Times New Roman" panose="02020603050405020304" pitchFamily="18" charset="0"/>
              </a:rPr>
              <a:t>в нескольких юрисдикциях в отсутствие централизованного корпоративного </a:t>
            </a:r>
            <a:r>
              <a:rPr lang="ru-RU" sz="1600" dirty="0" smtClean="0">
                <a:solidFill>
                  <a:srgbClr val="002060"/>
                </a:solidFill>
                <a:latin typeface="Times New Roman" panose="02020603050405020304" pitchFamily="18" charset="0"/>
                <a:cs typeface="Times New Roman" panose="02020603050405020304" pitchFamily="18" charset="0"/>
              </a:rPr>
              <a:t>управления</a:t>
            </a:r>
            <a:endParaRPr lang="ru-RU" sz="1600" dirty="0">
              <a:solidFill>
                <a:srgbClr val="00206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259632" y="404664"/>
            <a:ext cx="6004336" cy="523220"/>
          </a:xfrm>
          <a:prstGeom prst="rect">
            <a:avLst/>
          </a:prstGeom>
        </p:spPr>
        <p:txBody>
          <a:bodyPr wrap="none">
            <a:spAutoFit/>
          </a:bodyPr>
          <a:lstStyle/>
          <a:p>
            <a:r>
              <a:rPr lang="ru-RU" sz="2800" u="sng"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Факторы, повышающие риск клиента:</a:t>
            </a:r>
          </a:p>
        </p:txBody>
      </p:sp>
    </p:spTree>
    <p:extLst>
      <p:ext uri="{BB962C8B-B14F-4D97-AF65-F5344CB8AC3E}">
        <p14:creationId xmlns:p14="http://schemas.microsoft.com/office/powerpoint/2010/main" val="511217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0" y="260350"/>
            <a:ext cx="8229600" cy="792163"/>
          </a:xfrm>
        </p:spPr>
        <p:txBody>
          <a:bodyPr>
            <a:noAutofit/>
          </a:bodyPr>
          <a:lstStyle/>
          <a:p>
            <a:pPr algn="ctr"/>
            <a: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Общие критерии необычных сделок </a:t>
            </a:r>
            <a:b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(приказ РФМ от 08.05.2009 №103)</a:t>
            </a:r>
          </a:p>
        </p:txBody>
      </p:sp>
      <p:sp>
        <p:nvSpPr>
          <p:cNvPr id="88067" name="Rectangle 3"/>
          <p:cNvSpPr>
            <a:spLocks noGrp="1" noChangeArrowheads="1"/>
          </p:cNvSpPr>
          <p:nvPr>
            <p:ph type="body" idx="4294967295"/>
          </p:nvPr>
        </p:nvSpPr>
        <p:spPr>
          <a:xfrm>
            <a:off x="0" y="1530350"/>
            <a:ext cx="9001125" cy="5327650"/>
          </a:xfrm>
        </p:spPr>
        <p:txBody>
          <a:bodyPr>
            <a:normAutofit/>
          </a:bodyPr>
          <a:lstStyle/>
          <a:p>
            <a:pPr indent="14288" algn="just" defTabSz="265113">
              <a:lnSpc>
                <a:spcPct val="80000"/>
              </a:lnSpc>
              <a:buClrTx/>
              <a:buFont typeface="Wingdings" pitchFamily="2" charset="2"/>
              <a:buNone/>
            </a:pPr>
            <a:r>
              <a:rPr lang="ru-RU" sz="1600" dirty="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 Запутанный </a:t>
            </a:r>
            <a:r>
              <a:rPr lang="ru-RU" sz="1600" dirty="0">
                <a:latin typeface="Times New Roman" panose="02020603050405020304" pitchFamily="18" charset="0"/>
                <a:cs typeface="Times New Roman" panose="02020603050405020304" pitchFamily="18" charset="0"/>
              </a:rPr>
              <a:t>или необычный характер сделки, не имеющей очевидного экономического смысла или очевидной законной цели 	</a:t>
            </a:r>
          </a:p>
          <a:p>
            <a:pPr indent="14288" algn="just" defTabSz="265113">
              <a:lnSpc>
                <a:spcPct val="80000"/>
              </a:lnSpc>
              <a:buClrTx/>
              <a:buFontTx/>
              <a:buAutoNum type="arabicPeriod" startAt="2"/>
            </a:pPr>
            <a:r>
              <a:rPr lang="ru-RU" sz="1600" dirty="0" smtClean="0">
                <a:latin typeface="Times New Roman" panose="02020603050405020304" pitchFamily="18" charset="0"/>
                <a:cs typeface="Times New Roman" panose="02020603050405020304" pitchFamily="18" charset="0"/>
              </a:rPr>
              <a:t> Несоответствие </a:t>
            </a:r>
            <a:r>
              <a:rPr lang="ru-RU" sz="1600" dirty="0">
                <a:latin typeface="Times New Roman" panose="02020603050405020304" pitchFamily="18" charset="0"/>
                <a:cs typeface="Times New Roman" panose="02020603050405020304" pitchFamily="18" charset="0"/>
              </a:rPr>
              <a:t>сделки целям деятельности организации, </a:t>
            </a:r>
            <a:r>
              <a:rPr lang="ru-RU" sz="1600" dirty="0" smtClean="0">
                <a:latin typeface="Times New Roman" panose="02020603050405020304" pitchFamily="18" charset="0"/>
                <a:cs typeface="Times New Roman" panose="02020603050405020304" pitchFamily="18" charset="0"/>
              </a:rPr>
              <a:t>установленным учредительными </a:t>
            </a:r>
            <a:r>
              <a:rPr lang="ru-RU" sz="1600" dirty="0">
                <a:latin typeface="Times New Roman" panose="02020603050405020304" pitchFamily="18" charset="0"/>
                <a:cs typeface="Times New Roman" panose="02020603050405020304" pitchFamily="18" charset="0"/>
              </a:rPr>
              <a:t>документами этой организации</a:t>
            </a:r>
          </a:p>
          <a:p>
            <a:pPr indent="14288" algn="just" defTabSz="265113">
              <a:lnSpc>
                <a:spcPct val="80000"/>
              </a:lnSpc>
              <a:buClrTx/>
              <a:buFontTx/>
              <a:buAutoNum type="arabicPeriod" startAt="2"/>
            </a:pPr>
            <a:r>
              <a:rPr lang="ru-RU" sz="1600" dirty="0" smtClean="0">
                <a:latin typeface="Times New Roman" panose="02020603050405020304" pitchFamily="18" charset="0"/>
                <a:cs typeface="Times New Roman" panose="02020603050405020304" pitchFamily="18" charset="0"/>
              </a:rPr>
              <a:t> Неоднократное </a:t>
            </a:r>
            <a:r>
              <a:rPr lang="ru-RU" sz="1600" dirty="0">
                <a:latin typeface="Times New Roman" panose="02020603050405020304" pitchFamily="18" charset="0"/>
                <a:cs typeface="Times New Roman" panose="02020603050405020304" pitchFamily="18" charset="0"/>
              </a:rPr>
              <a:t>совершение операций или сделок, </a:t>
            </a:r>
            <a:r>
              <a:rPr lang="ru-RU" sz="1600" dirty="0" smtClean="0">
                <a:latin typeface="Times New Roman" panose="02020603050405020304" pitchFamily="18" charset="0"/>
                <a:cs typeface="Times New Roman" panose="02020603050405020304" pitchFamily="18" charset="0"/>
              </a:rPr>
              <a:t>характер которых</a:t>
            </a:r>
            <a:r>
              <a:rPr lang="ru-RU" sz="1600" dirty="0">
                <a:latin typeface="Times New Roman" panose="02020603050405020304" pitchFamily="18" charset="0"/>
                <a:cs typeface="Times New Roman" panose="02020603050405020304" pitchFamily="18" charset="0"/>
              </a:rPr>
              <a:t>  дает  основание  полагать,  что  целью  их осуществления является  уклонение от процедур обязательного контроля, предусмотренных Федеральным законом </a:t>
            </a:r>
          </a:p>
          <a:p>
            <a:pPr indent="14288" algn="just" defTabSz="265113">
              <a:lnSpc>
                <a:spcPct val="80000"/>
              </a:lnSpc>
              <a:buClrTx/>
              <a:buFontTx/>
              <a:buAutoNum type="arabicPeriod" startAt="2"/>
            </a:pPr>
            <a:r>
              <a:rPr lang="ru-RU" sz="1600" dirty="0" smtClean="0">
                <a:latin typeface="Times New Roman" panose="02020603050405020304" pitchFamily="18" charset="0"/>
                <a:cs typeface="Times New Roman" panose="02020603050405020304" pitchFamily="18" charset="0"/>
              </a:rPr>
              <a:t> Отказ </a:t>
            </a:r>
            <a:r>
              <a:rPr lang="ru-RU" sz="1600" dirty="0">
                <a:latin typeface="Times New Roman" panose="02020603050405020304" pitchFamily="18" charset="0"/>
                <a:cs typeface="Times New Roman" panose="02020603050405020304" pitchFamily="18" charset="0"/>
              </a:rPr>
              <a:t>клиента (представителя клиента) в предоставлении запрошенных организацией документов и информации, которые необходимы организации для выполнения требований законодательства в сфере противодействия легализации (отмыванию) доходов, полученных преступным путем, и финансированию терроризма</a:t>
            </a:r>
          </a:p>
          <a:p>
            <a:pPr indent="14288" algn="just" defTabSz="265113">
              <a:lnSpc>
                <a:spcPct val="80000"/>
              </a:lnSpc>
              <a:buClrTx/>
              <a:buFontTx/>
              <a:buAutoNum type="arabicPeriod" startAt="2"/>
            </a:pPr>
            <a:r>
              <a:rPr lang="ru-RU" sz="1600" dirty="0" smtClean="0">
                <a:latin typeface="Times New Roman" panose="02020603050405020304" pitchFamily="18" charset="0"/>
                <a:cs typeface="Times New Roman" panose="02020603050405020304" pitchFamily="18" charset="0"/>
              </a:rPr>
              <a:t> Пренебрежение </a:t>
            </a:r>
            <a:r>
              <a:rPr lang="ru-RU" sz="1600" dirty="0">
                <a:latin typeface="Times New Roman" panose="02020603050405020304" pitchFamily="18" charset="0"/>
                <a:cs typeface="Times New Roman" panose="02020603050405020304" pitchFamily="18" charset="0"/>
              </a:rPr>
              <a:t>клиентом (представителем </a:t>
            </a:r>
            <a:r>
              <a:rPr lang="ru-RU" sz="1600" dirty="0" smtClean="0">
                <a:latin typeface="Times New Roman" panose="02020603050405020304" pitchFamily="18" charset="0"/>
                <a:cs typeface="Times New Roman" panose="02020603050405020304" pitchFamily="18" charset="0"/>
              </a:rPr>
              <a:t>клиента) более</a:t>
            </a:r>
            <a:r>
              <a:rPr lang="ru-RU" sz="1600" dirty="0">
                <a:latin typeface="Times New Roman" panose="02020603050405020304" pitchFamily="18" charset="0"/>
                <a:cs typeface="Times New Roman" panose="02020603050405020304" pitchFamily="18" charset="0"/>
              </a:rPr>
              <a:t>  выгодными  условиями  получения услуг (тарифом комиссионного вознаграждения и т.д.), а также предложение клиентом (представителем клиента) необычно высокой комиссии или комиссии, заведомо отличающейся от обычно взимаемой комиссии при оказании такого рода услуг</a:t>
            </a:r>
          </a:p>
          <a:p>
            <a:pPr indent="14288" algn="just" defTabSz="265113">
              <a:lnSpc>
                <a:spcPct val="80000"/>
              </a:lnSpc>
              <a:buClrTx/>
              <a:buFontTx/>
              <a:buAutoNum type="arabicPeriod" startAt="2"/>
            </a:pPr>
            <a:r>
              <a:rPr lang="ru-RU" sz="1600" dirty="0" smtClean="0">
                <a:latin typeface="Times New Roman" panose="02020603050405020304" pitchFamily="18" charset="0"/>
                <a:cs typeface="Times New Roman" panose="02020603050405020304" pitchFamily="18" charset="0"/>
              </a:rPr>
              <a:t> Наличие </a:t>
            </a:r>
            <a:r>
              <a:rPr lang="ru-RU" sz="1600" dirty="0">
                <a:latin typeface="Times New Roman" panose="02020603050405020304" pitchFamily="18" charset="0"/>
                <a:cs typeface="Times New Roman" panose="02020603050405020304" pitchFamily="18" charset="0"/>
              </a:rPr>
              <a:t>нестандартных или необычно сложных схем (инструкций) по порядку проведения расчетов, отличающихся от </a:t>
            </a:r>
            <a:r>
              <a:rPr lang="ru-RU" sz="1600" dirty="0" smtClean="0">
                <a:latin typeface="Times New Roman" panose="02020603050405020304" pitchFamily="18" charset="0"/>
                <a:cs typeface="Times New Roman" panose="02020603050405020304" pitchFamily="18" charset="0"/>
              </a:rPr>
              <a:t>обычной практики</a:t>
            </a:r>
            <a:r>
              <a:rPr lang="ru-RU" sz="1600" dirty="0">
                <a:latin typeface="Times New Roman" panose="02020603050405020304" pitchFamily="18" charset="0"/>
                <a:cs typeface="Times New Roman" panose="02020603050405020304" pitchFamily="18" charset="0"/>
              </a:rPr>
              <a:t>,  используемой  данным  клиентом (представителем клиента), или от обычной рыночной практики</a:t>
            </a:r>
          </a:p>
          <a:p>
            <a:pPr indent="14288" algn="just" defTabSz="265113">
              <a:lnSpc>
                <a:spcPct val="80000"/>
              </a:lnSpc>
              <a:buClrTx/>
              <a:buFontTx/>
              <a:buAutoNum type="arabicPeriod" startAt="2"/>
            </a:pPr>
            <a:r>
              <a:rPr lang="ru-RU" sz="1600" dirty="0" smtClean="0">
                <a:latin typeface="Times New Roman" panose="02020603050405020304" pitchFamily="18" charset="0"/>
                <a:cs typeface="Times New Roman" panose="02020603050405020304" pitchFamily="18" charset="0"/>
              </a:rPr>
              <a:t> Необоснованная </a:t>
            </a:r>
            <a:r>
              <a:rPr lang="ru-RU" sz="1600" dirty="0">
                <a:latin typeface="Times New Roman" panose="02020603050405020304" pitchFamily="18" charset="0"/>
                <a:cs typeface="Times New Roman" panose="02020603050405020304" pitchFamily="18" charset="0"/>
              </a:rPr>
              <a:t>поспешность в проведении операции, на которой настаивает клиент (представитель клиента)                     </a:t>
            </a:r>
          </a:p>
        </p:txBody>
      </p:sp>
    </p:spTree>
    <p:extLst>
      <p:ext uri="{BB962C8B-B14F-4D97-AF65-F5344CB8AC3E}">
        <p14:creationId xmlns:p14="http://schemas.microsoft.com/office/powerpoint/2010/main" val="6901832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4294967295"/>
          </p:nvPr>
        </p:nvSpPr>
        <p:spPr>
          <a:xfrm>
            <a:off x="0" y="1341438"/>
            <a:ext cx="8715375" cy="5286375"/>
          </a:xfrm>
        </p:spPr>
        <p:txBody>
          <a:bodyPr/>
          <a:lstStyle/>
          <a:p>
            <a:pPr indent="279400" algn="just">
              <a:lnSpc>
                <a:spcPct val="80000"/>
              </a:lnSpc>
              <a:buClrTx/>
              <a:buFont typeface="Wingdings" pitchFamily="2" charset="2"/>
              <a:buNone/>
            </a:pPr>
            <a:r>
              <a:rPr lang="ru-RU" sz="1600" dirty="0">
                <a:latin typeface="Times New Roman" pitchFamily="18" charset="0"/>
              </a:rPr>
              <a:t>8. </a:t>
            </a:r>
            <a:r>
              <a:rPr lang="ru-RU" sz="1800" dirty="0">
                <a:latin typeface="Times New Roman" pitchFamily="18" charset="0"/>
              </a:rPr>
              <a:t>Внесение клиентом (представителем клиента) в ранее согласованную схему операции (сделки) непосредственно перед началом ее реализации значительных изменений, особенно  касающихся направления движения денежных средств или иного имущества</a:t>
            </a:r>
          </a:p>
          <a:p>
            <a:pPr indent="279400" algn="just">
              <a:lnSpc>
                <a:spcPct val="80000"/>
              </a:lnSpc>
              <a:buClrTx/>
              <a:buFont typeface="Wingdings" pitchFamily="2" charset="2"/>
              <a:buNone/>
            </a:pPr>
            <a:r>
              <a:rPr lang="ru-RU" sz="1800" dirty="0">
                <a:latin typeface="Times New Roman" pitchFamily="18" charset="0"/>
              </a:rPr>
              <a:t>9. Явное несоответствие операций, проводимых клиентом (представителем клиента) с участием организации, общепринятой рыночной практике совершения операций</a:t>
            </a:r>
          </a:p>
          <a:p>
            <a:pPr indent="279400" algn="just">
              <a:lnSpc>
                <a:spcPct val="80000"/>
              </a:lnSpc>
              <a:buClrTx/>
              <a:buFont typeface="Wingdings" pitchFamily="2" charset="2"/>
              <a:buNone/>
            </a:pPr>
            <a:r>
              <a:rPr lang="ru-RU" sz="1800" dirty="0">
                <a:latin typeface="Times New Roman" pitchFamily="18" charset="0"/>
              </a:rPr>
              <a:t>10. Отсутствие информации о клиенте – юридическом лице, индивидуальном предпринимателе в официальных справочных изданиях, либо невозможность осуществления связи с клиентом по указанным им адресам и телефонам</a:t>
            </a:r>
          </a:p>
          <a:p>
            <a:pPr indent="279400" algn="just">
              <a:lnSpc>
                <a:spcPct val="80000"/>
              </a:lnSpc>
              <a:buClrTx/>
              <a:buFont typeface="Wingdings" pitchFamily="2" charset="2"/>
              <a:buNone/>
            </a:pPr>
            <a:r>
              <a:rPr lang="ru-RU" sz="1800" dirty="0">
                <a:latin typeface="Times New Roman" pitchFamily="18" charset="0"/>
              </a:rPr>
              <a:t>11. Сложности, возникающие у организации при проверке представляемых клиентом сведений, неоправданные задержки в предоставлении клиентом документов и информации, предоставление клиентом информации, которую невозможно проверить</a:t>
            </a:r>
            <a:r>
              <a:rPr lang="ru-RU" sz="1600" dirty="0">
                <a:latin typeface="Times New Roman" pitchFamily="18" charset="0"/>
              </a:rPr>
              <a:t> </a:t>
            </a:r>
          </a:p>
          <a:p>
            <a:pPr indent="279400" algn="just">
              <a:lnSpc>
                <a:spcPct val="80000"/>
              </a:lnSpc>
              <a:buClrTx/>
              <a:buFont typeface="Wingdings" pitchFamily="2" charset="2"/>
              <a:buNone/>
            </a:pPr>
            <a:r>
              <a:rPr lang="ru-RU" sz="1400" dirty="0">
                <a:latin typeface="Times New Roman" pitchFamily="18" charset="0"/>
              </a:rPr>
              <a:t>12. </a:t>
            </a:r>
            <a:r>
              <a:rPr lang="ru-RU" sz="1800" dirty="0">
                <a:latin typeface="Times New Roman" pitchFamily="18" charset="0"/>
              </a:rPr>
              <a:t>Совершение операции (сделки) в случае, когда клиент является иностранным публичным должностным лицом, либо должностным лицом публичной международной организации, либо действует в интересах (к выгоде) иностранного публичного должностного лица, либо является супругом, близким родственником (родственником по прямой восходящей и нисходящей линии (родителем и ребенком, дедушкой, бабушкой, внуком, внучкой), полнородным и </a:t>
            </a:r>
            <a:r>
              <a:rPr lang="ru-RU" sz="1800" dirty="0" err="1">
                <a:latin typeface="Times New Roman" pitchFamily="18" charset="0"/>
              </a:rPr>
              <a:t>неполнородным</a:t>
            </a:r>
            <a:r>
              <a:rPr lang="ru-RU" sz="1800" dirty="0">
                <a:latin typeface="Times New Roman" pitchFamily="18" charset="0"/>
              </a:rPr>
              <a:t> (имеющим общих отца или мать) братом и сестрой, усыновителем и усыновленным) иностранного публичного должностного лица </a:t>
            </a:r>
          </a:p>
        </p:txBody>
      </p:sp>
      <p:sp>
        <p:nvSpPr>
          <p:cNvPr id="4" name="Rectangle 2"/>
          <p:cNvSpPr txBox="1">
            <a:spLocks noChangeArrowheads="1"/>
          </p:cNvSpPr>
          <p:nvPr/>
        </p:nvSpPr>
        <p:spPr>
          <a:xfrm>
            <a:off x="16254" y="260648"/>
            <a:ext cx="8229600" cy="792163"/>
          </a:xfrm>
          <a:prstGeom prst="rect">
            <a:avLst/>
          </a:prstGeom>
        </p:spPr>
        <p:txBody>
          <a:bodyPr vert="horz" lIns="104431" tIns="52218" rIns="104431" bIns="52218" rtlCol="0" anchor="ctr">
            <a:noAutofit/>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Общие критерии необычных сделок </a:t>
            </a:r>
            <a:b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(приказ РФМ от 08.05.2009 №103)</a:t>
            </a:r>
            <a:endPar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7894171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0" y="1412875"/>
            <a:ext cx="9001125" cy="5300663"/>
          </a:xfrm>
        </p:spPr>
        <p:txBody>
          <a:bodyPr>
            <a:normAutofit/>
          </a:bodyPr>
          <a:lstStyle/>
          <a:p>
            <a:pPr marL="622300" indent="0" algn="just">
              <a:lnSpc>
                <a:spcPct val="90000"/>
              </a:lnSpc>
              <a:buClrTx/>
              <a:buFont typeface="Wingdings" pitchFamily="2" charset="2"/>
              <a:buNone/>
            </a:pPr>
            <a:r>
              <a:rPr lang="ru-RU" sz="1800" dirty="0">
                <a:latin typeface="Times New Roman" pitchFamily="18" charset="0"/>
              </a:rPr>
              <a:t>13. Совершение операции (сделки) в случае, когда клиент, представитель клиента действуют от имени (в интересах) некоммерческих организаций, иностранных некоммерческих неправительственных организаций и их отделений, представительств и филиалов, осуществляющих свою деятельность на территории Российской Федерации, в случае, если такая операция (сделка) не подлежит обязательному контролю в соответствии с п. 1.2 статьи 6 Федерального закона</a:t>
            </a:r>
          </a:p>
          <a:p>
            <a:pPr marL="622300" indent="0" algn="just">
              <a:lnSpc>
                <a:spcPct val="90000"/>
              </a:lnSpc>
              <a:buClrTx/>
              <a:buFont typeface="Wingdings" pitchFamily="2" charset="2"/>
              <a:buNone/>
            </a:pPr>
            <a:r>
              <a:rPr lang="ru-RU" sz="1800" dirty="0">
                <a:latin typeface="Times New Roman" pitchFamily="18" charset="0"/>
              </a:rPr>
              <a:t>14. Совершение операции (сделки) в случае, когда клиент или представитель клиента, </a:t>
            </a:r>
            <a:r>
              <a:rPr lang="ru-RU" sz="1800" dirty="0" err="1">
                <a:latin typeface="Times New Roman" pitchFamily="18" charset="0"/>
              </a:rPr>
              <a:t>выгодоприобретатель</a:t>
            </a:r>
            <a:r>
              <a:rPr lang="ru-RU" sz="1800" dirty="0">
                <a:latin typeface="Times New Roman" pitchFamily="18" charset="0"/>
              </a:rPr>
              <a:t>, учредитель  юридического лица является руководителем или учредителем некоммерческой организации, иностранной некоммерческой неправительственной организации, ее отделения, филиала или представительства, осуществляющих свою деятельность на территории Российской Федерации</a:t>
            </a:r>
          </a:p>
          <a:p>
            <a:pPr marL="622300" indent="0" algn="just">
              <a:lnSpc>
                <a:spcPct val="90000"/>
              </a:lnSpc>
              <a:buClrTx/>
              <a:buFont typeface="Wingdings" pitchFamily="2" charset="2"/>
              <a:buNone/>
            </a:pPr>
            <a:r>
              <a:rPr lang="ru-RU" sz="1800" dirty="0">
                <a:latin typeface="Times New Roman" pitchFamily="18" charset="0"/>
              </a:rPr>
              <a:t>15. Совершение операций (сделок), предметом которых являются предметы искусства  </a:t>
            </a:r>
          </a:p>
          <a:p>
            <a:pPr marL="622300" indent="0" algn="just">
              <a:lnSpc>
                <a:spcPct val="90000"/>
              </a:lnSpc>
              <a:buClrTx/>
              <a:buFont typeface="Wingdings" pitchFamily="2" charset="2"/>
              <a:buNone/>
            </a:pPr>
            <a:r>
              <a:rPr lang="ru-RU" sz="1800" dirty="0">
                <a:latin typeface="Times New Roman" pitchFamily="18" charset="0"/>
              </a:rPr>
              <a:t>16. Совершение операции (сделки) в случае, когда клиент является некоммерческой организацией, иностранной некоммерческой неправительственной организацией и ее отделением, представительством и филиалом, осуществляющим свою деятельность на территории Российской Федерации, и такая операция (сделка) не подлежит обязательному контролю в соответствии с п. 1.2 статьи 6 Федерального закона </a:t>
            </a:r>
          </a:p>
        </p:txBody>
      </p:sp>
      <p:sp>
        <p:nvSpPr>
          <p:cNvPr id="4" name="Rectangle 2"/>
          <p:cNvSpPr txBox="1">
            <a:spLocks noChangeArrowheads="1"/>
          </p:cNvSpPr>
          <p:nvPr/>
        </p:nvSpPr>
        <p:spPr>
          <a:xfrm>
            <a:off x="16254" y="260648"/>
            <a:ext cx="8229600" cy="792163"/>
          </a:xfrm>
          <a:prstGeom prst="rect">
            <a:avLst/>
          </a:prstGeom>
        </p:spPr>
        <p:txBody>
          <a:bodyPr vert="horz" lIns="104431" tIns="52218" rIns="104431" bIns="52218" rtlCol="0" anchor="ctr">
            <a:noAutofit/>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Общие критерии необычных сделок </a:t>
            </a:r>
            <a:b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(приказ РФМ от 08.05.2009 №103)</a:t>
            </a:r>
            <a:endPar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7302200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4294967295"/>
          </p:nvPr>
        </p:nvSpPr>
        <p:spPr>
          <a:xfrm>
            <a:off x="0" y="1412875"/>
            <a:ext cx="8640763" cy="5903913"/>
          </a:xfrm>
        </p:spPr>
        <p:txBody>
          <a:bodyPr>
            <a:normAutofit/>
          </a:bodyPr>
          <a:lstStyle/>
          <a:p>
            <a:pPr indent="279400" algn="just" defTabSz="622300">
              <a:lnSpc>
                <a:spcPct val="80000"/>
              </a:lnSpc>
              <a:buClrTx/>
              <a:buFont typeface="Wingdings" pitchFamily="2" charset="2"/>
              <a:buNone/>
            </a:pPr>
            <a:r>
              <a:rPr lang="ru-RU" sz="1700" dirty="0">
                <a:latin typeface="Times New Roman" pitchFamily="18" charset="0"/>
              </a:rPr>
              <a:t>17. Совершение операции (сделки) клиентом, в отношении которого уполномоченным органом в организацию направлен либо ранее направлялся запрос, предусмотренный подпунктом 5 пункта 1 статьи 7 Федерального закона</a:t>
            </a:r>
          </a:p>
          <a:p>
            <a:pPr indent="279400" algn="just" defTabSz="622300">
              <a:lnSpc>
                <a:spcPct val="80000"/>
              </a:lnSpc>
              <a:buClrTx/>
              <a:buFont typeface="Wingdings" pitchFamily="2" charset="2"/>
              <a:buNone/>
            </a:pPr>
            <a:r>
              <a:rPr lang="ru-RU" sz="1700" dirty="0">
                <a:latin typeface="Times New Roman" pitchFamily="18" charset="0"/>
              </a:rPr>
              <a:t>18.Отказ клиента от совершения разовой операции, в отношении которой у работников организации возникают подозрения, что указанная операция осуществляется в целях легализации (отмывания) доходов, полученных преступным путем, или финансирования терроризма</a:t>
            </a:r>
          </a:p>
          <a:p>
            <a:pPr indent="279400" algn="just" defTabSz="622300">
              <a:lnSpc>
                <a:spcPct val="80000"/>
              </a:lnSpc>
              <a:buClrTx/>
              <a:buFont typeface="Wingdings" pitchFamily="2" charset="2"/>
              <a:buNone/>
            </a:pPr>
            <a:r>
              <a:rPr lang="ru-RU" sz="1700" dirty="0">
                <a:latin typeface="Times New Roman" pitchFamily="18" charset="0"/>
              </a:rPr>
              <a:t>19.Совершение операции (сделки) в случае, когда клиент является лицом, замещающим (занимающим) государственную должность Российской Федерации, должность членов Совета директоров Центрального банка Российской Федерации, должность федеральной государственной службы, назначение на которые и освобождение от которых осуществляются Президентом Российской Федерации или Правительством Российской Федерации, должность в Центральном банке Российской Федерации, государственной корпорации и иных организациях, созданных Российской Федерацией на основании федеральных законов, включенные в перечни должностей, определяемые Президентом Российской Федерации</a:t>
            </a:r>
          </a:p>
          <a:p>
            <a:pPr indent="279400" algn="just" defTabSz="622300">
              <a:lnSpc>
                <a:spcPct val="80000"/>
              </a:lnSpc>
              <a:buClrTx/>
              <a:buFont typeface="Wingdings" pitchFamily="2" charset="2"/>
              <a:buNone/>
            </a:pPr>
            <a:r>
              <a:rPr lang="ru-RU" sz="1700" dirty="0">
                <a:latin typeface="Times New Roman" pitchFamily="18" charset="0"/>
              </a:rPr>
              <a:t>20. Поручение клиента осуществить возврат ранее перечисленных денежных средств в течение короткого промежутка времени на счет клиента, отличный от счета, с которого данные денежные средства были ранее зачислены, в том числе на счет в банк-нерезидент, либо на свой счет в банке, отличном от банка, из которого первоначально поступили средства для проведения данной сделки, либо на счет третьего лица, не являющегося стороной по сделке, в том числе при досрочном расторжении договора (сделки) 	</a:t>
            </a:r>
          </a:p>
        </p:txBody>
      </p:sp>
      <p:sp>
        <p:nvSpPr>
          <p:cNvPr id="4" name="Rectangle 2"/>
          <p:cNvSpPr txBox="1">
            <a:spLocks noChangeArrowheads="1"/>
          </p:cNvSpPr>
          <p:nvPr/>
        </p:nvSpPr>
        <p:spPr>
          <a:xfrm>
            <a:off x="16254" y="260648"/>
            <a:ext cx="8229600" cy="792163"/>
          </a:xfrm>
          <a:prstGeom prst="rect">
            <a:avLst/>
          </a:prstGeom>
        </p:spPr>
        <p:txBody>
          <a:bodyPr vert="horz" lIns="104431" tIns="52218" rIns="104431" bIns="52218" rtlCol="0" anchor="ctr">
            <a:noAutofit/>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Общие критерии необычных сделок </a:t>
            </a:r>
            <a:b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(приказ РФМ от 08.05.2009 №103)</a:t>
            </a:r>
            <a:endPar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9921380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body" idx="4294967295"/>
          </p:nvPr>
        </p:nvSpPr>
        <p:spPr>
          <a:xfrm>
            <a:off x="0" y="1412875"/>
            <a:ext cx="8229600" cy="5184775"/>
          </a:xfrm>
        </p:spPr>
        <p:txBody>
          <a:bodyPr>
            <a:normAutofit fontScale="92500" lnSpcReduction="20000"/>
          </a:bodyPr>
          <a:lstStyle/>
          <a:p>
            <a:pPr algn="just">
              <a:buClrTx/>
              <a:buFont typeface="Wingdings" pitchFamily="2" charset="2"/>
              <a:buNone/>
            </a:pPr>
            <a:r>
              <a:rPr lang="ru-RU" sz="1800" dirty="0">
                <a:latin typeface="Times New Roman" pitchFamily="18" charset="0"/>
              </a:rPr>
              <a:t>21. Поручение клиента осуществить возврат в наличной форме ранее перечисленных денежных средств в течение короткого промежутка времени с момента их перечисления (либо заключения договора (сделки)), в том числе при досрочном расторжении договора (сделки), клиенту или третьему лицу </a:t>
            </a:r>
          </a:p>
          <a:p>
            <a:pPr algn="just">
              <a:buClrTx/>
              <a:buFont typeface="Wingdings" pitchFamily="2" charset="2"/>
              <a:buNone/>
            </a:pPr>
            <a:r>
              <a:rPr lang="ru-RU" sz="1800" dirty="0">
                <a:latin typeface="Times New Roman" pitchFamily="18" charset="0"/>
              </a:rPr>
              <a:t>22. Получение денежных средств от клиента – юридического лица, в состав учредителей которого входят благотворительные организации и/или фонды или иные виды некоммерческих организаций с долей участия в уставном капитале такого лица, позволяющей прямо или косвенно оказывать влияние на решения, принимаемые указанным юридическим лицом </a:t>
            </a:r>
          </a:p>
          <a:p>
            <a:pPr algn="just">
              <a:buClrTx/>
              <a:buFont typeface="Wingdings" pitchFamily="2" charset="2"/>
              <a:buNone/>
            </a:pPr>
            <a:r>
              <a:rPr lang="ru-RU" sz="1800" dirty="0">
                <a:latin typeface="Times New Roman" pitchFamily="18" charset="0"/>
              </a:rPr>
              <a:t>23. Получение денежных средств от клиента в случае, если имеются основания полагать, что клиент является получателем грантов или иных видов безвозмездной финансовой помощи от иностранных некоммерческих неправительственных организаций и/или их представительств и филиалов, осуществляющих свою деятельность на территории Российской Федерации </a:t>
            </a:r>
          </a:p>
          <a:p>
            <a:pPr algn="just">
              <a:buClrTx/>
              <a:buFont typeface="Wingdings" pitchFamily="2" charset="2"/>
              <a:buNone/>
            </a:pPr>
            <a:r>
              <a:rPr lang="ru-RU" sz="1800" dirty="0">
                <a:latin typeface="Times New Roman" pitchFamily="18" charset="0"/>
              </a:rPr>
              <a:t>24. Существенное отклонение суммы операции (сделки) относительно действующих рыночных цен, в том числе по настоянию клиента </a:t>
            </a:r>
          </a:p>
          <a:p>
            <a:pPr algn="just">
              <a:buClrTx/>
              <a:buFont typeface="Wingdings" pitchFamily="2" charset="2"/>
              <a:buNone/>
            </a:pPr>
            <a:r>
              <a:rPr lang="ru-RU" sz="1800" dirty="0">
                <a:latin typeface="Times New Roman" pitchFamily="18" charset="0"/>
              </a:rPr>
              <a:t>25. Отсутствие очевидной  связи   между   характером   и   родом деятельности клиента с услугами, за которыми  клиент обращается  к   организации, осуществляющей операции с денежными средствами или иным имуществом </a:t>
            </a:r>
          </a:p>
          <a:p>
            <a:pPr algn="just">
              <a:buClrTx/>
              <a:buFont typeface="Wingdings" pitchFamily="2" charset="2"/>
              <a:buNone/>
            </a:pPr>
            <a:r>
              <a:rPr lang="ru-RU" sz="1800" dirty="0">
                <a:latin typeface="Times New Roman" pitchFamily="18" charset="0"/>
              </a:rPr>
              <a:t>26. Совершение операций (сделок) с юридическим лицом или индивидуальным предпринимателем, период деятельности которых с даты государственной регистрации составляет менее 1 </a:t>
            </a:r>
            <a:r>
              <a:rPr lang="ru-RU" sz="1800" dirty="0" smtClean="0">
                <a:latin typeface="Times New Roman" pitchFamily="18" charset="0"/>
              </a:rPr>
              <a:t>года</a:t>
            </a:r>
            <a:endParaRPr lang="ru-RU" sz="1800" dirty="0">
              <a:latin typeface="Times New Roman" pitchFamily="18" charset="0"/>
            </a:endParaRPr>
          </a:p>
          <a:p>
            <a:pPr>
              <a:buClrTx/>
            </a:pPr>
            <a:endParaRPr lang="ru-RU" sz="1200" dirty="0"/>
          </a:p>
        </p:txBody>
      </p:sp>
      <p:sp>
        <p:nvSpPr>
          <p:cNvPr id="4" name="Rectangle 2"/>
          <p:cNvSpPr txBox="1">
            <a:spLocks noChangeArrowheads="1"/>
          </p:cNvSpPr>
          <p:nvPr/>
        </p:nvSpPr>
        <p:spPr>
          <a:xfrm>
            <a:off x="16254" y="260648"/>
            <a:ext cx="8229600" cy="792163"/>
          </a:xfrm>
          <a:prstGeom prst="rect">
            <a:avLst/>
          </a:prstGeom>
        </p:spPr>
        <p:txBody>
          <a:bodyPr vert="horz" lIns="104431" tIns="52218" rIns="104431" bIns="52218" rtlCol="0" anchor="ctr">
            <a:noAutofit/>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Общие критерии необычных сделок </a:t>
            </a:r>
            <a:b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(приказ РФМ от 08.05.2009 №103)</a:t>
            </a:r>
            <a:endPar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697539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8980" y="1628800"/>
            <a:ext cx="8055468" cy="3970318"/>
          </a:xfrm>
          <a:prstGeom prst="rect">
            <a:avLst/>
          </a:prstGeom>
        </p:spPr>
        <p:txBody>
          <a:bodyPr wrap="square">
            <a:spAutoFit/>
          </a:bodyPr>
          <a:lstStyle/>
          <a:p>
            <a:pPr indent="342900" algn="just">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Требования в отношении идентификации клиентов, организации внутреннего контроля, фиксирования и хранения информации, установленные </a:t>
            </a:r>
            <a:r>
              <a:rPr lang="ru-RU" dirty="0">
                <a:solidFill>
                  <a:srgbClr val="2E4883"/>
                </a:solidFill>
                <a:latin typeface="Times New Roman" panose="02020603050405020304" pitchFamily="18" charset="0"/>
                <a:ea typeface="Times New Roman" panose="02020603050405020304" pitchFamily="18" charset="0"/>
                <a:cs typeface="Times New Roman" panose="02020603050405020304" pitchFamily="18" charset="0"/>
                <a:hlinkClick r:id="" action="ppaction://hlinkfile"/>
              </a:rPr>
              <a:t>подпунктом 1 пункта 1</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 action="ppaction://hlinkfile"/>
              </a:rPr>
              <a:t>пунктами 2</a:t>
            </a:r>
            <a:r>
              <a:rPr lang="ru-RU" dirty="0">
                <a:latin typeface="Times New Roman" panose="02020603050405020304" pitchFamily="18" charset="0"/>
                <a:ea typeface="Times New Roman" panose="02020603050405020304" pitchFamily="18" charset="0"/>
                <a:cs typeface="Times New Roman" panose="02020603050405020304" pitchFamily="18" charset="0"/>
              </a:rPr>
              <a:t> и </a:t>
            </a:r>
            <a:r>
              <a:rPr lang="ru-RU"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 action="ppaction://hlinkfile"/>
              </a:rPr>
              <a:t>4 статьи 7</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Федерального </a:t>
            </a:r>
            <a:r>
              <a:rPr lang="ru-RU" dirty="0">
                <a:latin typeface="Times New Roman" panose="02020603050405020304" pitchFamily="18" charset="0"/>
                <a:ea typeface="Times New Roman" panose="02020603050405020304" pitchFamily="18" charset="0"/>
                <a:cs typeface="Times New Roman" panose="02020603050405020304" pitchFamily="18" charset="0"/>
              </a:rPr>
              <a:t>закона, распространяются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на лиц, осуществляющих </a:t>
            </a:r>
            <a:r>
              <a:rPr lang="ru-RU" b="1" u="sng" dirty="0" smtClean="0">
                <a:latin typeface="Times New Roman" panose="02020603050405020304" pitchFamily="18" charset="0"/>
                <a:ea typeface="Times New Roman" panose="02020603050405020304" pitchFamily="18" charset="0"/>
                <a:cs typeface="Times New Roman" panose="02020603050405020304" pitchFamily="18" charset="0"/>
              </a:rPr>
              <a:t>бухгалтерские услуги,</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в </a:t>
            </a:r>
            <a:r>
              <a:rPr lang="ru-RU" dirty="0">
                <a:latin typeface="Times New Roman" panose="02020603050405020304" pitchFamily="18" charset="0"/>
                <a:ea typeface="Times New Roman" panose="02020603050405020304" pitchFamily="18" charset="0"/>
                <a:cs typeface="Times New Roman" panose="02020603050405020304" pitchFamily="18" charset="0"/>
              </a:rPr>
              <a:t>случаях, когда они готовят или осуществляют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от </a:t>
            </a:r>
            <a:r>
              <a:rPr lang="ru-RU" dirty="0">
                <a:latin typeface="Times New Roman" panose="02020603050405020304" pitchFamily="18" charset="0"/>
                <a:ea typeface="Times New Roman" panose="02020603050405020304" pitchFamily="18" charset="0"/>
                <a:cs typeface="Times New Roman" panose="02020603050405020304" pitchFamily="18" charset="0"/>
              </a:rPr>
              <a:t>имени или по поручению своего клиента следующие операции с денежными средствами или иным имуществом</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spcAft>
                <a:spcPts val="0"/>
              </a:spcAft>
              <a:buFont typeface="Arial" panose="020B0604020202020204" pitchFamily="34" charset="0"/>
              <a:buChar char="•"/>
            </a:pP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сделки </a:t>
            </a:r>
            <a:r>
              <a:rPr lang="ru-RU" dirty="0">
                <a:latin typeface="Times New Roman" panose="02020603050405020304" pitchFamily="18" charset="0"/>
                <a:ea typeface="Times New Roman" panose="02020603050405020304" pitchFamily="18" charset="0"/>
                <a:cs typeface="Times New Roman" panose="02020603050405020304" pitchFamily="18" charset="0"/>
              </a:rPr>
              <a:t>с недвижимым имуществом;</a:t>
            </a:r>
          </a:p>
          <a:p>
            <a:pPr marL="285750" indent="-285750" algn="just">
              <a:spcAft>
                <a:spcPts val="0"/>
              </a:spcAft>
              <a:buFont typeface="Arial" panose="020B0604020202020204" pitchFamily="34" charset="0"/>
              <a:buChar char="•"/>
            </a:pPr>
            <a:r>
              <a:rPr lang="ru-RU" dirty="0">
                <a:latin typeface="Times New Roman" panose="02020603050405020304" pitchFamily="18" charset="0"/>
                <a:ea typeface="Times New Roman" panose="02020603050405020304" pitchFamily="18" charset="0"/>
                <a:cs typeface="Times New Roman" panose="02020603050405020304" pitchFamily="18" charset="0"/>
              </a:rPr>
              <a:t>управление денежными средствами, ценными бумагами или иным имуществом клиента;</a:t>
            </a:r>
          </a:p>
          <a:p>
            <a:pPr marL="285750" indent="-285750" algn="just">
              <a:spcAft>
                <a:spcPts val="0"/>
              </a:spcAft>
              <a:buFont typeface="Arial" panose="020B0604020202020204" pitchFamily="34" charset="0"/>
              <a:buChar char="•"/>
            </a:pPr>
            <a:r>
              <a:rPr lang="ru-RU" dirty="0">
                <a:latin typeface="Times New Roman" panose="02020603050405020304" pitchFamily="18" charset="0"/>
                <a:ea typeface="Times New Roman" panose="02020603050405020304" pitchFamily="18" charset="0"/>
                <a:cs typeface="Times New Roman" panose="02020603050405020304" pitchFamily="18" charset="0"/>
              </a:rPr>
              <a:t>управление банковскими счетами или счетами ценных бумаг;</a:t>
            </a:r>
          </a:p>
          <a:p>
            <a:pPr marL="285750" indent="-285750" algn="just">
              <a:spcAft>
                <a:spcPts val="0"/>
              </a:spcAft>
              <a:buFont typeface="Arial" panose="020B0604020202020204" pitchFamily="34" charset="0"/>
              <a:buChar char="•"/>
            </a:pPr>
            <a:r>
              <a:rPr lang="ru-RU" dirty="0">
                <a:latin typeface="Times New Roman" panose="02020603050405020304" pitchFamily="18" charset="0"/>
                <a:ea typeface="Times New Roman" panose="02020603050405020304" pitchFamily="18" charset="0"/>
                <a:cs typeface="Times New Roman" panose="02020603050405020304" pitchFamily="18" charset="0"/>
              </a:rPr>
              <a:t>привлечение денежных средств для создания организаций, обеспечения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их </a:t>
            </a:r>
            <a:r>
              <a:rPr lang="ru-RU" dirty="0">
                <a:latin typeface="Times New Roman" panose="02020603050405020304" pitchFamily="18" charset="0"/>
                <a:ea typeface="Times New Roman" panose="02020603050405020304" pitchFamily="18" charset="0"/>
                <a:cs typeface="Times New Roman" panose="02020603050405020304" pitchFamily="18" charset="0"/>
              </a:rPr>
              <a:t>деятельности или управления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ими;</a:t>
            </a:r>
          </a:p>
          <a:p>
            <a:pPr marL="285750" indent="-285750" algn="just">
              <a:spcAft>
                <a:spcPts val="0"/>
              </a:spcAft>
              <a:buFont typeface="Arial" panose="020B0604020202020204" pitchFamily="34" charset="0"/>
              <a:buChar char="•"/>
            </a:pPr>
            <a:r>
              <a:rPr lang="ru-RU" dirty="0" smtClean="0">
                <a:latin typeface="Times New Roman" panose="02020603050405020304" pitchFamily="18" charset="0"/>
                <a:ea typeface="Calibri" panose="020F0502020204030204" pitchFamily="34" charset="0"/>
                <a:cs typeface="Times New Roman" panose="02020603050405020304" pitchFamily="18" charset="0"/>
              </a:rPr>
              <a:t>создание </a:t>
            </a:r>
            <a:r>
              <a:rPr lang="ru-RU" dirty="0">
                <a:latin typeface="Times New Roman" panose="02020603050405020304" pitchFamily="18" charset="0"/>
                <a:ea typeface="Calibri" panose="020F0502020204030204" pitchFamily="34" charset="0"/>
                <a:cs typeface="Times New Roman" panose="02020603050405020304" pitchFamily="18" charset="0"/>
              </a:rPr>
              <a:t>организаций, обеспечение их деятельности или управления ими, </a:t>
            </a:r>
            <a:r>
              <a:rPr lang="ru-RU" dirty="0" smtClean="0">
                <a:latin typeface="Times New Roman" panose="02020603050405020304" pitchFamily="18" charset="0"/>
                <a:ea typeface="Calibri" panose="020F0502020204030204" pitchFamily="34" charset="0"/>
                <a:cs typeface="Times New Roman" panose="02020603050405020304" pitchFamily="18" charset="0"/>
              </a:rPr>
              <a:t>                     а </a:t>
            </a:r>
            <a:r>
              <a:rPr lang="ru-RU" dirty="0">
                <a:latin typeface="Times New Roman" panose="02020603050405020304" pitchFamily="18" charset="0"/>
                <a:ea typeface="Calibri" panose="020F0502020204030204" pitchFamily="34" charset="0"/>
                <a:cs typeface="Times New Roman" panose="02020603050405020304" pitchFamily="18" charset="0"/>
              </a:rPr>
              <a:t>также куплю-продажу организаций.</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48980" y="404664"/>
            <a:ext cx="7042441" cy="523220"/>
          </a:xfrm>
          <a:prstGeom prst="rect">
            <a:avLst/>
          </a:prstGeom>
        </p:spPr>
        <p:txBody>
          <a:bodyPr wrap="none">
            <a:spAutoFit/>
          </a:bodyPr>
          <a:lstStyle/>
          <a:p>
            <a:pPr algn="ctr"/>
            <a:r>
              <a:rPr lang="ru-R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Статья 7.1 Федерального закона №115-ФЗ</a:t>
            </a:r>
          </a:p>
        </p:txBody>
      </p:sp>
    </p:spTree>
    <p:extLst>
      <p:ext uri="{BB962C8B-B14F-4D97-AF65-F5344CB8AC3E}">
        <p14:creationId xmlns:p14="http://schemas.microsoft.com/office/powerpoint/2010/main" val="529049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4294967295"/>
          </p:nvPr>
        </p:nvSpPr>
        <p:spPr>
          <a:xfrm>
            <a:off x="0" y="1628775"/>
            <a:ext cx="8302625" cy="4530725"/>
          </a:xfrm>
        </p:spPr>
        <p:txBody>
          <a:bodyPr/>
          <a:lstStyle/>
          <a:p>
            <a:pPr algn="just">
              <a:lnSpc>
                <a:spcPct val="80000"/>
              </a:lnSpc>
              <a:buClrTx/>
              <a:buFont typeface="Wingdings" pitchFamily="2" charset="2"/>
              <a:buNone/>
            </a:pPr>
            <a:r>
              <a:rPr lang="ru-RU" sz="1800" dirty="0">
                <a:latin typeface="Times New Roman" pitchFamily="18" charset="0"/>
              </a:rPr>
              <a:t>27. Операция по получению или предоставлению безвозмездной финансовой помощи на сумму, не превышающую 600 000 рублей либо ее эквивалента </a:t>
            </a:r>
            <a:r>
              <a:rPr lang="ru-RU" sz="1800" dirty="0" smtClean="0">
                <a:latin typeface="Times New Roman" pitchFamily="18" charset="0"/>
              </a:rPr>
              <a:t>                      в </a:t>
            </a:r>
            <a:r>
              <a:rPr lang="ru-RU" sz="1800" dirty="0">
                <a:latin typeface="Times New Roman" pitchFamily="18" charset="0"/>
              </a:rPr>
              <a:t>иностранной валюте</a:t>
            </a:r>
          </a:p>
          <a:p>
            <a:pPr algn="just">
              <a:lnSpc>
                <a:spcPct val="80000"/>
              </a:lnSpc>
              <a:buClrTx/>
              <a:buFont typeface="Wingdings" pitchFamily="2" charset="2"/>
              <a:buNone/>
            </a:pPr>
            <a:r>
              <a:rPr lang="ru-RU" sz="1800" dirty="0">
                <a:latin typeface="Times New Roman" pitchFamily="18" charset="0"/>
              </a:rPr>
              <a:t>28. Совершение операции (сделки) в интересах клиента, период деятельности которого с момента государственной регистрации не превышает 3 месяцев, при этом клиент имеет незначительный размер уставного капитала </a:t>
            </a:r>
            <a:r>
              <a:rPr lang="ru-RU" sz="1800" dirty="0" smtClean="0">
                <a:latin typeface="Times New Roman" pitchFamily="18" charset="0"/>
              </a:rPr>
              <a:t>                        по </a:t>
            </a:r>
            <a:r>
              <a:rPr lang="ru-RU" sz="1800" dirty="0">
                <a:latin typeface="Times New Roman" pitchFamily="18" charset="0"/>
              </a:rPr>
              <a:t>сравнению с суммой операции (сделки), которую намеревается совершить</a:t>
            </a:r>
          </a:p>
          <a:p>
            <a:pPr algn="just">
              <a:lnSpc>
                <a:spcPct val="80000"/>
              </a:lnSpc>
              <a:buClrTx/>
              <a:buFont typeface="Wingdings" pitchFamily="2" charset="2"/>
              <a:buNone/>
            </a:pPr>
            <a:r>
              <a:rPr lang="ru-RU" sz="1800" dirty="0">
                <a:latin typeface="Times New Roman" pitchFamily="18" charset="0"/>
              </a:rPr>
              <a:t>29. Использование клиентом счетов, открытых в различных кредитных организациях, для расчетов в рамках одного договора</a:t>
            </a:r>
          </a:p>
          <a:p>
            <a:pPr algn="just">
              <a:lnSpc>
                <a:spcPct val="80000"/>
              </a:lnSpc>
              <a:buClrTx/>
              <a:buFont typeface="Wingdings" pitchFamily="2" charset="2"/>
              <a:buNone/>
            </a:pPr>
            <a:r>
              <a:rPr lang="ru-RU" sz="1800" dirty="0">
                <a:latin typeface="Times New Roman" pitchFamily="18" charset="0"/>
              </a:rPr>
              <a:t>30. Осуществление расчетов между сторонами сделки с использованием расчетных счетов третьих лиц</a:t>
            </a:r>
          </a:p>
          <a:p>
            <a:pPr algn="just">
              <a:lnSpc>
                <a:spcPct val="80000"/>
              </a:lnSpc>
              <a:buClrTx/>
              <a:buFont typeface="Wingdings" pitchFamily="2" charset="2"/>
              <a:buNone/>
            </a:pPr>
            <a:r>
              <a:rPr lang="ru-RU" sz="1800" dirty="0">
                <a:latin typeface="Times New Roman" pitchFamily="18" charset="0"/>
              </a:rPr>
              <a:t>31. Многократное внесение учредителями (руководителями) денежных средств для пополнения оборотных средств организации</a:t>
            </a:r>
          </a:p>
          <a:p>
            <a:pPr>
              <a:lnSpc>
                <a:spcPct val="80000"/>
              </a:lnSpc>
              <a:buClrTx/>
              <a:buFont typeface="Wingdings" pitchFamily="2" charset="2"/>
              <a:buNone/>
            </a:pPr>
            <a:endParaRPr lang="ru-RU" sz="1800" dirty="0">
              <a:latin typeface="Times New Roman" pitchFamily="18" charset="0"/>
            </a:endParaRPr>
          </a:p>
          <a:p>
            <a:pPr algn="ctr">
              <a:lnSpc>
                <a:spcPct val="80000"/>
              </a:lnSpc>
              <a:buClrTx/>
              <a:buFont typeface="Wingdings" pitchFamily="2" charset="2"/>
              <a:buNone/>
            </a:pPr>
            <a:r>
              <a:rPr lang="ru-RU" sz="1800" b="1" dirty="0">
                <a:latin typeface="Times New Roman" pitchFamily="18" charset="0"/>
              </a:rPr>
              <a:t>ИНЫЕ КРИТЕРИИ</a:t>
            </a:r>
          </a:p>
          <a:p>
            <a:pPr>
              <a:lnSpc>
                <a:spcPct val="80000"/>
              </a:lnSpc>
              <a:buClrTx/>
            </a:pPr>
            <a:endParaRPr lang="ru-RU" sz="1800" dirty="0">
              <a:latin typeface="Times New Roman" pitchFamily="18" charset="0"/>
            </a:endParaRPr>
          </a:p>
        </p:txBody>
      </p:sp>
      <p:sp>
        <p:nvSpPr>
          <p:cNvPr id="4" name="Rectangle 2"/>
          <p:cNvSpPr txBox="1">
            <a:spLocks noChangeArrowheads="1"/>
          </p:cNvSpPr>
          <p:nvPr/>
        </p:nvSpPr>
        <p:spPr>
          <a:xfrm>
            <a:off x="16254" y="260648"/>
            <a:ext cx="8229600" cy="792163"/>
          </a:xfrm>
          <a:prstGeom prst="rect">
            <a:avLst/>
          </a:prstGeom>
        </p:spPr>
        <p:txBody>
          <a:bodyPr vert="horz" lIns="104431" tIns="52218" rIns="104431" bIns="52218" rtlCol="0" anchor="ctr">
            <a:noAutofit/>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Общие критерии необычных сделок </a:t>
            </a:r>
            <a:b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(приказ РФМ от 08.05.2009 №103)</a:t>
            </a:r>
            <a:endPar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65399661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idx="4294967295"/>
          </p:nvPr>
        </p:nvSpPr>
        <p:spPr>
          <a:xfrm>
            <a:off x="0" y="152400"/>
            <a:ext cx="8229600" cy="919163"/>
          </a:xfrm>
        </p:spPr>
        <p:txBody>
          <a:bodyPr>
            <a:noAutofit/>
          </a:bodyPr>
          <a:lstStyle/>
          <a:p>
            <a:pPr algn="ctr"/>
            <a: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Признаки необычных сделок </a:t>
            </a:r>
            <a:b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br>
            <a: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с использованием бюджетных средств </a:t>
            </a:r>
          </a:p>
        </p:txBody>
      </p:sp>
      <p:sp>
        <p:nvSpPr>
          <p:cNvPr id="94212" name="Rectangle 3"/>
          <p:cNvSpPr>
            <a:spLocks noGrp="1" noChangeArrowheads="1"/>
          </p:cNvSpPr>
          <p:nvPr>
            <p:ph type="body" idx="4294967295"/>
          </p:nvPr>
        </p:nvSpPr>
        <p:spPr>
          <a:xfrm>
            <a:off x="0" y="1730375"/>
            <a:ext cx="8569325" cy="5113338"/>
          </a:xfrm>
        </p:spPr>
        <p:txBody>
          <a:bodyPr/>
          <a:lstStyle/>
          <a:p>
            <a:pPr indent="14288" algn="just">
              <a:lnSpc>
                <a:spcPct val="80000"/>
              </a:lnSpc>
              <a:buClrTx/>
              <a:buFont typeface="Wingdings" pitchFamily="2" charset="2"/>
              <a:buNone/>
            </a:pPr>
            <a:r>
              <a:rPr lang="ru-RU" sz="1600" dirty="0">
                <a:latin typeface="Times New Roman" pitchFamily="18" charset="0"/>
                <a:cs typeface="Times New Roman" pitchFamily="18" charset="0"/>
              </a:rPr>
              <a:t>Совершение операции (сделки) по поручению клиента в случае, когда клиент, учредитель или </a:t>
            </a:r>
            <a:r>
              <a:rPr lang="ru-RU" sz="1600" dirty="0" err="1">
                <a:latin typeface="Times New Roman" pitchFamily="18" charset="0"/>
                <a:cs typeface="Times New Roman" pitchFamily="18" charset="0"/>
              </a:rPr>
              <a:t>выгодоприобретатель</a:t>
            </a:r>
            <a:r>
              <a:rPr lang="ru-RU" sz="1600" dirty="0">
                <a:latin typeface="Times New Roman" pitchFamily="18" charset="0"/>
                <a:cs typeface="Times New Roman" pitchFamily="18" charset="0"/>
              </a:rPr>
              <a:t> является участником федеральных, региональных либо муниципальных целевых программ или национальных проектов</a:t>
            </a:r>
          </a:p>
          <a:p>
            <a:pPr indent="14288" algn="just">
              <a:lnSpc>
                <a:spcPct val="80000"/>
              </a:lnSpc>
              <a:buClrTx/>
              <a:buFont typeface="Wingdings" pitchFamily="2" charset="2"/>
              <a:buNone/>
            </a:pPr>
            <a:endParaRPr lang="ru-RU" sz="1600" dirty="0">
              <a:latin typeface="Times New Roman" pitchFamily="18" charset="0"/>
              <a:cs typeface="Times New Roman" pitchFamily="18" charset="0"/>
            </a:endParaRPr>
          </a:p>
          <a:p>
            <a:pPr indent="14288" algn="just">
              <a:lnSpc>
                <a:spcPct val="80000"/>
              </a:lnSpc>
              <a:buClrTx/>
              <a:buFont typeface="Wingdings" pitchFamily="2" charset="2"/>
              <a:buNone/>
            </a:pPr>
            <a:r>
              <a:rPr lang="ru-RU" sz="1600" dirty="0">
                <a:latin typeface="Times New Roman" pitchFamily="18" charset="0"/>
                <a:cs typeface="Times New Roman" pitchFamily="18" charset="0"/>
              </a:rPr>
              <a:t>Совершение операции (сделки) по поручению клиента в случае, если имеются основания полагать, что клиент, учредитель, </a:t>
            </a:r>
            <a:r>
              <a:rPr lang="ru-RU" sz="1600" dirty="0" err="1">
                <a:latin typeface="Times New Roman" pitchFamily="18" charset="0"/>
                <a:cs typeface="Times New Roman" pitchFamily="18" charset="0"/>
              </a:rPr>
              <a:t>бенефициарный</a:t>
            </a:r>
            <a:r>
              <a:rPr lang="ru-RU" sz="1600" dirty="0">
                <a:latin typeface="Times New Roman" pitchFamily="18" charset="0"/>
                <a:cs typeface="Times New Roman" pitchFamily="18" charset="0"/>
              </a:rPr>
              <a:t> владелец или выгодоприобретатель является получателем субсидий, грантов или иных видов государственной поддержки </a:t>
            </a:r>
            <a:r>
              <a:rPr lang="ru-RU" sz="1600" dirty="0" smtClean="0">
                <a:latin typeface="Times New Roman" pitchFamily="18" charset="0"/>
                <a:cs typeface="Times New Roman" pitchFamily="18" charset="0"/>
              </a:rPr>
              <a:t>                     за </a:t>
            </a:r>
            <a:r>
              <a:rPr lang="ru-RU" sz="1600" dirty="0">
                <a:latin typeface="Times New Roman" pitchFamily="18" charset="0"/>
                <a:cs typeface="Times New Roman" pitchFamily="18" charset="0"/>
              </a:rPr>
              <a:t>счет средств федерального бюджета, бюджета субъекта РФ или  муниципального бюджета </a:t>
            </a:r>
          </a:p>
          <a:p>
            <a:pPr indent="14288" algn="just">
              <a:lnSpc>
                <a:spcPct val="80000"/>
              </a:lnSpc>
              <a:buClrTx/>
              <a:buFont typeface="Wingdings" pitchFamily="2" charset="2"/>
              <a:buNone/>
            </a:pPr>
            <a:endParaRPr lang="ru-RU" sz="1600" dirty="0">
              <a:latin typeface="Times New Roman" pitchFamily="18" charset="0"/>
              <a:cs typeface="Times New Roman" pitchFamily="18" charset="0"/>
            </a:endParaRPr>
          </a:p>
          <a:p>
            <a:pPr indent="14288" algn="just">
              <a:lnSpc>
                <a:spcPct val="80000"/>
              </a:lnSpc>
              <a:buClrTx/>
              <a:buFont typeface="Wingdings" pitchFamily="2" charset="2"/>
              <a:buNone/>
            </a:pPr>
            <a:r>
              <a:rPr lang="ru-RU" sz="1600" dirty="0">
                <a:latin typeface="Times New Roman" pitchFamily="18" charset="0"/>
                <a:cs typeface="Times New Roman" pitchFamily="18" charset="0"/>
              </a:rPr>
              <a:t>Совершение операции (сделки) по поручению клиента, являющегося исполнителем (подрядчиком или субподрядчиком) по государственному или муниципальному  контракту на поставку товаров, выполнение работ, оказание услуг, либо по гражданско-правовому договору с бюджетным учреждением на поставку товаров, выполнение работ, оказание услуг (если сумма такого контракта составляет или превышает 6 000 000 руб.), при этом такой клиент имеет незначительный размер уставного капитала по сравнению с суммой операции (сделки), которую намеревается совершить, и период его деятельности </a:t>
            </a:r>
            <a:r>
              <a:rPr lang="ru-RU" sz="1600" dirty="0" smtClean="0">
                <a:latin typeface="Times New Roman" pitchFamily="18" charset="0"/>
                <a:cs typeface="Times New Roman" pitchFamily="18" charset="0"/>
              </a:rPr>
              <a:t>                           не </a:t>
            </a:r>
            <a:r>
              <a:rPr lang="ru-RU" sz="1600" dirty="0">
                <a:latin typeface="Times New Roman" pitchFamily="18" charset="0"/>
                <a:cs typeface="Times New Roman" pitchFamily="18" charset="0"/>
              </a:rPr>
              <a:t>превышает 6 месяцев с даты государственной регистрации   </a:t>
            </a:r>
          </a:p>
        </p:txBody>
      </p:sp>
    </p:spTree>
    <p:extLst>
      <p:ext uri="{BB962C8B-B14F-4D97-AF65-F5344CB8AC3E}">
        <p14:creationId xmlns:p14="http://schemas.microsoft.com/office/powerpoint/2010/main" val="23749758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08520" y="188640"/>
            <a:ext cx="8229600" cy="850900"/>
          </a:xfrm>
        </p:spPr>
        <p:txBody>
          <a:bodyPr>
            <a:noAutofit/>
          </a:bodyPr>
          <a:lstStyle/>
          <a:p>
            <a:r>
              <a:rPr lang="ru-RU" sz="22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Признаки необычных сделок при проведении операций </a:t>
            </a:r>
            <a:r>
              <a:rPr lang="ru-RU" sz="2200" u="sng"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с </a:t>
            </a:r>
            <a:r>
              <a:rPr lang="ru-RU" sz="22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денежными средствами или иным имуществом в наличной </a:t>
            </a:r>
            <a:r>
              <a:rPr lang="ru-RU" sz="2200" u="sng"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форме </a:t>
            </a:r>
            <a:r>
              <a:rPr lang="ru-RU" sz="22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и переводов денежных средств</a:t>
            </a:r>
          </a:p>
        </p:txBody>
      </p:sp>
      <p:sp>
        <p:nvSpPr>
          <p:cNvPr id="179203" name="Rectangle 3"/>
          <p:cNvSpPr>
            <a:spLocks noGrp="1" noChangeArrowheads="1"/>
          </p:cNvSpPr>
          <p:nvPr>
            <p:ph idx="1"/>
          </p:nvPr>
        </p:nvSpPr>
        <p:spPr>
          <a:xfrm>
            <a:off x="251520" y="1556792"/>
            <a:ext cx="8352928" cy="4032250"/>
          </a:xfrm>
        </p:spPr>
        <p:txBody>
          <a:bodyPr/>
          <a:lstStyle/>
          <a:p>
            <a:pPr algn="just">
              <a:lnSpc>
                <a:spcPct val="80000"/>
              </a:lnSpc>
            </a:pPr>
            <a:r>
              <a:rPr lang="ru-RU" sz="1800" dirty="0">
                <a:latin typeface="Times New Roman" pitchFamily="18" charset="0"/>
                <a:cs typeface="Times New Roman" pitchFamily="18" charset="0"/>
              </a:rPr>
              <a:t>Перевод денежных средств на анонимный (номерной) счет (во вклад) </a:t>
            </a:r>
            <a:r>
              <a:rPr lang="ru-RU" sz="1800" dirty="0" smtClean="0">
                <a:latin typeface="Times New Roman" pitchFamily="18" charset="0"/>
                <a:cs typeface="Times New Roman" pitchFamily="18" charset="0"/>
              </a:rPr>
              <a:t>                         за </a:t>
            </a:r>
            <a:r>
              <a:rPr lang="ru-RU" sz="1800" dirty="0">
                <a:latin typeface="Times New Roman" pitchFamily="18" charset="0"/>
                <a:cs typeface="Times New Roman" pitchFamily="18" charset="0"/>
              </a:rPr>
              <a:t>границу и поступление денежных средств с анонимного (номерного) счета (вклада) из-за границы на сумму менее 600 000 рублей либо ее эквивалента </a:t>
            </a:r>
            <a:r>
              <a:rPr lang="ru-RU" sz="1800" dirty="0" smtClean="0">
                <a:latin typeface="Times New Roman" pitchFamily="18" charset="0"/>
                <a:cs typeface="Times New Roman" pitchFamily="18" charset="0"/>
              </a:rPr>
              <a:t>                  в </a:t>
            </a:r>
            <a:r>
              <a:rPr lang="ru-RU" sz="1800" dirty="0">
                <a:latin typeface="Times New Roman" pitchFamily="18" charset="0"/>
                <a:cs typeface="Times New Roman" pitchFamily="18" charset="0"/>
              </a:rPr>
              <a:t>иностранной </a:t>
            </a:r>
            <a:r>
              <a:rPr lang="ru-RU" sz="1800" dirty="0" smtClean="0">
                <a:latin typeface="Times New Roman" pitchFamily="18" charset="0"/>
                <a:cs typeface="Times New Roman" pitchFamily="18" charset="0"/>
              </a:rPr>
              <a:t>валюте;</a:t>
            </a:r>
            <a:endParaRPr lang="ru-RU" sz="1800" dirty="0">
              <a:latin typeface="Times New Roman" pitchFamily="18" charset="0"/>
              <a:cs typeface="Times New Roman" pitchFamily="18" charset="0"/>
            </a:endParaRPr>
          </a:p>
          <a:p>
            <a:pPr algn="just">
              <a:lnSpc>
                <a:spcPct val="80000"/>
              </a:lnSpc>
            </a:pPr>
            <a:r>
              <a:rPr lang="ru-RU" sz="1800" dirty="0">
                <a:latin typeface="Times New Roman" pitchFamily="18" charset="0"/>
                <a:cs typeface="Times New Roman" pitchFamily="18" charset="0"/>
              </a:rPr>
              <a:t>Настаивание клиента на проведении расчетов наличными денежными </a:t>
            </a:r>
            <a:r>
              <a:rPr lang="ru-RU" sz="1800" dirty="0" smtClean="0">
                <a:latin typeface="Times New Roman" pitchFamily="18" charset="0"/>
                <a:cs typeface="Times New Roman" pitchFamily="18" charset="0"/>
              </a:rPr>
              <a:t>средствами;</a:t>
            </a:r>
            <a:r>
              <a:rPr lang="ru-RU" sz="1800" dirty="0">
                <a:latin typeface="Times New Roman" pitchFamily="18" charset="0"/>
                <a:cs typeface="Times New Roman" pitchFamily="18" charset="0"/>
              </a:rPr>
              <a:t>	</a:t>
            </a:r>
          </a:p>
          <a:p>
            <a:pPr algn="just">
              <a:lnSpc>
                <a:spcPct val="80000"/>
              </a:lnSpc>
            </a:pPr>
            <a:r>
              <a:rPr lang="ru-RU" sz="1800" dirty="0">
                <a:latin typeface="Times New Roman" pitchFamily="18" charset="0"/>
                <a:cs typeface="Times New Roman" pitchFamily="18" charset="0"/>
              </a:rPr>
              <a:t>Регулярное получение клиентом денежных средств, причитающихся </a:t>
            </a:r>
            <a:r>
              <a:rPr lang="ru-RU" sz="1800" dirty="0" smtClean="0">
                <a:latin typeface="Times New Roman" pitchFamily="18" charset="0"/>
                <a:cs typeface="Times New Roman" pitchFamily="18" charset="0"/>
              </a:rPr>
              <a:t>                           по </a:t>
            </a:r>
            <a:r>
              <a:rPr lang="ru-RU" sz="1800" dirty="0">
                <a:latin typeface="Times New Roman" pitchFamily="18" charset="0"/>
                <a:cs typeface="Times New Roman" pitchFamily="18" charset="0"/>
              </a:rPr>
              <a:t>операции (сделке), в наличной форме по инициативе </a:t>
            </a:r>
            <a:r>
              <a:rPr lang="ru-RU" sz="1800" dirty="0" smtClean="0">
                <a:latin typeface="Times New Roman" pitchFamily="18" charset="0"/>
                <a:cs typeface="Times New Roman" pitchFamily="18" charset="0"/>
              </a:rPr>
              <a:t>клиента;</a:t>
            </a:r>
            <a:r>
              <a:rPr lang="ru-RU" sz="1800" dirty="0">
                <a:latin typeface="Times New Roman" pitchFamily="18" charset="0"/>
                <a:cs typeface="Times New Roman" pitchFamily="18" charset="0"/>
              </a:rPr>
              <a:t>	</a:t>
            </a:r>
          </a:p>
          <a:p>
            <a:pPr algn="just">
              <a:lnSpc>
                <a:spcPct val="80000"/>
              </a:lnSpc>
            </a:pPr>
            <a:r>
              <a:rPr lang="ru-RU" sz="1800" dirty="0">
                <a:latin typeface="Times New Roman" pitchFamily="18" charset="0"/>
                <a:cs typeface="Times New Roman" pitchFamily="18" charset="0"/>
              </a:rPr>
              <a:t>Совершение операции (сделки) на сумму, равную или превышающую 600 000 рублей либо ее эквивалента в иностранной валюте по внесению или выдаче денежных средств в наличной форме, участниками которых являются нерезиденты, имеющие регистрацию, место жительства или место нахождения в государстве Таможенного союза	</a:t>
            </a:r>
          </a:p>
          <a:p>
            <a:pPr>
              <a:lnSpc>
                <a:spcPct val="80000"/>
              </a:lnSpc>
            </a:pPr>
            <a:endParaRPr lang="ru-RU" sz="1800" dirty="0"/>
          </a:p>
        </p:txBody>
      </p:sp>
    </p:spTree>
    <p:extLst>
      <p:ext uri="{BB962C8B-B14F-4D97-AF65-F5344CB8AC3E}">
        <p14:creationId xmlns:p14="http://schemas.microsoft.com/office/powerpoint/2010/main" val="197626760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19622" y="116632"/>
            <a:ext cx="8229600" cy="990600"/>
          </a:xfrm>
        </p:spPr>
        <p:txBody>
          <a:bodyPr>
            <a:normAutofit/>
          </a:bodyPr>
          <a:lstStyle/>
          <a:p>
            <a: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Признаки необычных сделок при проведении </a:t>
            </a:r>
            <a:r>
              <a:rPr lang="ru-RU" sz="2800" u="sng"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операций </a:t>
            </a:r>
            <a:r>
              <a:rPr lang="ru-RU" sz="28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по договорам займа</a:t>
            </a:r>
          </a:p>
        </p:txBody>
      </p:sp>
      <p:sp>
        <p:nvSpPr>
          <p:cNvPr id="3" name="Прямоугольник 2"/>
          <p:cNvSpPr/>
          <p:nvPr/>
        </p:nvSpPr>
        <p:spPr>
          <a:xfrm>
            <a:off x="395536" y="2132856"/>
            <a:ext cx="8208912" cy="2308324"/>
          </a:xfrm>
          <a:prstGeom prst="rect">
            <a:avLst/>
          </a:prstGeom>
        </p:spPr>
        <p:txBody>
          <a:bodyPr wrap="square">
            <a:spAutoFit/>
          </a:bodyPr>
          <a:lstStyle/>
          <a:p>
            <a:pPr algn="just" eaLnBrk="0" fontAlgn="base" hangingPunct="0">
              <a:spcBef>
                <a:spcPct val="0"/>
              </a:spcBef>
              <a:spcAft>
                <a:spcPct val="0"/>
              </a:spcAft>
              <a:buClr>
                <a:srgbClr val="FFFFFF"/>
              </a:buClr>
            </a:pPr>
            <a:r>
              <a:rPr lang="ru-RU" sz="2400" dirty="0" smtClean="0">
                <a:latin typeface="Times New Roman" pitchFamily="18" charset="0"/>
                <a:cs typeface="Times New Roman" pitchFamily="18" charset="0"/>
              </a:rPr>
              <a:t>- Предоставление или получение займа, процентная ставка            по которому ниже ставки рефинансирования, устанавливаемой Банком России;	</a:t>
            </a:r>
          </a:p>
          <a:p>
            <a:pPr algn="just" eaLnBrk="0" fontAlgn="base" hangingPunct="0">
              <a:spcBef>
                <a:spcPct val="0"/>
              </a:spcBef>
              <a:spcAft>
                <a:spcPct val="0"/>
              </a:spcAft>
              <a:buClr>
                <a:srgbClr val="FFFFFF"/>
              </a:buClr>
              <a:buFont typeface="Wingdings" pitchFamily="2" charset="2"/>
              <a:buChar char="ü"/>
            </a:pPr>
            <a:endParaRPr lang="ru-RU" sz="2400" dirty="0">
              <a:latin typeface="Times New Roman" pitchFamily="18" charset="0"/>
              <a:cs typeface="Times New Roman" pitchFamily="18" charset="0"/>
            </a:endParaRPr>
          </a:p>
          <a:p>
            <a:pPr algn="just" eaLnBrk="0" fontAlgn="base" hangingPunct="0">
              <a:spcBef>
                <a:spcPct val="0"/>
              </a:spcBef>
              <a:spcAft>
                <a:spcPct val="0"/>
              </a:spcAft>
              <a:buClr>
                <a:srgbClr val="FFFFFF"/>
              </a:buClr>
            </a:pPr>
            <a:r>
              <a:rPr lang="ru-RU" sz="2400" dirty="0" smtClean="0">
                <a:latin typeface="Times New Roman" pitchFamily="18" charset="0"/>
                <a:cs typeface="Times New Roman" pitchFamily="18" charset="0"/>
              </a:rPr>
              <a:t>- Получение </a:t>
            </a:r>
            <a:r>
              <a:rPr lang="ru-RU" sz="2400" dirty="0">
                <a:latin typeface="Times New Roman" pitchFamily="18" charset="0"/>
                <a:cs typeface="Times New Roman" pitchFamily="18" charset="0"/>
              </a:rPr>
              <a:t>займа от нерезидента и (или) предоставление займа нерезиденту</a:t>
            </a:r>
            <a:endParaRPr lang="ru-RU" sz="2400" dirty="0"/>
          </a:p>
        </p:txBody>
      </p:sp>
    </p:spTree>
    <p:extLst>
      <p:ext uri="{BB962C8B-B14F-4D97-AF65-F5344CB8AC3E}">
        <p14:creationId xmlns:p14="http://schemas.microsoft.com/office/powerpoint/2010/main" val="39797203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idx="4294967295"/>
          </p:nvPr>
        </p:nvSpPr>
        <p:spPr>
          <a:xfrm>
            <a:off x="0" y="-55563"/>
            <a:ext cx="8362950" cy="1341438"/>
          </a:xfrm>
        </p:spPr>
        <p:txBody>
          <a:bodyPr>
            <a:normAutofit/>
          </a:bodyPr>
          <a:lstStyle/>
          <a:p>
            <a:r>
              <a:rPr lang="ru-RU" sz="24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Признаки необычных сделок, выявляемые </a:t>
            </a:r>
            <a:r>
              <a:rPr lang="ru-RU" sz="2400" u="sng" dirty="0" smtClean="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                                        при </a:t>
            </a:r>
            <a:r>
              <a:rPr lang="ru-RU" sz="2400" u="sng" dirty="0">
                <a:solidFill>
                  <a:schemeClr val="bg1"/>
                </a:solidFill>
                <a:effectLst>
                  <a:outerShdw blurRad="38100" dist="38100" dir="2700000" algn="tl">
                    <a:srgbClr val="000000">
                      <a:alpha val="43137"/>
                    </a:srgbClr>
                  </a:outerShdw>
                </a:effectLst>
                <a:latin typeface="Times New Roman" pitchFamily="18" charset="0"/>
                <a:ea typeface="+mn-ea"/>
                <a:cs typeface="Times New Roman" pitchFamily="18" charset="0"/>
              </a:rPr>
              <a:t>осуществлении сделок с недвижимым имуществом</a:t>
            </a:r>
          </a:p>
        </p:txBody>
      </p:sp>
      <p:sp>
        <p:nvSpPr>
          <p:cNvPr id="211972" name="Rectangle 4"/>
          <p:cNvSpPr>
            <a:spLocks noChangeArrowheads="1"/>
          </p:cNvSpPr>
          <p:nvPr/>
        </p:nvSpPr>
        <p:spPr bwMode="auto">
          <a:xfrm>
            <a:off x="323850" y="3346450"/>
            <a:ext cx="8496300" cy="336550"/>
          </a:xfrm>
          <a:prstGeom prst="rect">
            <a:avLst/>
          </a:prstGeom>
          <a:noFill/>
          <a:ln w="9525">
            <a:noFill/>
            <a:miter lim="800000"/>
            <a:headEnd/>
            <a:tailEnd/>
          </a:ln>
          <a:effectLst>
            <a:outerShdw dist="53882" dir="13500000" algn="ctr" rotWithShape="0">
              <a:schemeClr val="bg2">
                <a:alpha val="50000"/>
              </a:schemeClr>
            </a:outerShdw>
          </a:effectLst>
        </p:spPr>
        <p:txBody>
          <a:bodyPr anchor="ctr">
            <a:spAutoFit/>
          </a:bodyPr>
          <a:lstStyle/>
          <a:p>
            <a:pPr eaLnBrk="0" fontAlgn="base" hangingPunct="0">
              <a:spcBef>
                <a:spcPct val="0"/>
              </a:spcBef>
              <a:spcAft>
                <a:spcPct val="0"/>
              </a:spcAft>
              <a:buClr>
                <a:srgbClr val="FFFFFF"/>
              </a:buClr>
              <a:defRPr/>
            </a:pPr>
            <a:r>
              <a:rPr lang="ru-RU" sz="1600">
                <a:solidFill>
                  <a:srgbClr val="FFFFFF"/>
                </a:solidFill>
                <a:latin typeface="Times New Roman" pitchFamily="18" charset="0"/>
              </a:rPr>
              <a:t>   </a:t>
            </a:r>
          </a:p>
        </p:txBody>
      </p:sp>
      <p:sp>
        <p:nvSpPr>
          <p:cNvPr id="3" name="TextBox 2"/>
          <p:cNvSpPr txBox="1"/>
          <p:nvPr/>
        </p:nvSpPr>
        <p:spPr>
          <a:xfrm>
            <a:off x="179512" y="1412776"/>
            <a:ext cx="8568952" cy="5078313"/>
          </a:xfrm>
          <a:prstGeom prst="rect">
            <a:avLst/>
          </a:prstGeom>
          <a:noFill/>
        </p:spPr>
        <p:txBody>
          <a:bodyPr wrap="square" rtlCol="0">
            <a:spAutoFit/>
          </a:bodyPr>
          <a:lstStyle/>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Предложение </a:t>
            </a:r>
            <a:r>
              <a:rPr lang="ru-RU" dirty="0">
                <a:latin typeface="Times New Roman" pitchFamily="18" charset="0"/>
                <a:cs typeface="Times New Roman" pitchFamily="18" charset="0"/>
              </a:rPr>
              <a:t>или попытка клиента совершить сделку с </a:t>
            </a:r>
            <a:r>
              <a:rPr lang="ru-RU" dirty="0" smtClean="0">
                <a:latin typeface="Times New Roman" pitchFamily="18" charset="0"/>
                <a:cs typeface="Times New Roman" pitchFamily="18" charset="0"/>
              </a:rPr>
              <a:t>недвижимым имуществом</a:t>
            </a:r>
            <a:r>
              <a:rPr lang="ru-RU" dirty="0">
                <a:latin typeface="Times New Roman" pitchFamily="18" charset="0"/>
                <a:cs typeface="Times New Roman" pitchFamily="18" charset="0"/>
              </a:rPr>
              <a:t>, на которое наложено обременение (за исключением ипотеки);</a:t>
            </a:r>
          </a:p>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Совершение </a:t>
            </a:r>
            <a:r>
              <a:rPr lang="ru-RU" dirty="0">
                <a:latin typeface="Times New Roman" pitchFamily="18" charset="0"/>
                <a:cs typeface="Times New Roman" pitchFamily="18" charset="0"/>
              </a:rPr>
              <a:t>сделки с недвижимым имуществом по цене, отличной от рыночной в 2 и более раз;	</a:t>
            </a:r>
          </a:p>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Многократная </a:t>
            </a:r>
            <a:r>
              <a:rPr lang="ru-RU" dirty="0">
                <a:latin typeface="Times New Roman" pitchFamily="18" charset="0"/>
                <a:cs typeface="Times New Roman" pitchFamily="18" charset="0"/>
              </a:rPr>
              <a:t>(три и более раз) покупка и (или) продажа физическим лицом объектов недвижимости;	</a:t>
            </a:r>
          </a:p>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Многократное </a:t>
            </a:r>
            <a:r>
              <a:rPr lang="ru-RU" dirty="0">
                <a:latin typeface="Times New Roman" pitchFamily="18" charset="0"/>
                <a:cs typeface="Times New Roman" pitchFamily="18" charset="0"/>
              </a:rPr>
              <a:t>(три и более раз) совершение физическим или юридическим лицом сделок с одним объектом недвижимости;	</a:t>
            </a:r>
          </a:p>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Осуществление </a:t>
            </a:r>
            <a:r>
              <a:rPr lang="ru-RU" dirty="0">
                <a:latin typeface="Times New Roman" pitchFamily="18" charset="0"/>
                <a:cs typeface="Times New Roman" pitchFamily="18" charset="0"/>
              </a:rPr>
              <a:t>сделки с недвижимым имуществом, стороной по которой выступает нерезидент;	</a:t>
            </a:r>
          </a:p>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Осуществление </a:t>
            </a:r>
            <a:r>
              <a:rPr lang="ru-RU" dirty="0">
                <a:latin typeface="Times New Roman" pitchFamily="18" charset="0"/>
                <a:cs typeface="Times New Roman" pitchFamily="18" charset="0"/>
              </a:rPr>
              <a:t>сделки с недвижимым имуществом, стороной по которой выступает участник федеральных, региональных либо муниципальных целевых программ или национальных проектов, направленных на обеспечение жильем либо на улучшение жилищных условий;	</a:t>
            </a:r>
          </a:p>
          <a:p>
            <a:pPr marL="342900" indent="-342900" algn="just" eaLnBrk="0" fontAlgn="base" hangingPunct="0">
              <a:spcBef>
                <a:spcPct val="0"/>
              </a:spcBef>
              <a:spcAft>
                <a:spcPct val="0"/>
              </a:spcAft>
              <a:buClr>
                <a:srgbClr val="FFFFFF"/>
              </a:buClr>
              <a:buFont typeface="Arial" panose="020B0604020202020204" pitchFamily="34" charset="0"/>
              <a:buChar char="•"/>
            </a:pPr>
            <a:r>
              <a:rPr lang="ru-RU" dirty="0" smtClean="0">
                <a:latin typeface="Times New Roman" pitchFamily="18" charset="0"/>
                <a:cs typeface="Times New Roman" pitchFamily="18" charset="0"/>
              </a:rPr>
              <a:t>- Осуществление </a:t>
            </a:r>
            <a:r>
              <a:rPr lang="ru-RU" dirty="0">
                <a:latin typeface="Times New Roman" pitchFamily="18" charset="0"/>
                <a:cs typeface="Times New Roman" pitchFamily="18" charset="0"/>
              </a:rPr>
              <a:t>сделки купли-продажи недвижимого имущества, являющегося государственной или муниципальной собственностью, приобретателем по которой выступает коммерческое юридическое лицо</a:t>
            </a:r>
          </a:p>
          <a:p>
            <a:pPr marL="285750" indent="-285750">
              <a:buFont typeface="Arial" panose="020B0604020202020204" pitchFamily="34" charset="0"/>
              <a:buChar char="•"/>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57769621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08520" y="188640"/>
            <a:ext cx="8359702" cy="981075"/>
          </a:xfrm>
        </p:spPr>
        <p:txBody>
          <a:bodyPr>
            <a:noAutofit/>
          </a:bodyPr>
          <a:lstStyle/>
          <a:p>
            <a:pPr algn="ctr"/>
            <a:r>
              <a:rPr lang="ru-RU"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Порядок представления информации </a:t>
            </a:r>
            <a:br>
              <a:rPr lang="ru-RU"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ru-RU" sz="2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в Федеральную службу по финансовому мониторингу</a:t>
            </a:r>
          </a:p>
        </p:txBody>
      </p:sp>
      <p:sp>
        <p:nvSpPr>
          <p:cNvPr id="101378" name="AutoShape 3"/>
          <p:cNvSpPr>
            <a:spLocks noChangeArrowheads="1"/>
          </p:cNvSpPr>
          <p:nvPr/>
        </p:nvSpPr>
        <p:spPr bwMode="auto">
          <a:xfrm>
            <a:off x="323528" y="1340768"/>
            <a:ext cx="8424936" cy="4392488"/>
          </a:xfrm>
          <a:prstGeom prst="foldedCorner">
            <a:avLst>
              <a:gd name="adj" fmla="val 18171"/>
            </a:avLst>
          </a:prstGeom>
          <a:solidFill>
            <a:schemeClr val="bg1">
              <a:lumMod val="95000"/>
            </a:schemeClr>
          </a:solidFill>
          <a:ln w="9525">
            <a:solidFill>
              <a:schemeClr val="bg1">
                <a:lumMod val="95000"/>
              </a:schemeClr>
            </a:solidFill>
            <a:round/>
            <a:headEnd/>
            <a:tailEnd/>
          </a:ln>
        </p:spPr>
        <p:txBody>
          <a:bodyPr wrap="none" anchor="ctr"/>
          <a:lstStyle/>
          <a:p>
            <a:pPr algn="ctr" eaLnBrk="0" fontAlgn="base" hangingPunct="0">
              <a:spcBef>
                <a:spcPct val="0"/>
              </a:spcBef>
              <a:spcAft>
                <a:spcPct val="0"/>
              </a:spcAft>
              <a:buClr>
                <a:srgbClr val="FFFFFF"/>
              </a:buClr>
            </a:pPr>
            <a:endParaRPr lang="ru-RU" sz="1700" b="1" dirty="0" smtClean="0">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FFFFFF"/>
              </a:buClr>
            </a:pPr>
            <a:endParaRPr lang="ru-RU" sz="1700" b="1" dirty="0" smtClean="0">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FFFFFF"/>
              </a:buClr>
            </a:pPr>
            <a:endParaRPr lang="ru-RU" sz="1700" b="1" dirty="0" smtClean="0">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Приказ Федеральной службы по финансовому мониторингу</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от 22.04.2015 №110 </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«Об утверждении инструкции о представлении в Федеральную службу</a:t>
            </a:r>
          </a:p>
          <a:p>
            <a:pPr marL="265113"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по финансовому мониторингу информации, предусмотренной Федеральным </a:t>
            </a:r>
          </a:p>
          <a:p>
            <a:pPr marL="265113" algn="ctr" eaLnBrk="0" fontAlgn="base" hangingPunct="0">
              <a:spcBef>
                <a:spcPct val="0"/>
              </a:spcBef>
              <a:spcAft>
                <a:spcPct val="0"/>
              </a:spcAft>
              <a:buClr>
                <a:srgbClr val="FFFFFF"/>
              </a:buClr>
            </a:pPr>
            <a:r>
              <a:rPr lang="ru-RU" sz="1700" dirty="0" err="1" smtClean="0">
                <a:latin typeface="Times New Roman" panose="02020603050405020304" pitchFamily="18" charset="0"/>
                <a:cs typeface="Times New Roman" panose="02020603050405020304" pitchFamily="18" charset="0"/>
              </a:rPr>
              <a:t>закономот</a:t>
            </a:r>
            <a:r>
              <a:rPr lang="ru-RU" sz="1700" dirty="0" smtClean="0">
                <a:latin typeface="Times New Roman" panose="02020603050405020304" pitchFamily="18" charset="0"/>
                <a:cs typeface="Times New Roman" panose="02020603050405020304" pitchFamily="18" charset="0"/>
              </a:rPr>
              <a:t> 7 августа 2001 года №115-ФЗ «О противодействии</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легализации (отмыванию) доходов, полученных преступным путем,</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и финансированию терроризма»</a:t>
            </a:r>
          </a:p>
          <a:p>
            <a:pPr algn="ctr" eaLnBrk="0" fontAlgn="base" hangingPunct="0">
              <a:spcBef>
                <a:spcPct val="0"/>
              </a:spcBef>
              <a:spcAft>
                <a:spcPct val="0"/>
              </a:spcAft>
              <a:buClr>
                <a:srgbClr val="FFFFFF"/>
              </a:buClr>
            </a:pPr>
            <a:endParaRPr lang="ru-RU" sz="1700" dirty="0" smtClean="0">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Приказ от 27 августа 2015 г. № 261 «Об утверждении описания форматов</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 формализованных электронных сообщений, направление которых предусмотрено</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 Инструкцией о представлении в Федеральную службу по финансовому </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мониторингу информации, предусмотренной Федеральным законом </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от 7 августа 2001 г. № 115-ФЗ «О противодействии легализации (отмыванию) </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доходов, полученных преступным путем, и финансированию терроризма», </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утвержденной приказом Федеральной службы по финансовому мониторингу </a:t>
            </a:r>
          </a:p>
          <a:p>
            <a:pPr algn="ctr" eaLnBrk="0" fontAlgn="base" hangingPunct="0">
              <a:spcBef>
                <a:spcPct val="0"/>
              </a:spcBef>
              <a:spcAft>
                <a:spcPct val="0"/>
              </a:spcAft>
              <a:buClr>
                <a:srgbClr val="FFFFFF"/>
              </a:buClr>
            </a:pPr>
            <a:r>
              <a:rPr lang="ru-RU" sz="1700" dirty="0" smtClean="0">
                <a:latin typeface="Times New Roman" panose="02020603050405020304" pitchFamily="18" charset="0"/>
                <a:cs typeface="Times New Roman" panose="02020603050405020304" pitchFamily="18" charset="0"/>
              </a:rPr>
              <a:t>от 22 апреля 2015 г. № 110, и рекомендаций по их заполнению»</a:t>
            </a:r>
            <a:endParaRPr lang="ru-RU" sz="1700" dirty="0">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buClr>
                <a:srgbClr val="FFFFFF"/>
              </a:buClr>
            </a:pPr>
            <a:endParaRPr lang="ru-RU" sz="17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015716" y="5904309"/>
            <a:ext cx="5040560" cy="677108"/>
          </a:xfrm>
          <a:prstGeom prst="rect">
            <a:avLst/>
          </a:prstGeom>
        </p:spPr>
        <p:txBody>
          <a:bodyPr wrap="square">
            <a:spAutoFit/>
          </a:bodyPr>
          <a:lstStyle/>
          <a:p>
            <a:pPr algn="ctr"/>
            <a:r>
              <a:rPr lang="ru-RU" b="1" dirty="0" smtClean="0">
                <a:solidFill>
                  <a:srgbClr val="2E4883"/>
                </a:solidFill>
                <a:latin typeface="Times New Roman" panose="02020603050405020304" pitchFamily="18" charset="0"/>
                <a:cs typeface="Times New Roman" panose="02020603050405020304" pitchFamily="18" charset="0"/>
              </a:rPr>
              <a:t>Форма представления информации</a:t>
            </a:r>
          </a:p>
          <a:p>
            <a:pPr algn="ctr"/>
            <a:r>
              <a:rPr lang="ru-RU" sz="2000" b="1" dirty="0" smtClean="0">
                <a:solidFill>
                  <a:srgbClr val="2E4883"/>
                </a:solidFill>
                <a:latin typeface="Times New Roman" panose="02020603050405020304" pitchFamily="18" charset="0"/>
                <a:cs typeface="Times New Roman" panose="02020603050405020304" pitchFamily="18" charset="0"/>
              </a:rPr>
              <a:t>1-ФМ</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об операциях, подлежащих контролю</a:t>
            </a:r>
          </a:p>
        </p:txBody>
      </p:sp>
    </p:spTree>
    <p:extLst>
      <p:ext uri="{BB962C8B-B14F-4D97-AF65-F5344CB8AC3E}">
        <p14:creationId xmlns:p14="http://schemas.microsoft.com/office/powerpoint/2010/main" val="2602800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2000" fill="hold"/>
                                        <p:tgtEl>
                                          <p:spTgt spid="101378"/>
                                        </p:tgtEl>
                                        <p:attrNameLst>
                                          <p:attrName>ppt_w</p:attrName>
                                        </p:attrNameLst>
                                      </p:cBhvr>
                                      <p:tavLst>
                                        <p:tav tm="0">
                                          <p:val>
                                            <p:strVal val="#ppt_w+.3"/>
                                          </p:val>
                                        </p:tav>
                                        <p:tav tm="100000">
                                          <p:val>
                                            <p:strVal val="#ppt_w"/>
                                          </p:val>
                                        </p:tav>
                                      </p:tavLst>
                                    </p:anim>
                                    <p:animEffect transition="in" filter="fade">
                                      <p:cBhvr>
                                        <p:cTn id="8"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5" name="Line 45"/>
          <p:cNvSpPr>
            <a:spLocks noChangeShapeType="1"/>
          </p:cNvSpPr>
          <p:nvPr/>
        </p:nvSpPr>
        <p:spPr bwMode="auto">
          <a:xfrm>
            <a:off x="1006897" y="5817284"/>
            <a:ext cx="4672710" cy="1505"/>
          </a:xfrm>
          <a:prstGeom prst="line">
            <a:avLst/>
          </a:prstGeom>
          <a:noFill/>
          <a:ln w="76320" cap="sq">
            <a:solidFill>
              <a:srgbClr val="FFFFFF"/>
            </a:solidFill>
            <a:miter lim="800000"/>
            <a:headEnd/>
            <a:tailEnd/>
          </a:ln>
          <a:effectLst/>
        </p:spPr>
        <p:txBody>
          <a:bodyPr/>
          <a:lstStyle/>
          <a:p>
            <a:endParaRPr lang="ru-RU" sz="3792"/>
          </a:p>
        </p:txBody>
      </p:sp>
      <p:sp>
        <p:nvSpPr>
          <p:cNvPr id="102462" name="AutoShape 62"/>
          <p:cNvSpPr>
            <a:spLocks noChangeArrowheads="1"/>
          </p:cNvSpPr>
          <p:nvPr/>
        </p:nvSpPr>
        <p:spPr bwMode="auto">
          <a:xfrm>
            <a:off x="6856439" y="2390630"/>
            <a:ext cx="1972922" cy="4188133"/>
          </a:xfrm>
          <a:prstGeom prst="roundRect">
            <a:avLst>
              <a:gd name="adj" fmla="val 16667"/>
            </a:avLst>
          </a:prstGeom>
          <a:noFill/>
          <a:ln w="19050" cap="sq">
            <a:solidFill>
              <a:schemeClr val="accent2">
                <a:lumMod val="40000"/>
                <a:lumOff val="60000"/>
              </a:schemeClr>
            </a:solidFill>
            <a:miter lim="800000"/>
            <a:headEnd/>
            <a:tailEnd/>
          </a:ln>
          <a:effectLst/>
        </p:spPr>
        <p:txBody>
          <a:bodyPr wrap="none" anchor="ctr"/>
          <a:lstStyle/>
          <a:p>
            <a:endParaRPr lang="ru-RU" sz="3792"/>
          </a:p>
        </p:txBody>
      </p:sp>
      <p:sp>
        <p:nvSpPr>
          <p:cNvPr id="2" name="Прямоугольник 1"/>
          <p:cNvSpPr/>
          <p:nvPr/>
        </p:nvSpPr>
        <p:spPr>
          <a:xfrm>
            <a:off x="7790987" y="44624"/>
            <a:ext cx="1142210" cy="1099940"/>
          </a:xfrm>
          <a:prstGeom prst="rect">
            <a:avLst/>
          </a:prstGeom>
          <a:solidFill>
            <a:srgbClr val="2E4883"/>
          </a:solidFill>
          <a:ln>
            <a:solidFill>
              <a:srgbClr val="2E4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401" name="Text Box 1"/>
          <p:cNvSpPr txBox="1">
            <a:spLocks noChangeArrowheads="1"/>
          </p:cNvSpPr>
          <p:nvPr/>
        </p:nvSpPr>
        <p:spPr bwMode="auto">
          <a:xfrm>
            <a:off x="176198" y="163369"/>
            <a:ext cx="8729162" cy="311515"/>
          </a:xfrm>
          <a:prstGeom prst="rect">
            <a:avLst/>
          </a:prstGeom>
          <a:noFill/>
          <a:ln w="9525" cap="flat">
            <a:noFill/>
            <a:round/>
            <a:headEnd/>
            <a:tailEnd/>
          </a:ln>
          <a:effectLst/>
        </p:spPr>
        <p:txBody>
          <a:bodyPr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dirty="0">
                <a:solidFill>
                  <a:schemeClr val="bg1"/>
                </a:solidFill>
                <a:effectLst>
                  <a:outerShdw blurRad="38100" dist="38100" dir="2700000" algn="tl">
                    <a:srgbClr val="000000"/>
                  </a:outerShdw>
                </a:effectLst>
                <a:latin typeface="Times New Roman" panose="02020603050405020304" pitchFamily="18" charset="0"/>
                <a:ea typeface="Microsoft YaHei" charset="0"/>
                <a:cs typeface="Times New Roman" panose="02020603050405020304" pitchFamily="18" charset="0"/>
              </a:rPr>
              <a:t>Организации, осуществляющие операции с денежными средствами </a:t>
            </a:r>
            <a:endParaRPr lang="ru-RU" dirty="0" smtClean="0">
              <a:solidFill>
                <a:schemeClr val="bg1"/>
              </a:solidFill>
              <a:effectLst>
                <a:outerShdw blurRad="38100" dist="38100" dir="2700000" algn="tl">
                  <a:srgbClr val="000000"/>
                </a:outerShdw>
              </a:effectLst>
              <a:latin typeface="Times New Roman" panose="02020603050405020304" pitchFamily="18" charset="0"/>
              <a:ea typeface="Microsoft YaHei" charset="0"/>
              <a:cs typeface="Times New Roman" panose="02020603050405020304" pitchFamily="18" charset="0"/>
            </a:endParaRPr>
          </a:p>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dirty="0" smtClean="0">
                <a:solidFill>
                  <a:schemeClr val="bg1"/>
                </a:solidFill>
                <a:effectLst>
                  <a:outerShdw blurRad="38100" dist="38100" dir="2700000" algn="tl">
                    <a:srgbClr val="000000"/>
                  </a:outerShdw>
                </a:effectLst>
                <a:latin typeface="Times New Roman" panose="02020603050405020304" pitchFamily="18" charset="0"/>
                <a:ea typeface="Microsoft YaHei" charset="0"/>
                <a:cs typeface="Times New Roman" panose="02020603050405020304" pitchFamily="18" charset="0"/>
              </a:rPr>
              <a:t>или </a:t>
            </a:r>
            <a:r>
              <a:rPr lang="ru-RU" dirty="0">
                <a:solidFill>
                  <a:schemeClr val="bg1"/>
                </a:solidFill>
                <a:effectLst>
                  <a:outerShdw blurRad="38100" dist="38100" dir="2700000" algn="tl">
                    <a:srgbClr val="000000"/>
                  </a:outerShdw>
                </a:effectLst>
                <a:latin typeface="Times New Roman" panose="02020603050405020304" pitchFamily="18" charset="0"/>
                <a:ea typeface="Microsoft YaHei" charset="0"/>
                <a:cs typeface="Times New Roman" panose="02020603050405020304" pitchFamily="18" charset="0"/>
              </a:rPr>
              <a:t>иным имуществом</a:t>
            </a:r>
          </a:p>
        </p:txBody>
      </p:sp>
      <p:sp>
        <p:nvSpPr>
          <p:cNvPr id="102402" name="AutoShape 2"/>
          <p:cNvSpPr>
            <a:spLocks noChangeArrowheads="1"/>
          </p:cNvSpPr>
          <p:nvPr/>
        </p:nvSpPr>
        <p:spPr bwMode="auto">
          <a:xfrm>
            <a:off x="751072" y="652230"/>
            <a:ext cx="1003767" cy="367195"/>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smtClean="0">
                <a:latin typeface="Times New Roman" panose="02020603050405020304" pitchFamily="18" charset="0"/>
                <a:cs typeface="Times New Roman" panose="02020603050405020304" pitchFamily="18" charset="0"/>
              </a:rPr>
              <a:t>Кредитные</a:t>
            </a:r>
            <a:r>
              <a:rPr lang="ru-RU" sz="1000" dirty="0" smtClean="0">
                <a:latin typeface="Times New Roman" panose="02020603050405020304" pitchFamily="18" charset="0"/>
                <a:cs typeface="Times New Roman" panose="02020603050405020304" pitchFamily="18" charset="0"/>
              </a:rPr>
              <a:t> </a:t>
            </a:r>
            <a:endParaRPr lang="ru-RU" sz="1000" dirty="0">
              <a:latin typeface="Times New Roman" panose="02020603050405020304" pitchFamily="18" charset="0"/>
              <a:cs typeface="Times New Roman" panose="02020603050405020304" pitchFamily="18" charset="0"/>
            </a:endParaRPr>
          </a:p>
        </p:txBody>
      </p:sp>
      <p:sp>
        <p:nvSpPr>
          <p:cNvPr id="102403" name="AutoShape 3"/>
          <p:cNvSpPr>
            <a:spLocks noChangeArrowheads="1"/>
          </p:cNvSpPr>
          <p:nvPr/>
        </p:nvSpPr>
        <p:spPr bwMode="auto">
          <a:xfrm>
            <a:off x="3727760" y="1655997"/>
            <a:ext cx="3011302" cy="484577"/>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Организации, оказывающие посреднические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услуги при осуществлении сделок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купли-продажи недвижимого имущества</a:t>
            </a:r>
          </a:p>
        </p:txBody>
      </p:sp>
      <p:sp>
        <p:nvSpPr>
          <p:cNvPr id="102404" name="AutoShape 4"/>
          <p:cNvSpPr>
            <a:spLocks noChangeArrowheads="1"/>
          </p:cNvSpPr>
          <p:nvPr/>
        </p:nvSpPr>
        <p:spPr bwMode="auto">
          <a:xfrm>
            <a:off x="1651007" y="1656000"/>
            <a:ext cx="1038380" cy="471034"/>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Профучастники</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РЦБ</a:t>
            </a:r>
          </a:p>
        </p:txBody>
      </p:sp>
      <p:sp>
        <p:nvSpPr>
          <p:cNvPr id="102405" name="AutoShape 5"/>
          <p:cNvSpPr>
            <a:spLocks noChangeArrowheads="1"/>
          </p:cNvSpPr>
          <p:nvPr/>
        </p:nvSpPr>
        <p:spPr bwMode="auto">
          <a:xfrm>
            <a:off x="1858677" y="652230"/>
            <a:ext cx="1792334" cy="367195"/>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Организации Федеральной</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почтовой связи</a:t>
            </a:r>
          </a:p>
        </p:txBody>
      </p:sp>
      <p:sp>
        <p:nvSpPr>
          <p:cNvPr id="102406" name="AutoShape 6"/>
          <p:cNvSpPr>
            <a:spLocks noChangeArrowheads="1"/>
          </p:cNvSpPr>
          <p:nvPr/>
        </p:nvSpPr>
        <p:spPr bwMode="auto">
          <a:xfrm>
            <a:off x="751078" y="1102203"/>
            <a:ext cx="1280668" cy="449965"/>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b="1" dirty="0">
                <a:latin typeface="Times New Roman" panose="02020603050405020304" pitchFamily="18" charset="0"/>
                <a:cs typeface="Times New Roman" panose="02020603050405020304" pitchFamily="18" charset="0"/>
              </a:rPr>
              <a:t>Страховые </a:t>
            </a:r>
            <a:r>
              <a:rPr lang="ru-RU" sz="948" b="1" dirty="0" err="1">
                <a:latin typeface="Times New Roman" panose="02020603050405020304" pitchFamily="18" charset="0"/>
                <a:cs typeface="Times New Roman" panose="02020603050405020304" pitchFamily="18" charset="0"/>
              </a:rPr>
              <a:t>органи</a:t>
            </a:r>
            <a:r>
              <a:rPr lang="ru-RU" sz="948" b="1" dirty="0">
                <a:latin typeface="Times New Roman" panose="02020603050405020304" pitchFamily="18" charset="0"/>
                <a:cs typeface="Times New Roman" panose="02020603050405020304" pitchFamily="18" charset="0"/>
              </a:rPr>
              <a:t>-</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b="1" dirty="0" err="1">
                <a:latin typeface="Times New Roman" panose="02020603050405020304" pitchFamily="18" charset="0"/>
                <a:cs typeface="Times New Roman" panose="02020603050405020304" pitchFamily="18" charset="0"/>
              </a:rPr>
              <a:t>зации</a:t>
            </a:r>
            <a:r>
              <a:rPr lang="ru-RU" sz="948" b="1" dirty="0">
                <a:latin typeface="Times New Roman" panose="02020603050405020304" pitchFamily="18" charset="0"/>
                <a:cs typeface="Times New Roman" panose="02020603050405020304" pitchFamily="18" charset="0"/>
              </a:rPr>
              <a:t>  и лизинговые</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b="1" dirty="0">
                <a:latin typeface="Times New Roman" panose="02020603050405020304" pitchFamily="18" charset="0"/>
                <a:cs typeface="Times New Roman" panose="02020603050405020304" pitchFamily="18" charset="0"/>
              </a:rPr>
              <a:t> компании</a:t>
            </a:r>
          </a:p>
        </p:txBody>
      </p:sp>
      <p:sp>
        <p:nvSpPr>
          <p:cNvPr id="102407" name="AutoShape 7"/>
          <p:cNvSpPr>
            <a:spLocks noChangeArrowheads="1"/>
          </p:cNvSpPr>
          <p:nvPr/>
        </p:nvSpPr>
        <p:spPr bwMode="auto">
          <a:xfrm>
            <a:off x="751070" y="1651490"/>
            <a:ext cx="796091" cy="489092"/>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Ломбарды</a:t>
            </a:r>
          </a:p>
        </p:txBody>
      </p:sp>
      <p:sp>
        <p:nvSpPr>
          <p:cNvPr id="102408" name="AutoShape 8"/>
          <p:cNvSpPr>
            <a:spLocks noChangeArrowheads="1"/>
          </p:cNvSpPr>
          <p:nvPr/>
        </p:nvSpPr>
        <p:spPr bwMode="auto">
          <a:xfrm>
            <a:off x="2100971" y="1102194"/>
            <a:ext cx="1557571" cy="484577"/>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b="1" dirty="0">
                <a:latin typeface="Times New Roman" panose="02020603050405020304" pitchFamily="18" charset="0"/>
                <a:cs typeface="Times New Roman" panose="02020603050405020304" pitchFamily="18" charset="0"/>
              </a:rPr>
              <a:t>Управляющие компании</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b="1" dirty="0">
                <a:latin typeface="Times New Roman" panose="02020603050405020304" pitchFamily="18" charset="0"/>
                <a:cs typeface="Times New Roman" panose="02020603050405020304" pitchFamily="18" charset="0"/>
              </a:rPr>
              <a:t>инвестиционных и </a:t>
            </a:r>
            <a:r>
              <a:rPr lang="ru-RU" sz="948" b="1" dirty="0" err="1">
                <a:latin typeface="Times New Roman" panose="02020603050405020304" pitchFamily="18" charset="0"/>
                <a:cs typeface="Times New Roman" panose="02020603050405020304" pitchFamily="18" charset="0"/>
              </a:rPr>
              <a:t>пенси</a:t>
            </a:r>
            <a:r>
              <a:rPr lang="ru-RU" sz="948" b="1" dirty="0">
                <a:latin typeface="Times New Roman" panose="02020603050405020304" pitchFamily="18" charset="0"/>
                <a:cs typeface="Times New Roman" panose="02020603050405020304" pitchFamily="18" charset="0"/>
              </a:rPr>
              <a:t>-</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b="1" dirty="0" err="1">
                <a:latin typeface="Times New Roman" panose="02020603050405020304" pitchFamily="18" charset="0"/>
                <a:cs typeface="Times New Roman" panose="02020603050405020304" pitchFamily="18" charset="0"/>
              </a:rPr>
              <a:t>онных</a:t>
            </a:r>
            <a:r>
              <a:rPr lang="ru-RU" sz="948" b="1" dirty="0">
                <a:latin typeface="Times New Roman" panose="02020603050405020304" pitchFamily="18" charset="0"/>
                <a:cs typeface="Times New Roman" panose="02020603050405020304" pitchFamily="18" charset="0"/>
              </a:rPr>
              <a:t> фондов</a:t>
            </a:r>
          </a:p>
        </p:txBody>
      </p:sp>
      <p:sp>
        <p:nvSpPr>
          <p:cNvPr id="102409" name="AutoShape 9"/>
          <p:cNvSpPr>
            <a:spLocks noChangeArrowheads="1"/>
          </p:cNvSpPr>
          <p:nvPr/>
        </p:nvSpPr>
        <p:spPr bwMode="auto">
          <a:xfrm>
            <a:off x="3727760" y="1067591"/>
            <a:ext cx="3011302" cy="519190"/>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Организации, осуществляющие скупку,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куплю-продажу драгметаллов и камней,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ювелирных изделий и лома</a:t>
            </a:r>
          </a:p>
        </p:txBody>
      </p:sp>
      <p:sp>
        <p:nvSpPr>
          <p:cNvPr id="102410" name="AutoShape 10"/>
          <p:cNvSpPr>
            <a:spLocks noChangeArrowheads="1"/>
          </p:cNvSpPr>
          <p:nvPr/>
        </p:nvSpPr>
        <p:spPr bwMode="auto">
          <a:xfrm>
            <a:off x="2763119" y="1651490"/>
            <a:ext cx="895415" cy="489092"/>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Игорные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заведения</a:t>
            </a:r>
          </a:p>
        </p:txBody>
      </p:sp>
      <p:sp>
        <p:nvSpPr>
          <p:cNvPr id="102411" name="AutoShape 11"/>
          <p:cNvSpPr>
            <a:spLocks noChangeArrowheads="1"/>
          </p:cNvSpPr>
          <p:nvPr/>
        </p:nvSpPr>
        <p:spPr bwMode="auto">
          <a:xfrm>
            <a:off x="3727760" y="652230"/>
            <a:ext cx="3011302" cy="346127"/>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Организации, осуществляющие прием наличных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денежных средств от физических лиц</a:t>
            </a:r>
          </a:p>
        </p:txBody>
      </p:sp>
      <p:sp>
        <p:nvSpPr>
          <p:cNvPr id="102412" name="AutoShape 12"/>
          <p:cNvSpPr>
            <a:spLocks noChangeArrowheads="1"/>
          </p:cNvSpPr>
          <p:nvPr/>
        </p:nvSpPr>
        <p:spPr bwMode="auto">
          <a:xfrm>
            <a:off x="6842908" y="652230"/>
            <a:ext cx="1661408" cy="934542"/>
          </a:xfrm>
          <a:prstGeom prst="roundRect">
            <a:avLst>
              <a:gd name="adj" fmla="val 16667"/>
            </a:avLst>
          </a:prstGeom>
          <a:solidFill>
            <a:schemeClr val="tx2">
              <a:lumMod val="20000"/>
              <a:lumOff val="80000"/>
            </a:schemeClr>
          </a:solidFill>
          <a:ln w="38160" cap="sq">
            <a:solidFill>
              <a:schemeClr val="accent1">
                <a:lumMod val="40000"/>
                <a:lumOff val="6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Адвокаты, нотариусы и</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лица предоставляющие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юридические или </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b="1" dirty="0">
                <a:latin typeface="Times New Roman" panose="02020603050405020304" pitchFamily="18" charset="0"/>
                <a:cs typeface="Times New Roman" panose="02020603050405020304" pitchFamily="18" charset="0"/>
              </a:rPr>
              <a:t>бухгалтерские услуги</a:t>
            </a:r>
          </a:p>
        </p:txBody>
      </p:sp>
      <p:sp>
        <p:nvSpPr>
          <p:cNvPr id="102413" name="Rectangle 13"/>
          <p:cNvSpPr>
            <a:spLocks noChangeArrowheads="1"/>
          </p:cNvSpPr>
          <p:nvPr/>
        </p:nvSpPr>
        <p:spPr bwMode="auto">
          <a:xfrm>
            <a:off x="532622" y="280401"/>
            <a:ext cx="8161913" cy="1894667"/>
          </a:xfrm>
          <a:prstGeom prst="rect">
            <a:avLst/>
          </a:prstGeom>
          <a:noFill/>
          <a:ln w="38160" cap="sq">
            <a:noFill/>
            <a:miter lim="800000"/>
            <a:headEnd/>
            <a:tailEnd/>
          </a:ln>
          <a:effectLst/>
        </p:spPr>
        <p:txBody>
          <a:bodyPr wrap="none" anchor="ctr"/>
          <a:lstStyle/>
          <a:p>
            <a:endParaRPr lang="ru-RU" sz="3792"/>
          </a:p>
        </p:txBody>
      </p:sp>
      <p:sp>
        <p:nvSpPr>
          <p:cNvPr id="102414" name="AutoShape 14"/>
          <p:cNvSpPr>
            <a:spLocks noChangeArrowheads="1"/>
          </p:cNvSpPr>
          <p:nvPr/>
        </p:nvSpPr>
        <p:spPr bwMode="auto">
          <a:xfrm>
            <a:off x="522318" y="3164139"/>
            <a:ext cx="5461277" cy="887890"/>
          </a:xfrm>
          <a:prstGeom prst="roundRect">
            <a:avLst>
              <a:gd name="adj" fmla="val 16667"/>
            </a:avLst>
          </a:prstGeom>
          <a:solidFill>
            <a:schemeClr val="accent1">
              <a:lumMod val="20000"/>
              <a:lumOff val="80000"/>
            </a:schemeClr>
          </a:solidFill>
          <a:ln w="28575" cap="sq">
            <a:solidFill>
              <a:schemeClr val="accent1">
                <a:lumMod val="40000"/>
                <a:lumOff val="60000"/>
              </a:schemeClr>
            </a:solidFill>
            <a:miter lim="800000"/>
            <a:headEnd/>
            <a:tailEnd/>
          </a:ln>
          <a:effectLst/>
        </p:spPr>
        <p:txBody>
          <a:bodyPr wrap="none"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a:latin typeface="Times New Roman" panose="02020603050405020304" pitchFamily="18" charset="0"/>
                <a:cs typeface="Times New Roman" panose="02020603050405020304" pitchFamily="18" charset="0"/>
              </a:rPr>
              <a:t>ФЕДЕРАЛЬНАЯ СЛУЖБА ПО </a:t>
            </a:r>
          </a:p>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a:latin typeface="Times New Roman" panose="02020603050405020304" pitchFamily="18" charset="0"/>
                <a:cs typeface="Times New Roman" panose="02020603050405020304" pitchFamily="18" charset="0"/>
              </a:rPr>
              <a:t>ФИНАНСОВОМУ МОНИТОРИНГУ</a:t>
            </a:r>
          </a:p>
        </p:txBody>
      </p:sp>
      <p:grpSp>
        <p:nvGrpSpPr>
          <p:cNvPr id="102415" name="Group 15"/>
          <p:cNvGrpSpPr>
            <a:grpSpLocks/>
          </p:cNvGrpSpPr>
          <p:nvPr/>
        </p:nvGrpSpPr>
        <p:grpSpPr bwMode="auto">
          <a:xfrm>
            <a:off x="1632933" y="2252170"/>
            <a:ext cx="541764" cy="802111"/>
            <a:chOff x="927" y="1378"/>
            <a:chExt cx="360" cy="533"/>
          </a:xfrm>
          <a:solidFill>
            <a:srgbClr val="2E4883"/>
          </a:solidFill>
        </p:grpSpPr>
        <p:sp>
          <p:nvSpPr>
            <p:cNvPr id="102416" name="AutoShape 16"/>
            <p:cNvSpPr>
              <a:spLocks noChangeArrowheads="1"/>
            </p:cNvSpPr>
            <p:nvPr/>
          </p:nvSpPr>
          <p:spPr bwMode="auto">
            <a:xfrm rot="5400000">
              <a:off x="840" y="1465"/>
              <a:ext cx="533" cy="360"/>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85 w 21600"/>
                <a:gd name="T9" fmla="*/ 5415 h 21600"/>
                <a:gd name="T10" fmla="*/ 18900 w 21600"/>
                <a:gd name="T11" fmla="*/ 16185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360" cap="sq">
              <a:solidFill>
                <a:srgbClr val="FFFFFF"/>
              </a:solidFill>
              <a:miter lim="800000"/>
              <a:headEnd/>
              <a:tailEnd/>
            </a:ln>
            <a:effectLst/>
          </p:spPr>
          <p:txBody>
            <a:bodyPr wrap="none" anchor="ctr"/>
            <a:lstStyle/>
            <a:p>
              <a:endParaRPr lang="ru-RU" sz="3792"/>
            </a:p>
          </p:txBody>
        </p:sp>
        <p:sp>
          <p:nvSpPr>
            <p:cNvPr id="102417" name="Text Box 17"/>
            <p:cNvSpPr txBox="1">
              <a:spLocks noChangeArrowheads="1"/>
            </p:cNvSpPr>
            <p:nvPr/>
          </p:nvSpPr>
          <p:spPr bwMode="auto">
            <a:xfrm>
              <a:off x="1029" y="1550"/>
              <a:ext cx="163" cy="215"/>
            </a:xfrm>
            <a:prstGeom prst="rect">
              <a:avLst/>
            </a:prstGeom>
            <a:grpFill/>
            <a:ln w="9525" cap="flat">
              <a:noFill/>
              <a:round/>
              <a:headEnd/>
              <a:tailEnd/>
            </a:ln>
            <a:effectLst/>
          </p:spPr>
          <p:txBody>
            <a:bodyPr wrap="square"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a:solidFill>
                    <a:srgbClr val="FFFFFF"/>
                  </a:solidFill>
                  <a:latin typeface="Arial" charset="0"/>
                </a:rPr>
                <a:t>1</a:t>
              </a:r>
            </a:p>
          </p:txBody>
        </p:sp>
      </p:grpSp>
      <p:grpSp>
        <p:nvGrpSpPr>
          <p:cNvPr id="102418" name="Group 18"/>
          <p:cNvGrpSpPr>
            <a:grpSpLocks/>
          </p:cNvGrpSpPr>
          <p:nvPr/>
        </p:nvGrpSpPr>
        <p:grpSpPr bwMode="auto">
          <a:xfrm>
            <a:off x="3464394" y="2307851"/>
            <a:ext cx="540259" cy="802111"/>
            <a:chOff x="2144" y="1415"/>
            <a:chExt cx="359" cy="533"/>
          </a:xfrm>
          <a:solidFill>
            <a:srgbClr val="2E4883"/>
          </a:solidFill>
        </p:grpSpPr>
        <p:sp>
          <p:nvSpPr>
            <p:cNvPr id="102419" name="AutoShape 19"/>
            <p:cNvSpPr>
              <a:spLocks noChangeArrowheads="1"/>
            </p:cNvSpPr>
            <p:nvPr/>
          </p:nvSpPr>
          <p:spPr bwMode="auto">
            <a:xfrm rot="16200000">
              <a:off x="2057" y="1502"/>
              <a:ext cx="533" cy="359"/>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85 w 21600"/>
                <a:gd name="T9" fmla="*/ 5430 h 21600"/>
                <a:gd name="T10" fmla="*/ 18900 w 21600"/>
                <a:gd name="T11" fmla="*/ 1617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360" cap="sq">
              <a:solidFill>
                <a:srgbClr val="FFFFFF"/>
              </a:solidFill>
              <a:miter lim="800000"/>
              <a:headEnd/>
              <a:tailEnd/>
            </a:ln>
            <a:effectLst/>
          </p:spPr>
          <p:txBody>
            <a:bodyPr wrap="none" anchor="ctr"/>
            <a:lstStyle/>
            <a:p>
              <a:endParaRPr lang="ru-RU" sz="3792"/>
            </a:p>
          </p:txBody>
        </p:sp>
        <p:sp>
          <p:nvSpPr>
            <p:cNvPr id="102420" name="Text Box 20"/>
            <p:cNvSpPr txBox="1">
              <a:spLocks noChangeArrowheads="1"/>
            </p:cNvSpPr>
            <p:nvPr/>
          </p:nvSpPr>
          <p:spPr bwMode="auto">
            <a:xfrm>
              <a:off x="2236" y="1565"/>
              <a:ext cx="161" cy="215"/>
            </a:xfrm>
            <a:prstGeom prst="rect">
              <a:avLst/>
            </a:prstGeom>
            <a:grpFill/>
            <a:ln w="9525" cap="flat">
              <a:noFill/>
              <a:round/>
              <a:headEnd/>
              <a:tailEnd/>
            </a:ln>
            <a:effectLst/>
          </p:spPr>
          <p:txBody>
            <a:bodyPr wrap="square"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a:solidFill>
                    <a:srgbClr val="FFFFFF"/>
                  </a:solidFill>
                  <a:latin typeface="Arial" charset="0"/>
                </a:rPr>
                <a:t>3</a:t>
              </a:r>
            </a:p>
          </p:txBody>
        </p:sp>
      </p:grpSp>
      <p:sp>
        <p:nvSpPr>
          <p:cNvPr id="102424" name="Text Box 24"/>
          <p:cNvSpPr txBox="1">
            <a:spLocks noChangeArrowheads="1"/>
          </p:cNvSpPr>
          <p:nvPr/>
        </p:nvSpPr>
        <p:spPr bwMode="auto">
          <a:xfrm>
            <a:off x="286627" y="2354739"/>
            <a:ext cx="1522958" cy="551261"/>
          </a:xfrm>
          <a:prstGeom prst="rect">
            <a:avLst/>
          </a:prstGeom>
          <a:noFill/>
          <a:ln w="9525" cap="flat">
            <a:noFill/>
            <a:round/>
            <a:headEnd/>
            <a:tailEnd/>
          </a:ln>
          <a:effectLst/>
        </p:spPr>
        <p:txBody>
          <a:bodyPr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dirty="0">
                <a:latin typeface="Times New Roman" panose="02020603050405020304" pitchFamily="18" charset="0"/>
                <a:cs typeface="Times New Roman" panose="02020603050405020304" pitchFamily="18" charset="0"/>
              </a:rPr>
              <a:t>Сообщения, поступающие в Росфинмониторинг</a:t>
            </a:r>
            <a:endParaRPr lang="ru-RU" sz="1000" dirty="0">
              <a:latin typeface="Times New Roman" panose="02020603050405020304" pitchFamily="18" charset="0"/>
              <a:cs typeface="Times New Roman" panose="02020603050405020304" pitchFamily="18" charset="0"/>
            </a:endParaRPr>
          </a:p>
        </p:txBody>
      </p:sp>
      <p:sp>
        <p:nvSpPr>
          <p:cNvPr id="102425" name="Text Box 25"/>
          <p:cNvSpPr txBox="1">
            <a:spLocks noChangeArrowheads="1"/>
          </p:cNvSpPr>
          <p:nvPr/>
        </p:nvSpPr>
        <p:spPr bwMode="auto">
          <a:xfrm>
            <a:off x="2312397" y="2243270"/>
            <a:ext cx="1211450" cy="859038"/>
          </a:xfrm>
          <a:prstGeom prst="rect">
            <a:avLst/>
          </a:prstGeom>
          <a:noFill/>
          <a:ln w="9525" cap="flat">
            <a:noFill/>
            <a:round/>
            <a:headEnd/>
            <a:tailEnd/>
          </a:ln>
          <a:effectLst/>
        </p:spPr>
        <p:txBody>
          <a:bodyPr wrap="square"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dirty="0">
                <a:latin typeface="Times New Roman" panose="02020603050405020304" pitchFamily="18" charset="0"/>
                <a:cs typeface="Times New Roman" panose="02020603050405020304" pitchFamily="18" charset="0"/>
              </a:rPr>
              <a:t>Запросы дополнительной информации по операциям (сделкам</a:t>
            </a:r>
            <a:r>
              <a:rPr lang="ru-RU" sz="1000" dirty="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p:txBody>
      </p:sp>
      <p:sp>
        <p:nvSpPr>
          <p:cNvPr id="102426" name="Text Box 26"/>
          <p:cNvSpPr txBox="1">
            <a:spLocks noChangeArrowheads="1"/>
          </p:cNvSpPr>
          <p:nvPr/>
        </p:nvSpPr>
        <p:spPr bwMode="auto">
          <a:xfrm>
            <a:off x="4026659" y="2295812"/>
            <a:ext cx="1186606" cy="705150"/>
          </a:xfrm>
          <a:prstGeom prst="rect">
            <a:avLst/>
          </a:prstGeom>
          <a:noFill/>
          <a:ln w="9525" cap="flat">
            <a:noFill/>
            <a:round/>
            <a:headEnd/>
            <a:tailEnd/>
          </a:ln>
          <a:effectLst/>
        </p:spPr>
        <p:txBody>
          <a:bodyPr wrap="square"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dirty="0">
                <a:latin typeface="Times New Roman" panose="02020603050405020304" pitchFamily="18" charset="0"/>
                <a:cs typeface="Times New Roman" panose="02020603050405020304" pitchFamily="18" charset="0"/>
              </a:rPr>
              <a:t>Дополнительная информация по операциям (сделкам</a:t>
            </a:r>
            <a:r>
              <a:rPr lang="ru-RU" sz="1000" dirty="0">
                <a:solidFill>
                  <a:srgbClr val="FFFFFF"/>
                </a:solidFill>
                <a:latin typeface="Times New Roman" panose="02020603050405020304" pitchFamily="18" charset="0"/>
                <a:cs typeface="Times New Roman" panose="02020603050405020304" pitchFamily="18" charset="0"/>
              </a:rPr>
              <a:t>)</a:t>
            </a:r>
          </a:p>
        </p:txBody>
      </p:sp>
      <p:grpSp>
        <p:nvGrpSpPr>
          <p:cNvPr id="102427" name="Group 27"/>
          <p:cNvGrpSpPr>
            <a:grpSpLocks/>
          </p:cNvGrpSpPr>
          <p:nvPr/>
        </p:nvGrpSpPr>
        <p:grpSpPr bwMode="auto">
          <a:xfrm>
            <a:off x="2192756" y="4052029"/>
            <a:ext cx="540259" cy="997749"/>
            <a:chOff x="1299" y="2574"/>
            <a:chExt cx="359" cy="663"/>
          </a:xfrm>
          <a:solidFill>
            <a:srgbClr val="2E4883"/>
          </a:solidFill>
        </p:grpSpPr>
        <p:sp>
          <p:nvSpPr>
            <p:cNvPr id="102428" name="AutoShape 28"/>
            <p:cNvSpPr>
              <a:spLocks noChangeArrowheads="1"/>
            </p:cNvSpPr>
            <p:nvPr/>
          </p:nvSpPr>
          <p:spPr bwMode="auto">
            <a:xfrm rot="5400000">
              <a:off x="1147" y="2726"/>
              <a:ext cx="663" cy="359"/>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73 w 21600"/>
                <a:gd name="T9" fmla="*/ 5430 h 21600"/>
                <a:gd name="T10" fmla="*/ 18908 w 21600"/>
                <a:gd name="T11" fmla="*/ 1617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360" cap="sq">
              <a:solidFill>
                <a:srgbClr val="FFFFFF"/>
              </a:solidFill>
              <a:miter lim="800000"/>
              <a:headEnd/>
              <a:tailEnd/>
            </a:ln>
            <a:effectLst/>
          </p:spPr>
          <p:txBody>
            <a:bodyPr wrap="none" anchor="ctr"/>
            <a:lstStyle/>
            <a:p>
              <a:endParaRPr lang="ru-RU" sz="3792"/>
            </a:p>
          </p:txBody>
        </p:sp>
        <p:sp>
          <p:nvSpPr>
            <p:cNvPr id="102429" name="Text Box 29"/>
            <p:cNvSpPr txBox="1">
              <a:spLocks noChangeArrowheads="1"/>
            </p:cNvSpPr>
            <p:nvPr/>
          </p:nvSpPr>
          <p:spPr bwMode="auto">
            <a:xfrm>
              <a:off x="1380" y="2839"/>
              <a:ext cx="269" cy="215"/>
            </a:xfrm>
            <a:prstGeom prst="rect">
              <a:avLst/>
            </a:prstGeom>
            <a:noFill/>
            <a:ln w="9525" cap="flat">
              <a:noFill/>
              <a:round/>
              <a:headEnd/>
              <a:tailEnd/>
            </a:ln>
            <a:effectLst/>
          </p:spPr>
          <p:txBody>
            <a:bodyPr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a:solidFill>
                    <a:srgbClr val="FFFFFF"/>
                  </a:solidFill>
                  <a:latin typeface="Arial" charset="0"/>
                </a:rPr>
                <a:t>2</a:t>
              </a:r>
            </a:p>
          </p:txBody>
        </p:sp>
      </p:grpSp>
      <p:grpSp>
        <p:nvGrpSpPr>
          <p:cNvPr id="102430" name="Group 30"/>
          <p:cNvGrpSpPr>
            <a:grpSpLocks/>
          </p:cNvGrpSpPr>
          <p:nvPr/>
        </p:nvGrpSpPr>
        <p:grpSpPr bwMode="auto">
          <a:xfrm>
            <a:off x="3921884" y="4064068"/>
            <a:ext cx="540259" cy="997749"/>
            <a:chOff x="2448" y="2582"/>
            <a:chExt cx="359" cy="663"/>
          </a:xfrm>
          <a:solidFill>
            <a:srgbClr val="2E4883"/>
          </a:solidFill>
        </p:grpSpPr>
        <p:sp>
          <p:nvSpPr>
            <p:cNvPr id="102431" name="AutoShape 31"/>
            <p:cNvSpPr>
              <a:spLocks noChangeArrowheads="1"/>
            </p:cNvSpPr>
            <p:nvPr/>
          </p:nvSpPr>
          <p:spPr bwMode="auto">
            <a:xfrm rot="16200000">
              <a:off x="2296" y="2734"/>
              <a:ext cx="663" cy="359"/>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73 w 21600"/>
                <a:gd name="T9" fmla="*/ 5430 h 21600"/>
                <a:gd name="T10" fmla="*/ 18908 w 21600"/>
                <a:gd name="T11" fmla="*/ 1617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360" cap="sq">
              <a:solidFill>
                <a:srgbClr val="FFFFFF"/>
              </a:solidFill>
              <a:miter lim="800000"/>
              <a:headEnd/>
              <a:tailEnd/>
            </a:ln>
            <a:effectLst/>
          </p:spPr>
          <p:txBody>
            <a:bodyPr wrap="none" anchor="ctr"/>
            <a:lstStyle/>
            <a:p>
              <a:endParaRPr lang="ru-RU" sz="3792"/>
            </a:p>
          </p:txBody>
        </p:sp>
        <p:sp>
          <p:nvSpPr>
            <p:cNvPr id="102432" name="Text Box 32"/>
            <p:cNvSpPr txBox="1">
              <a:spLocks noChangeArrowheads="1"/>
            </p:cNvSpPr>
            <p:nvPr/>
          </p:nvSpPr>
          <p:spPr bwMode="auto">
            <a:xfrm>
              <a:off x="2538" y="2838"/>
              <a:ext cx="269" cy="215"/>
            </a:xfrm>
            <a:prstGeom prst="rect">
              <a:avLst/>
            </a:prstGeom>
            <a:noFill/>
            <a:ln w="9525" cap="flat">
              <a:noFill/>
              <a:round/>
              <a:headEnd/>
              <a:tailEnd/>
            </a:ln>
            <a:effectLst/>
          </p:spPr>
          <p:txBody>
            <a:bodyPr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a:solidFill>
                    <a:srgbClr val="FFFFFF"/>
                  </a:solidFill>
                  <a:latin typeface="Arial" charset="0"/>
                </a:rPr>
                <a:t>6</a:t>
              </a:r>
            </a:p>
          </p:txBody>
        </p:sp>
      </p:grpSp>
      <p:sp>
        <p:nvSpPr>
          <p:cNvPr id="102433" name="Text Box 33"/>
          <p:cNvSpPr txBox="1">
            <a:spLocks noChangeArrowheads="1"/>
          </p:cNvSpPr>
          <p:nvPr/>
        </p:nvSpPr>
        <p:spPr bwMode="auto">
          <a:xfrm>
            <a:off x="4338742" y="4295591"/>
            <a:ext cx="911969" cy="551261"/>
          </a:xfrm>
          <a:prstGeom prst="rect">
            <a:avLst/>
          </a:prstGeom>
          <a:noFill/>
          <a:ln w="9525" cap="flat">
            <a:noFill/>
            <a:round/>
            <a:headEnd/>
            <a:tailEnd/>
          </a:ln>
          <a:effectLst/>
        </p:spPr>
        <p:txBody>
          <a:bodyPr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dirty="0">
                <a:latin typeface="Times New Roman" panose="02020603050405020304" pitchFamily="18" charset="0"/>
                <a:cs typeface="Times New Roman" panose="02020603050405020304" pitchFamily="18" charset="0"/>
              </a:rPr>
              <a:t>Справка о результатах проверки</a:t>
            </a:r>
          </a:p>
        </p:txBody>
      </p:sp>
      <p:sp>
        <p:nvSpPr>
          <p:cNvPr id="102434" name="Text Box 34"/>
          <p:cNvSpPr txBox="1">
            <a:spLocks noChangeArrowheads="1"/>
          </p:cNvSpPr>
          <p:nvPr/>
        </p:nvSpPr>
        <p:spPr bwMode="auto">
          <a:xfrm>
            <a:off x="117737" y="4141703"/>
            <a:ext cx="2203172" cy="859038"/>
          </a:xfrm>
          <a:prstGeom prst="rect">
            <a:avLst/>
          </a:prstGeom>
          <a:noFill/>
          <a:ln w="9525" cap="flat">
            <a:noFill/>
            <a:round/>
            <a:headEnd/>
            <a:tailEnd/>
          </a:ln>
          <a:effectLst/>
        </p:spPr>
        <p:txBody>
          <a:bodyPr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dirty="0">
                <a:latin typeface="Times New Roman" panose="02020603050405020304" pitchFamily="18" charset="0"/>
                <a:cs typeface="Times New Roman" panose="02020603050405020304" pitchFamily="18" charset="0"/>
              </a:rPr>
              <a:t>Поручения на проведение предварительной проверки  первичной информации об операциях (сделках), поступившей </a:t>
            </a:r>
            <a:r>
              <a:rPr lang="ru-RU" sz="1000" dirty="0" smtClean="0">
                <a:latin typeface="Times New Roman" panose="02020603050405020304" pitchFamily="18" charset="0"/>
                <a:cs typeface="Times New Roman" panose="02020603050405020304" pitchFamily="18" charset="0"/>
              </a:rPr>
              <a:t>           в </a:t>
            </a:r>
            <a:r>
              <a:rPr lang="ru-RU" sz="1000" dirty="0">
                <a:latin typeface="Times New Roman" panose="02020603050405020304" pitchFamily="18" charset="0"/>
                <a:cs typeface="Times New Roman" panose="02020603050405020304" pitchFamily="18" charset="0"/>
              </a:rPr>
              <a:t>ФСФМ</a:t>
            </a:r>
          </a:p>
        </p:txBody>
      </p:sp>
      <p:sp>
        <p:nvSpPr>
          <p:cNvPr id="102435" name="AutoShape 35"/>
          <p:cNvSpPr>
            <a:spLocks noChangeArrowheads="1"/>
          </p:cNvSpPr>
          <p:nvPr/>
        </p:nvSpPr>
        <p:spPr bwMode="auto">
          <a:xfrm>
            <a:off x="626155" y="5067836"/>
            <a:ext cx="5364965" cy="477053"/>
          </a:xfrm>
          <a:prstGeom prst="roundRect">
            <a:avLst>
              <a:gd name="adj" fmla="val 16667"/>
            </a:avLst>
          </a:prstGeom>
          <a:solidFill>
            <a:schemeClr val="accent1">
              <a:lumMod val="20000"/>
              <a:lumOff val="80000"/>
            </a:schemeClr>
          </a:solidFill>
          <a:ln w="28575" cap="sq">
            <a:solidFill>
              <a:schemeClr val="accent1">
                <a:lumMod val="40000"/>
                <a:lumOff val="60000"/>
              </a:schemeClr>
            </a:solidFill>
            <a:miter lim="800000"/>
            <a:headEnd/>
            <a:tailEnd/>
          </a:ln>
          <a:effectLst/>
        </p:spPr>
        <p:txBody>
          <a:bodyPr wrap="none"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a:latin typeface="Times New Roman" panose="02020603050405020304" pitchFamily="18" charset="0"/>
                <a:cs typeface="Times New Roman" panose="02020603050405020304" pitchFamily="18" charset="0"/>
              </a:rPr>
              <a:t>Межрегиональные управления </a:t>
            </a:r>
            <a:r>
              <a:rPr lang="ru-RU" sz="1517" dirty="0" err="1">
                <a:latin typeface="Times New Roman" panose="02020603050405020304" pitchFamily="18" charset="0"/>
                <a:cs typeface="Times New Roman" panose="02020603050405020304" pitchFamily="18" charset="0"/>
              </a:rPr>
              <a:t>Росфинмониторинга</a:t>
            </a:r>
            <a:endParaRPr lang="ru-RU" sz="1517" dirty="0">
              <a:latin typeface="Times New Roman" panose="02020603050405020304" pitchFamily="18" charset="0"/>
              <a:cs typeface="Times New Roman" panose="02020603050405020304" pitchFamily="18" charset="0"/>
            </a:endParaRPr>
          </a:p>
        </p:txBody>
      </p:sp>
      <p:sp>
        <p:nvSpPr>
          <p:cNvPr id="102436" name="AutoShape 36"/>
          <p:cNvSpPr>
            <a:spLocks noChangeArrowheads="1"/>
          </p:cNvSpPr>
          <p:nvPr/>
        </p:nvSpPr>
        <p:spPr bwMode="auto">
          <a:xfrm>
            <a:off x="288120" y="6228120"/>
            <a:ext cx="1384507" cy="419867"/>
          </a:xfrm>
          <a:prstGeom prst="roundRect">
            <a:avLst>
              <a:gd name="adj" fmla="val 16667"/>
            </a:avLst>
          </a:prstGeom>
          <a:solidFill>
            <a:schemeClr val="accent2">
              <a:lumMod val="20000"/>
              <a:lumOff val="80000"/>
            </a:schemeClr>
          </a:solidFill>
          <a:ln w="19050" cap="sq">
            <a:solidFill>
              <a:schemeClr val="accent2">
                <a:lumMod val="60000"/>
                <a:lumOff val="40000"/>
              </a:schemeClr>
            </a:solidFill>
            <a:miter lim="800000"/>
            <a:headEnd/>
            <a:tailEnd/>
          </a:ln>
          <a:effectLst/>
        </p:spPr>
        <p:txBody>
          <a:bodyPr wrap="none"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Органы гос. </a:t>
            </a:r>
          </a:p>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власти РФ</a:t>
            </a:r>
          </a:p>
        </p:txBody>
      </p:sp>
      <p:sp>
        <p:nvSpPr>
          <p:cNvPr id="102437" name="AutoShape 37"/>
          <p:cNvSpPr>
            <a:spLocks noChangeArrowheads="1"/>
          </p:cNvSpPr>
          <p:nvPr/>
        </p:nvSpPr>
        <p:spPr bwMode="auto">
          <a:xfrm>
            <a:off x="6960276" y="3255937"/>
            <a:ext cx="1708059" cy="1938310"/>
          </a:xfrm>
          <a:prstGeom prst="roundRect">
            <a:avLst>
              <a:gd name="adj" fmla="val 16667"/>
            </a:avLst>
          </a:prstGeom>
          <a:solidFill>
            <a:schemeClr val="accent2">
              <a:lumMod val="60000"/>
              <a:lumOff val="40000"/>
            </a:schemeClr>
          </a:solidFill>
          <a:ln w="19050" cap="sq">
            <a:solidFill>
              <a:schemeClr val="accent2">
                <a:lumMod val="75000"/>
              </a:schemeClr>
            </a:solidFill>
            <a:miter lim="800000"/>
            <a:headEnd/>
            <a:tailEnd/>
          </a:ln>
          <a:effectLst/>
        </p:spPr>
        <p:txBody>
          <a:bodyPr wrap="none"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327" b="1" dirty="0">
                <a:latin typeface="Times New Roman" panose="02020603050405020304" pitchFamily="18" charset="0"/>
                <a:cs typeface="Times New Roman" panose="02020603050405020304" pitchFamily="18" charset="0"/>
              </a:rPr>
              <a:t>НАЛОГОВЫЕ И</a:t>
            </a:r>
          </a:p>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327" b="1" dirty="0">
                <a:latin typeface="Times New Roman" panose="02020603050405020304" pitchFamily="18" charset="0"/>
                <a:cs typeface="Times New Roman" panose="02020603050405020304" pitchFamily="18" charset="0"/>
              </a:rPr>
              <a:t>ПРАВО-</a:t>
            </a:r>
          </a:p>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327" b="1" dirty="0">
                <a:latin typeface="Times New Roman" panose="02020603050405020304" pitchFamily="18" charset="0"/>
                <a:cs typeface="Times New Roman" panose="02020603050405020304" pitchFamily="18" charset="0"/>
              </a:rPr>
              <a:t>ОХРАНИТЕЛЬНЫЕ </a:t>
            </a:r>
            <a:br>
              <a:rPr lang="ru-RU" sz="1327" b="1" dirty="0">
                <a:latin typeface="Times New Roman" panose="02020603050405020304" pitchFamily="18" charset="0"/>
                <a:cs typeface="Times New Roman" panose="02020603050405020304" pitchFamily="18" charset="0"/>
              </a:rPr>
            </a:br>
            <a:r>
              <a:rPr lang="ru-RU" sz="1327" b="1" dirty="0">
                <a:latin typeface="Times New Roman" panose="02020603050405020304" pitchFamily="18" charset="0"/>
                <a:cs typeface="Times New Roman" panose="02020603050405020304" pitchFamily="18" charset="0"/>
              </a:rPr>
              <a:t>ОРГАНЫ</a:t>
            </a:r>
            <a:r>
              <a:rPr lang="ru-RU" sz="1517" b="1" dirty="0">
                <a:latin typeface="Times New Roman" panose="02020603050405020304" pitchFamily="18" charset="0"/>
                <a:cs typeface="Times New Roman" panose="02020603050405020304" pitchFamily="18" charset="0"/>
              </a:rPr>
              <a:t> </a:t>
            </a:r>
            <a:endParaRPr lang="ru-RU" sz="1517" b="1" dirty="0">
              <a:latin typeface="Times New Roman" panose="02020603050405020304" pitchFamily="18" charset="0"/>
              <a:cs typeface="Times New Roman" panose="02020603050405020304" pitchFamily="18" charset="0"/>
            </a:endParaRPr>
          </a:p>
        </p:txBody>
      </p:sp>
      <p:sp>
        <p:nvSpPr>
          <p:cNvPr id="102438" name="AutoShape 38"/>
          <p:cNvSpPr>
            <a:spLocks noChangeArrowheads="1"/>
          </p:cNvSpPr>
          <p:nvPr/>
        </p:nvSpPr>
        <p:spPr bwMode="auto">
          <a:xfrm>
            <a:off x="5152145" y="6230378"/>
            <a:ext cx="1185873" cy="415352"/>
          </a:xfrm>
          <a:prstGeom prst="roundRect">
            <a:avLst>
              <a:gd name="adj" fmla="val 16667"/>
            </a:avLst>
          </a:prstGeom>
          <a:solidFill>
            <a:schemeClr val="accent2">
              <a:lumMod val="20000"/>
              <a:lumOff val="80000"/>
            </a:schemeClr>
          </a:solidFill>
          <a:ln w="19050" cap="sq">
            <a:solidFill>
              <a:schemeClr val="accent2">
                <a:lumMod val="60000"/>
                <a:lumOff val="4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Организации </a:t>
            </a:r>
          </a:p>
        </p:txBody>
      </p:sp>
      <p:grpSp>
        <p:nvGrpSpPr>
          <p:cNvPr id="102439" name="Group 39"/>
          <p:cNvGrpSpPr>
            <a:grpSpLocks/>
          </p:cNvGrpSpPr>
          <p:nvPr/>
        </p:nvGrpSpPr>
        <p:grpSpPr bwMode="auto">
          <a:xfrm>
            <a:off x="6061850" y="3195751"/>
            <a:ext cx="857793" cy="610989"/>
            <a:chOff x="3870" y="2005"/>
            <a:chExt cx="570" cy="406"/>
          </a:xfrm>
          <a:solidFill>
            <a:srgbClr val="2E4883"/>
          </a:solidFill>
        </p:grpSpPr>
        <p:sp>
          <p:nvSpPr>
            <p:cNvPr id="102440" name="AutoShape 40"/>
            <p:cNvSpPr>
              <a:spLocks noChangeArrowheads="1"/>
            </p:cNvSpPr>
            <p:nvPr/>
          </p:nvSpPr>
          <p:spPr bwMode="auto">
            <a:xfrm>
              <a:off x="3870" y="2005"/>
              <a:ext cx="570" cy="406"/>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93 w 21600"/>
                <a:gd name="T9" fmla="*/ 5387 h 21600"/>
                <a:gd name="T10" fmla="*/ 18924 w 21600"/>
                <a:gd name="T11" fmla="*/ 16213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360" cap="sq">
              <a:solidFill>
                <a:srgbClr val="FFFFFF"/>
              </a:solidFill>
              <a:miter lim="800000"/>
              <a:headEnd/>
              <a:tailEnd/>
            </a:ln>
            <a:effectLst/>
          </p:spPr>
          <p:txBody>
            <a:bodyPr wrap="none" anchor="ctr"/>
            <a:lstStyle/>
            <a:p>
              <a:endParaRPr lang="ru-RU" sz="3792"/>
            </a:p>
          </p:txBody>
        </p:sp>
        <p:sp>
          <p:nvSpPr>
            <p:cNvPr id="102441" name="Text Box 41"/>
            <p:cNvSpPr txBox="1">
              <a:spLocks noChangeArrowheads="1"/>
            </p:cNvSpPr>
            <p:nvPr/>
          </p:nvSpPr>
          <p:spPr bwMode="auto">
            <a:xfrm rot="16200000">
              <a:off x="4005" y="2107"/>
              <a:ext cx="270" cy="208"/>
            </a:xfrm>
            <a:prstGeom prst="rect">
              <a:avLst/>
            </a:prstGeom>
            <a:noFill/>
            <a:ln w="9525" cap="flat">
              <a:noFill/>
              <a:round/>
              <a:headEnd/>
              <a:tailEnd/>
            </a:ln>
            <a:effectLst/>
          </p:spPr>
          <p:txBody>
            <a:bodyPr vert="eaVert"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a:solidFill>
                    <a:srgbClr val="FFFFFF"/>
                  </a:solidFill>
                  <a:latin typeface="Arial" charset="0"/>
                  <a:ea typeface="Microsoft YaHei" charset="0"/>
                  <a:cs typeface="Microsoft YaHei" charset="0"/>
                </a:rPr>
                <a:t>7</a:t>
              </a:r>
            </a:p>
          </p:txBody>
        </p:sp>
      </p:grpSp>
      <p:sp>
        <p:nvSpPr>
          <p:cNvPr id="102442" name="Text Box 42"/>
          <p:cNvSpPr txBox="1">
            <a:spLocks noChangeArrowheads="1"/>
          </p:cNvSpPr>
          <p:nvPr/>
        </p:nvSpPr>
        <p:spPr bwMode="auto">
          <a:xfrm>
            <a:off x="5704488" y="2318087"/>
            <a:ext cx="1038380" cy="818963"/>
          </a:xfrm>
          <a:prstGeom prst="rect">
            <a:avLst/>
          </a:prstGeom>
          <a:noFill/>
          <a:ln w="9525" cap="flat">
            <a:noFill/>
            <a:round/>
            <a:headEnd/>
            <a:tailEnd/>
          </a:ln>
          <a:effectLst/>
        </p:spPr>
        <p:txBody>
          <a:bodyPr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dirty="0">
                <a:latin typeface="Times New Roman" panose="02020603050405020304" pitchFamily="18" charset="0"/>
                <a:cs typeface="Times New Roman" panose="02020603050405020304" pitchFamily="18" charset="0"/>
              </a:rPr>
              <a:t>Передача материалов при наличии достаточных оснований</a:t>
            </a:r>
          </a:p>
        </p:txBody>
      </p:sp>
      <p:sp>
        <p:nvSpPr>
          <p:cNvPr id="102443" name="Text Box 43"/>
          <p:cNvSpPr txBox="1">
            <a:spLocks noChangeArrowheads="1"/>
          </p:cNvSpPr>
          <p:nvPr/>
        </p:nvSpPr>
        <p:spPr bwMode="auto">
          <a:xfrm>
            <a:off x="6891050" y="2529072"/>
            <a:ext cx="2042147" cy="381343"/>
          </a:xfrm>
          <a:prstGeom prst="rect">
            <a:avLst/>
          </a:prstGeom>
          <a:noFill/>
          <a:ln w="9525" cap="flat">
            <a:noFill/>
            <a:round/>
            <a:headEnd/>
            <a:tailEnd/>
          </a:ln>
          <a:effectLst/>
        </p:spPr>
        <p:txBody>
          <a:bodyPr lIns="85317" tIns="44365" rIns="85317" bIns="44365">
            <a:spAutoFit/>
          </a:bodyPr>
          <a:lstStyle/>
          <a:p>
            <a:pP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948">
                <a:solidFill>
                  <a:srgbClr val="FFFFFF"/>
                </a:solidFill>
                <a:latin typeface="Arial" charset="0"/>
              </a:rPr>
              <a:t>Контрольное сопровождение материалов со стороны ФСФМ</a:t>
            </a:r>
          </a:p>
        </p:txBody>
      </p:sp>
      <p:sp>
        <p:nvSpPr>
          <p:cNvPr id="102446" name="Line 46"/>
          <p:cNvSpPr>
            <a:spLocks noChangeShapeType="1"/>
          </p:cNvSpPr>
          <p:nvPr/>
        </p:nvSpPr>
        <p:spPr bwMode="auto">
          <a:xfrm>
            <a:off x="1041507" y="5818789"/>
            <a:ext cx="1506" cy="340107"/>
          </a:xfrm>
          <a:prstGeom prst="line">
            <a:avLst/>
          </a:prstGeom>
          <a:noFill/>
          <a:ln w="76320" cap="sq">
            <a:solidFill>
              <a:srgbClr val="FFFFFF"/>
            </a:solidFill>
            <a:miter lim="800000"/>
            <a:headEnd/>
            <a:tailEnd type="triangle" w="med" len="med"/>
          </a:ln>
          <a:effectLst/>
        </p:spPr>
        <p:txBody>
          <a:bodyPr/>
          <a:lstStyle/>
          <a:p>
            <a:endParaRPr lang="ru-RU" sz="3792"/>
          </a:p>
        </p:txBody>
      </p:sp>
      <p:sp>
        <p:nvSpPr>
          <p:cNvPr id="102447" name="Line 47"/>
          <p:cNvSpPr>
            <a:spLocks noChangeShapeType="1"/>
          </p:cNvSpPr>
          <p:nvPr/>
        </p:nvSpPr>
        <p:spPr bwMode="auto">
          <a:xfrm>
            <a:off x="2495240" y="5818789"/>
            <a:ext cx="1506" cy="340107"/>
          </a:xfrm>
          <a:prstGeom prst="line">
            <a:avLst/>
          </a:prstGeom>
          <a:noFill/>
          <a:ln w="76320" cap="sq">
            <a:solidFill>
              <a:srgbClr val="FFFFFF"/>
            </a:solidFill>
            <a:miter lim="800000"/>
            <a:headEnd/>
            <a:tailEnd type="triangle" w="med" len="med"/>
          </a:ln>
          <a:effectLst/>
        </p:spPr>
        <p:txBody>
          <a:bodyPr/>
          <a:lstStyle/>
          <a:p>
            <a:endParaRPr lang="ru-RU" sz="3792"/>
          </a:p>
        </p:txBody>
      </p:sp>
      <p:sp>
        <p:nvSpPr>
          <p:cNvPr id="102448" name="Line 48"/>
          <p:cNvSpPr>
            <a:spLocks noChangeShapeType="1"/>
          </p:cNvSpPr>
          <p:nvPr/>
        </p:nvSpPr>
        <p:spPr bwMode="auto">
          <a:xfrm>
            <a:off x="4299616" y="5818789"/>
            <a:ext cx="1505" cy="340107"/>
          </a:xfrm>
          <a:prstGeom prst="line">
            <a:avLst/>
          </a:prstGeom>
          <a:noFill/>
          <a:ln w="76320" cap="sq">
            <a:solidFill>
              <a:srgbClr val="FFFFFF"/>
            </a:solidFill>
            <a:miter lim="800000"/>
            <a:headEnd/>
            <a:tailEnd type="triangle" w="med" len="med"/>
          </a:ln>
          <a:effectLst/>
        </p:spPr>
        <p:txBody>
          <a:bodyPr/>
          <a:lstStyle/>
          <a:p>
            <a:endParaRPr lang="ru-RU" sz="3792"/>
          </a:p>
        </p:txBody>
      </p:sp>
      <p:sp>
        <p:nvSpPr>
          <p:cNvPr id="102449" name="Line 49"/>
          <p:cNvSpPr>
            <a:spLocks noChangeShapeType="1"/>
          </p:cNvSpPr>
          <p:nvPr/>
        </p:nvSpPr>
        <p:spPr bwMode="auto">
          <a:xfrm>
            <a:off x="5644994" y="5818789"/>
            <a:ext cx="1505" cy="340107"/>
          </a:xfrm>
          <a:prstGeom prst="line">
            <a:avLst/>
          </a:prstGeom>
          <a:noFill/>
          <a:ln w="76320" cap="sq">
            <a:solidFill>
              <a:srgbClr val="FFFFFF"/>
            </a:solidFill>
            <a:miter lim="800000"/>
            <a:headEnd/>
            <a:tailEnd type="triangle" w="med" len="med"/>
          </a:ln>
          <a:effectLst/>
        </p:spPr>
        <p:txBody>
          <a:bodyPr/>
          <a:lstStyle/>
          <a:p>
            <a:endParaRPr lang="ru-RU" sz="3792"/>
          </a:p>
        </p:txBody>
      </p:sp>
      <p:sp>
        <p:nvSpPr>
          <p:cNvPr id="102450" name="Oval 50"/>
          <p:cNvSpPr>
            <a:spLocks noChangeArrowheads="1"/>
          </p:cNvSpPr>
          <p:nvPr/>
        </p:nvSpPr>
        <p:spPr bwMode="auto">
          <a:xfrm>
            <a:off x="3248848" y="5862813"/>
            <a:ext cx="409332" cy="341612"/>
          </a:xfrm>
          <a:prstGeom prst="ellipse">
            <a:avLst/>
          </a:prstGeom>
          <a:solidFill>
            <a:srgbClr val="2E4883"/>
          </a:solidFill>
          <a:ln w="9360" cap="sq">
            <a:solidFill>
              <a:srgbClr val="FFFFFF"/>
            </a:solidFill>
            <a:miter lim="800000"/>
            <a:headEnd/>
            <a:tailEnd/>
          </a:ln>
          <a:effectLst/>
        </p:spPr>
        <p:txBody>
          <a:bodyPr wrap="none" anchor="ctr"/>
          <a:lstStyle/>
          <a:p>
            <a:endParaRPr lang="ru-RU" sz="3792"/>
          </a:p>
        </p:txBody>
      </p:sp>
      <p:sp>
        <p:nvSpPr>
          <p:cNvPr id="102451" name="Text Box 51"/>
          <p:cNvSpPr txBox="1">
            <a:spLocks noChangeArrowheads="1"/>
          </p:cNvSpPr>
          <p:nvPr/>
        </p:nvSpPr>
        <p:spPr bwMode="auto">
          <a:xfrm>
            <a:off x="3309398" y="5865636"/>
            <a:ext cx="341613" cy="323058"/>
          </a:xfrm>
          <a:prstGeom prst="rect">
            <a:avLst/>
          </a:prstGeom>
          <a:noFill/>
          <a:ln w="9525" cap="flat">
            <a:noFill/>
            <a:round/>
            <a:headEnd/>
            <a:tailEnd/>
          </a:ln>
          <a:effectLst/>
        </p:spPr>
        <p:txBody>
          <a:bodyPr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a:solidFill>
                  <a:srgbClr val="FFFFFF"/>
                </a:solidFill>
                <a:latin typeface="Arial" charset="0"/>
              </a:rPr>
              <a:t>5</a:t>
            </a:r>
          </a:p>
        </p:txBody>
      </p:sp>
      <p:sp>
        <p:nvSpPr>
          <p:cNvPr id="102453" name="AutoShape 53"/>
          <p:cNvSpPr>
            <a:spLocks noChangeArrowheads="1"/>
          </p:cNvSpPr>
          <p:nvPr/>
        </p:nvSpPr>
        <p:spPr bwMode="auto">
          <a:xfrm>
            <a:off x="1793215" y="6230378"/>
            <a:ext cx="1557571" cy="419867"/>
          </a:xfrm>
          <a:prstGeom prst="roundRect">
            <a:avLst>
              <a:gd name="adj" fmla="val 16667"/>
            </a:avLst>
          </a:prstGeom>
          <a:solidFill>
            <a:schemeClr val="accent2">
              <a:lumMod val="20000"/>
              <a:lumOff val="80000"/>
            </a:schemeClr>
          </a:solidFill>
          <a:ln w="19050" cap="sq">
            <a:solidFill>
              <a:schemeClr val="accent2">
                <a:lumMod val="60000"/>
                <a:lumOff val="40000"/>
              </a:schemeClr>
            </a:solidFill>
            <a:miter lim="800000"/>
            <a:headEnd/>
            <a:tailEnd/>
          </a:ln>
          <a:effectLst/>
        </p:spPr>
        <p:txBody>
          <a:bodyPr wrap="none"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Органы гос. власти </a:t>
            </a:r>
          </a:p>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субъектов РФ</a:t>
            </a:r>
          </a:p>
        </p:txBody>
      </p:sp>
      <p:sp>
        <p:nvSpPr>
          <p:cNvPr id="102454" name="AutoShape 54"/>
          <p:cNvSpPr>
            <a:spLocks noChangeArrowheads="1"/>
          </p:cNvSpPr>
          <p:nvPr/>
        </p:nvSpPr>
        <p:spPr bwMode="auto">
          <a:xfrm>
            <a:off x="3472097" y="6238303"/>
            <a:ext cx="1557571" cy="419867"/>
          </a:xfrm>
          <a:prstGeom prst="roundRect">
            <a:avLst>
              <a:gd name="adj" fmla="val 16667"/>
            </a:avLst>
          </a:prstGeom>
          <a:solidFill>
            <a:schemeClr val="accent2">
              <a:lumMod val="20000"/>
              <a:lumOff val="80000"/>
            </a:schemeClr>
          </a:solidFill>
          <a:ln w="19050" cap="sq">
            <a:solidFill>
              <a:schemeClr val="accent2">
                <a:lumMod val="60000"/>
                <a:lumOff val="40000"/>
              </a:schemeClr>
            </a:solidFill>
            <a:miter lim="800000"/>
            <a:headEnd/>
            <a:tailEnd/>
          </a:ln>
          <a:effectLst/>
        </p:spPr>
        <p:txBody>
          <a:bodyPr wrap="none" lIns="85317" tIns="44365" rIns="85317" bIns="44365" anchor="ctr"/>
          <a:lstStyle/>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Органы местного</a:t>
            </a:r>
          </a:p>
          <a:p>
            <a:pP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400" dirty="0">
                <a:latin typeface="Times New Roman" panose="02020603050405020304" pitchFamily="18" charset="0"/>
                <a:cs typeface="Times New Roman" panose="02020603050405020304" pitchFamily="18" charset="0"/>
              </a:rPr>
              <a:t> самоуправления</a:t>
            </a:r>
          </a:p>
        </p:txBody>
      </p:sp>
      <p:sp>
        <p:nvSpPr>
          <p:cNvPr id="102456" name="AutoShape 56"/>
          <p:cNvSpPr>
            <a:spLocks noChangeArrowheads="1"/>
          </p:cNvSpPr>
          <p:nvPr/>
        </p:nvSpPr>
        <p:spPr bwMode="auto">
          <a:xfrm rot="9000000">
            <a:off x="6047460" y="4684384"/>
            <a:ext cx="992581" cy="1098280"/>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97 w 21600"/>
              <a:gd name="T9" fmla="*/ 5426 h 21600"/>
              <a:gd name="T10" fmla="*/ 18905 w 21600"/>
              <a:gd name="T11" fmla="*/ 16174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E4883"/>
          </a:solidFill>
          <a:ln w="9360" cap="sq">
            <a:solidFill>
              <a:srgbClr val="FFFFFF"/>
            </a:solidFill>
            <a:miter lim="800000"/>
            <a:headEnd/>
            <a:tailEnd/>
          </a:ln>
          <a:effectLst/>
        </p:spPr>
        <p:txBody>
          <a:bodyPr wrap="none" anchor="ctr"/>
          <a:lstStyle/>
          <a:p>
            <a:endParaRPr lang="ru-RU" sz="3792"/>
          </a:p>
        </p:txBody>
      </p:sp>
      <p:sp>
        <p:nvSpPr>
          <p:cNvPr id="102459" name="AutoShape 59"/>
          <p:cNvSpPr>
            <a:spLocks noChangeArrowheads="1"/>
          </p:cNvSpPr>
          <p:nvPr/>
        </p:nvSpPr>
        <p:spPr bwMode="auto">
          <a:xfrm rot="5400000">
            <a:off x="7611904" y="5216822"/>
            <a:ext cx="528220" cy="546279"/>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65535 0 0"/>
              <a:gd name="G17" fmla="+- 1 0 0"/>
              <a:gd name="T0" fmla="*/ 2147483647 w 21600"/>
              <a:gd name="T1" fmla="*/ 0 h 21600"/>
              <a:gd name="T2" fmla="*/ 0 w 21600"/>
              <a:gd name="T3" fmla="*/ 2147483647 h 21600"/>
              <a:gd name="T4" fmla="*/ 2147483647 w 21600"/>
              <a:gd name="T5" fmla="*/ 2147483647 h 21600"/>
              <a:gd name="T6" fmla="*/ 2147483647 w 21600"/>
              <a:gd name="T7" fmla="*/ 2147483647 h 21600"/>
              <a:gd name="T8" fmla="*/ 3375 w 21600"/>
              <a:gd name="T9" fmla="*/ 5400 h 21600"/>
              <a:gd name="T10" fmla="*/ 18900 w 21600"/>
              <a:gd name="T11" fmla="*/ 16200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2E4883"/>
          </a:solidFill>
          <a:ln w="9360" cap="sq">
            <a:solidFill>
              <a:srgbClr val="FFFFFF"/>
            </a:solidFill>
            <a:miter lim="800000"/>
            <a:headEnd/>
            <a:tailEnd/>
          </a:ln>
          <a:effectLst/>
        </p:spPr>
        <p:txBody>
          <a:bodyPr wrap="none" anchor="ctr"/>
          <a:lstStyle/>
          <a:p>
            <a:endParaRPr lang="ru-RU" sz="3792"/>
          </a:p>
        </p:txBody>
      </p:sp>
      <p:sp>
        <p:nvSpPr>
          <p:cNvPr id="102460" name="Text Box 60"/>
          <p:cNvSpPr txBox="1">
            <a:spLocks noChangeArrowheads="1"/>
          </p:cNvSpPr>
          <p:nvPr/>
        </p:nvSpPr>
        <p:spPr bwMode="auto">
          <a:xfrm>
            <a:off x="7726268" y="5263472"/>
            <a:ext cx="410838" cy="323058"/>
          </a:xfrm>
          <a:prstGeom prst="rect">
            <a:avLst/>
          </a:prstGeom>
          <a:noFill/>
          <a:ln w="9525" cap="flat">
            <a:noFill/>
            <a:round/>
            <a:headEnd/>
            <a:tailEnd/>
          </a:ln>
          <a:effectLst/>
        </p:spPr>
        <p:txBody>
          <a:bodyPr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a:solidFill>
                  <a:srgbClr val="FFFFFF"/>
                </a:solidFill>
                <a:latin typeface="Arial" charset="0"/>
              </a:rPr>
              <a:t>8</a:t>
            </a:r>
          </a:p>
        </p:txBody>
      </p:sp>
      <p:sp>
        <p:nvSpPr>
          <p:cNvPr id="102461" name="AutoShape 61"/>
          <p:cNvSpPr>
            <a:spLocks noChangeArrowheads="1"/>
          </p:cNvSpPr>
          <p:nvPr/>
        </p:nvSpPr>
        <p:spPr bwMode="auto">
          <a:xfrm>
            <a:off x="7341016" y="6020445"/>
            <a:ext cx="1003768" cy="419867"/>
          </a:xfrm>
          <a:prstGeom prst="roundRect">
            <a:avLst>
              <a:gd name="adj" fmla="val 16667"/>
            </a:avLst>
          </a:prstGeom>
          <a:solidFill>
            <a:schemeClr val="accent2">
              <a:lumMod val="20000"/>
              <a:lumOff val="80000"/>
            </a:schemeClr>
          </a:solidFill>
          <a:ln w="19050" cap="sq">
            <a:solidFill>
              <a:schemeClr val="accent2">
                <a:lumMod val="60000"/>
                <a:lumOff val="40000"/>
              </a:schemeClr>
            </a:solidFill>
            <a:miter lim="800000"/>
            <a:headEnd/>
            <a:tailEnd/>
          </a:ln>
          <a:effectLst/>
        </p:spPr>
        <p:txBody>
          <a:bodyPr wrap="none" lIns="85317" tIns="44365" rIns="85317" bIns="44365" anchor="ctr"/>
          <a:lstStyle/>
          <a:p>
            <a:pPr algn="ctr">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a:latin typeface="Times New Roman" panose="02020603050405020304" pitchFamily="18" charset="0"/>
                <a:cs typeface="Times New Roman" panose="02020603050405020304" pitchFamily="18" charset="0"/>
              </a:rPr>
              <a:t>Суды</a:t>
            </a:r>
          </a:p>
        </p:txBody>
      </p:sp>
      <p:sp>
        <p:nvSpPr>
          <p:cNvPr id="102463" name="Text Box 63"/>
          <p:cNvSpPr txBox="1">
            <a:spLocks noChangeArrowheads="1"/>
          </p:cNvSpPr>
          <p:nvPr/>
        </p:nvSpPr>
        <p:spPr bwMode="auto">
          <a:xfrm>
            <a:off x="6866173" y="5661895"/>
            <a:ext cx="2007535" cy="397373"/>
          </a:xfrm>
          <a:prstGeom prst="rect">
            <a:avLst/>
          </a:prstGeom>
          <a:noFill/>
          <a:ln w="9525" cap="flat">
            <a:noFill/>
            <a:round/>
            <a:headEnd/>
            <a:tailEnd/>
          </a:ln>
          <a:effectLst/>
        </p:spPr>
        <p:txBody>
          <a:bodyPr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000" dirty="0">
                <a:latin typeface="Times New Roman" panose="02020603050405020304" pitchFamily="18" charset="0"/>
                <a:cs typeface="Times New Roman" panose="02020603050405020304" pitchFamily="18" charset="0"/>
              </a:rPr>
              <a:t>Законченные производством уголовные дела</a:t>
            </a:r>
          </a:p>
        </p:txBody>
      </p:sp>
      <p:sp>
        <p:nvSpPr>
          <p:cNvPr id="102464" name="Oval 64"/>
          <p:cNvSpPr>
            <a:spLocks noChangeArrowheads="1"/>
          </p:cNvSpPr>
          <p:nvPr/>
        </p:nvSpPr>
        <p:spPr bwMode="auto">
          <a:xfrm>
            <a:off x="2696896" y="4294321"/>
            <a:ext cx="1176831" cy="553803"/>
          </a:xfrm>
          <a:prstGeom prst="ellipse">
            <a:avLst/>
          </a:prstGeom>
          <a:solidFill>
            <a:schemeClr val="tx2">
              <a:lumMod val="40000"/>
              <a:lumOff val="60000"/>
            </a:schemeClr>
          </a:solidFill>
          <a:ln w="9525">
            <a:headEnd/>
            <a:tailEnd/>
          </a:ln>
        </p:spPr>
        <p:style>
          <a:lnRef idx="2">
            <a:schemeClr val="accent1"/>
          </a:lnRef>
          <a:fillRef idx="1">
            <a:schemeClr val="lt1"/>
          </a:fillRef>
          <a:effectRef idx="0">
            <a:schemeClr val="accent1"/>
          </a:effectRef>
          <a:fontRef idx="minor">
            <a:schemeClr val="dk1"/>
          </a:fontRef>
        </p:style>
        <p:txBody>
          <a:bodyPr wrap="none" anchor="ctr"/>
          <a:lstStyle/>
          <a:p>
            <a:endParaRPr lang="ru-RU" sz="3792"/>
          </a:p>
        </p:txBody>
      </p:sp>
      <p:sp>
        <p:nvSpPr>
          <p:cNvPr id="102465" name="Text Box 65"/>
          <p:cNvSpPr txBox="1">
            <a:spLocks noChangeArrowheads="1"/>
          </p:cNvSpPr>
          <p:nvPr/>
        </p:nvSpPr>
        <p:spPr bwMode="auto">
          <a:xfrm>
            <a:off x="2586290" y="4357347"/>
            <a:ext cx="1453732" cy="428151"/>
          </a:xfrm>
          <a:prstGeom prst="rect">
            <a:avLst/>
          </a:prstGeom>
          <a:noFill/>
          <a:ln w="9525" cap="flat">
            <a:noFill/>
            <a:round/>
            <a:headEnd/>
            <a:tailEnd/>
          </a:ln>
          <a:effectLst/>
        </p:spPr>
        <p:txBody>
          <a:bodyPr lIns="85317" tIns="44365" rIns="85317" bIns="44365">
            <a:spAutoFit/>
          </a:bodyPr>
          <a:lstStyle/>
          <a:p>
            <a:pPr algn="ctr">
              <a:spcBef>
                <a:spcPts val="593"/>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100" b="1" dirty="0">
                <a:latin typeface="Times New Roman" panose="02020603050405020304" pitchFamily="18" charset="0"/>
                <a:cs typeface="Times New Roman" panose="02020603050405020304" pitchFamily="18" charset="0"/>
              </a:rPr>
              <a:t>Финансовые расследования </a:t>
            </a:r>
          </a:p>
        </p:txBody>
      </p:sp>
      <p:grpSp>
        <p:nvGrpSpPr>
          <p:cNvPr id="68" name="Group 15"/>
          <p:cNvGrpSpPr>
            <a:grpSpLocks/>
          </p:cNvGrpSpPr>
          <p:nvPr/>
        </p:nvGrpSpPr>
        <p:grpSpPr bwMode="auto">
          <a:xfrm>
            <a:off x="5079293" y="2292100"/>
            <a:ext cx="541764" cy="802111"/>
            <a:chOff x="927" y="1378"/>
            <a:chExt cx="360" cy="533"/>
          </a:xfrm>
          <a:solidFill>
            <a:srgbClr val="2E4883"/>
          </a:solidFill>
        </p:grpSpPr>
        <p:sp>
          <p:nvSpPr>
            <p:cNvPr id="69" name="AutoShape 16"/>
            <p:cNvSpPr>
              <a:spLocks noChangeArrowheads="1"/>
            </p:cNvSpPr>
            <p:nvPr/>
          </p:nvSpPr>
          <p:spPr bwMode="auto">
            <a:xfrm rot="5400000">
              <a:off x="840" y="1465"/>
              <a:ext cx="533" cy="360"/>
            </a:xfrm>
            <a:custGeom>
              <a:avLst/>
              <a:gdLst>
                <a:gd name="G0" fmla="+- 1 0 0"/>
                <a:gd name="G1" fmla="+- 1 0 0"/>
                <a:gd name="G2" fmla="+- 1 0 0"/>
                <a:gd name="G3" fmla="+- 1 0 0"/>
                <a:gd name="G4" fmla="+- 1 0 0"/>
                <a:gd name="G5" fmla="+- 1 0 0"/>
                <a:gd name="G6" fmla="+- 1 0 0"/>
                <a:gd name="G7" fmla="+- 675 0 0"/>
                <a:gd name="G8" fmla="+- 1 0 0"/>
                <a:gd name="G9" fmla="+- 1 0 0"/>
                <a:gd name="G10" fmla="+- 1 0 0"/>
                <a:gd name="G11" fmla="*/ 1 1773 45696"/>
                <a:gd name="G12" fmla="+- 1 0 0"/>
                <a:gd name="G13" fmla="*/ 1 50009 48160"/>
                <a:gd name="G14" fmla="*/ 1 0 51712"/>
                <a:gd name="G15" fmla="+- 57344 0 0"/>
                <a:gd name="G16" fmla="*/ 1 0 51712"/>
                <a:gd name="G17" fmla="+- 1 0 0"/>
                <a:gd name="T0" fmla="*/ 0 w 21600"/>
                <a:gd name="T1" fmla="*/ 0 h 21600"/>
                <a:gd name="T2" fmla="*/ 0 w 21600"/>
                <a:gd name="T3" fmla="*/ 0 h 21600"/>
                <a:gd name="T4" fmla="*/ 0 w 21600"/>
                <a:gd name="T5" fmla="*/ 0 h 21600"/>
                <a:gd name="T6" fmla="*/ 0 w 21600"/>
                <a:gd name="T7" fmla="*/ 0 h 21600"/>
                <a:gd name="T8" fmla="*/ 3385 w 21600"/>
                <a:gd name="T9" fmla="*/ 5415 h 21600"/>
                <a:gd name="T10" fmla="*/ 18900 w 21600"/>
                <a:gd name="T11" fmla="*/ 16185 h 21600"/>
              </a:gdLst>
              <a:ahLst/>
              <a:cxnLst>
                <a:cxn ang="0">
                  <a:pos x="T0" y="T1"/>
                </a:cxn>
                <a:cxn ang="0">
                  <a:pos x="T2" y="T3"/>
                </a:cxn>
                <a:cxn ang="0">
                  <a:pos x="T4" y="T5"/>
                </a:cxn>
                <a:cxn ang="0">
                  <a:pos x="T6" y="T7"/>
                </a:cxn>
              </a:cxnLst>
              <a:rect l="T8" t="T9" r="T10" b="T11"/>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pFill/>
            <a:ln w="9360" cap="sq">
              <a:solidFill>
                <a:srgbClr val="FFFFFF"/>
              </a:solidFill>
              <a:miter lim="800000"/>
              <a:headEnd/>
              <a:tailEnd/>
            </a:ln>
            <a:effectLst/>
          </p:spPr>
          <p:txBody>
            <a:bodyPr wrap="none" anchor="ctr"/>
            <a:lstStyle/>
            <a:p>
              <a:endParaRPr lang="ru-RU" sz="3792"/>
            </a:p>
          </p:txBody>
        </p:sp>
        <p:sp>
          <p:nvSpPr>
            <p:cNvPr id="70" name="Text Box 17"/>
            <p:cNvSpPr txBox="1">
              <a:spLocks noChangeArrowheads="1"/>
            </p:cNvSpPr>
            <p:nvPr/>
          </p:nvSpPr>
          <p:spPr bwMode="auto">
            <a:xfrm>
              <a:off x="1029" y="1550"/>
              <a:ext cx="163" cy="215"/>
            </a:xfrm>
            <a:prstGeom prst="rect">
              <a:avLst/>
            </a:prstGeom>
            <a:grpFill/>
            <a:ln w="9525" cap="flat">
              <a:noFill/>
              <a:round/>
              <a:headEnd/>
              <a:tailEnd/>
            </a:ln>
            <a:effectLst/>
          </p:spPr>
          <p:txBody>
            <a:bodyPr wrap="square" lIns="85317" tIns="44365" rIns="85317" bIns="44365">
              <a:spAutoFit/>
            </a:bodyPr>
            <a:lstStyle/>
            <a:p>
              <a:pPr>
                <a:spcBef>
                  <a:spcPts val="948"/>
                </a:spcBef>
                <a:tabLst>
                  <a:tab pos="0" algn="l"/>
                  <a:tab pos="424387" algn="l"/>
                  <a:tab pos="850279" algn="l"/>
                  <a:tab pos="1276170" algn="l"/>
                  <a:tab pos="1702063" algn="l"/>
                  <a:tab pos="2127954" algn="l"/>
                  <a:tab pos="2553845" algn="l"/>
                  <a:tab pos="2979736" algn="l"/>
                  <a:tab pos="3405629" algn="l"/>
                  <a:tab pos="3831520" algn="l"/>
                  <a:tab pos="4257412" algn="l"/>
                  <a:tab pos="4683303" algn="l"/>
                  <a:tab pos="5109196" algn="l"/>
                  <a:tab pos="5535087" algn="l"/>
                  <a:tab pos="5960979" algn="l"/>
                  <a:tab pos="6386870" algn="l"/>
                  <a:tab pos="6812762" algn="l"/>
                  <a:tab pos="7238653" algn="l"/>
                  <a:tab pos="7664545" algn="l"/>
                  <a:tab pos="8090437" algn="l"/>
                  <a:tab pos="8516329" algn="l"/>
                </a:tabLst>
              </a:pPr>
              <a:r>
                <a:rPr lang="ru-RU" sz="1517" dirty="0" smtClean="0">
                  <a:solidFill>
                    <a:srgbClr val="FFFFFF"/>
                  </a:solidFill>
                  <a:latin typeface="Arial" charset="0"/>
                </a:rPr>
                <a:t>4</a:t>
              </a:r>
              <a:endParaRPr lang="ru-RU" sz="1517" dirty="0">
                <a:solidFill>
                  <a:srgbClr val="FFFFFF"/>
                </a:solidFill>
                <a:latin typeface="Arial" charset="0"/>
              </a:endParaRPr>
            </a:p>
          </p:txBody>
        </p:sp>
      </p:grpSp>
      <p:sp>
        <p:nvSpPr>
          <p:cNvPr id="71" name="Text Box 57"/>
          <p:cNvSpPr txBox="1">
            <a:spLocks noChangeArrowheads="1"/>
          </p:cNvSpPr>
          <p:nvPr/>
        </p:nvSpPr>
        <p:spPr bwMode="auto">
          <a:xfrm rot="14340000">
            <a:off x="6583673" y="4575706"/>
            <a:ext cx="373119" cy="984259"/>
          </a:xfrm>
          <a:prstGeom prst="rect">
            <a:avLst/>
          </a:prstGeom>
          <a:noFill/>
          <a:ln w="9525" cap="flat">
            <a:noFill/>
            <a:round/>
            <a:headEnd/>
            <a:tailEnd/>
          </a:ln>
          <a:effectLst/>
        </p:spPr>
        <p:txBody>
          <a:bodyPr vert="eaVert" lIns="99729" tIns="51859" rIns="99729" bIns="51859">
            <a:spAutoFit/>
          </a:bodyPr>
          <a:lstStyle/>
          <a:p>
            <a:pPr>
              <a:spcBef>
                <a:spcPts val="1108"/>
              </a:spcBef>
              <a:tabLst>
                <a:tab pos="0" algn="l"/>
                <a:tab pos="496069" algn="l"/>
                <a:tab pos="993897" algn="l"/>
                <a:tab pos="1491724" algn="l"/>
                <a:tab pos="1989553" algn="l"/>
                <a:tab pos="2487380" algn="l"/>
                <a:tab pos="2985208" algn="l"/>
                <a:tab pos="3483035" algn="l"/>
                <a:tab pos="3980864" algn="l"/>
                <a:tab pos="4478691" algn="l"/>
                <a:tab pos="4976519" algn="l"/>
                <a:tab pos="5474346" algn="l"/>
                <a:tab pos="5972175" algn="l"/>
                <a:tab pos="6470002" algn="l"/>
                <a:tab pos="6967830" algn="l"/>
                <a:tab pos="7465658" algn="l"/>
                <a:tab pos="7963486" algn="l"/>
                <a:tab pos="8461313" algn="l"/>
                <a:tab pos="8959141" algn="l"/>
                <a:tab pos="9456969" algn="l"/>
                <a:tab pos="9954797" algn="l"/>
              </a:tabLst>
            </a:pPr>
            <a:r>
              <a:rPr lang="ru-RU" sz="1773" dirty="0">
                <a:solidFill>
                  <a:srgbClr val="FFFFFF"/>
                </a:solidFill>
                <a:latin typeface="Arial" charset="0"/>
                <a:ea typeface="Microsoft YaHei" charset="0"/>
                <a:cs typeface="Microsoft YaHei" charset="0"/>
              </a:rPr>
              <a:t>1.1</a:t>
            </a:r>
          </a:p>
        </p:txBody>
      </p:sp>
      <p:sp>
        <p:nvSpPr>
          <p:cNvPr id="72" name="Text Box 58"/>
          <p:cNvSpPr txBox="1">
            <a:spLocks noChangeArrowheads="1"/>
          </p:cNvSpPr>
          <p:nvPr/>
        </p:nvSpPr>
        <p:spPr bwMode="auto">
          <a:xfrm>
            <a:off x="5360094" y="4337486"/>
            <a:ext cx="1537464" cy="566396"/>
          </a:xfrm>
          <a:prstGeom prst="rect">
            <a:avLst/>
          </a:prstGeom>
          <a:noFill/>
          <a:ln w="9525" cap="flat">
            <a:noFill/>
            <a:round/>
            <a:headEnd/>
            <a:tailEnd/>
          </a:ln>
          <a:effectLst/>
        </p:spPr>
        <p:txBody>
          <a:bodyPr lIns="99729" tIns="51859" rIns="99729" bIns="51859">
            <a:spAutoFit/>
          </a:bodyPr>
          <a:lstStyle/>
          <a:p>
            <a:pPr algn="ctr">
              <a:spcBef>
                <a:spcPts val="693"/>
              </a:spcBef>
              <a:tabLst>
                <a:tab pos="0" algn="l"/>
                <a:tab pos="496069" algn="l"/>
                <a:tab pos="993897" algn="l"/>
                <a:tab pos="1491724" algn="l"/>
                <a:tab pos="1989553" algn="l"/>
                <a:tab pos="2487380" algn="l"/>
                <a:tab pos="2985208" algn="l"/>
                <a:tab pos="3483035" algn="l"/>
                <a:tab pos="3980864" algn="l"/>
                <a:tab pos="4478691" algn="l"/>
                <a:tab pos="4976519" algn="l"/>
                <a:tab pos="5474346" algn="l"/>
                <a:tab pos="5972175" algn="l"/>
                <a:tab pos="6470002" algn="l"/>
                <a:tab pos="6967830" algn="l"/>
                <a:tab pos="7465658" algn="l"/>
                <a:tab pos="7963486" algn="l"/>
                <a:tab pos="8461313" algn="l"/>
                <a:tab pos="8959141" algn="l"/>
                <a:tab pos="9456969" algn="l"/>
                <a:tab pos="9954797" algn="l"/>
              </a:tabLst>
            </a:pPr>
            <a:r>
              <a:rPr lang="ru-RU" sz="1000" dirty="0">
                <a:latin typeface="Times New Roman" panose="02020603050405020304" pitchFamily="18" charset="0"/>
                <a:cs typeface="Times New Roman" panose="02020603050405020304" pitchFamily="18" charset="0"/>
              </a:rPr>
              <a:t>Сведения о правонарушениях в сфере экономики</a:t>
            </a:r>
          </a:p>
        </p:txBody>
      </p:sp>
      <p:sp>
        <p:nvSpPr>
          <p:cNvPr id="73" name="Text Box 52"/>
          <p:cNvSpPr txBox="1">
            <a:spLocks noChangeArrowheads="1"/>
          </p:cNvSpPr>
          <p:nvPr/>
        </p:nvSpPr>
        <p:spPr bwMode="auto">
          <a:xfrm>
            <a:off x="-33023" y="5580839"/>
            <a:ext cx="6683319" cy="274008"/>
          </a:xfrm>
          <a:prstGeom prst="rect">
            <a:avLst/>
          </a:prstGeom>
          <a:noFill/>
          <a:ln w="9525" cap="flat">
            <a:noFill/>
            <a:round/>
            <a:headEnd/>
            <a:tailEnd/>
          </a:ln>
          <a:effectLst/>
        </p:spPr>
        <p:txBody>
          <a:bodyPr wrap="square" lIns="99729" tIns="51859" rIns="99729" bIns="51859">
            <a:spAutoFit/>
          </a:bodyPr>
          <a:lstStyle/>
          <a:p>
            <a:pPr>
              <a:spcBef>
                <a:spcPts val="693"/>
              </a:spcBef>
              <a:tabLst>
                <a:tab pos="0" algn="l"/>
                <a:tab pos="496069" algn="l"/>
                <a:tab pos="993897" algn="l"/>
                <a:tab pos="1491724" algn="l"/>
                <a:tab pos="1989553" algn="l"/>
                <a:tab pos="2487380" algn="l"/>
                <a:tab pos="2985208" algn="l"/>
                <a:tab pos="3483035" algn="l"/>
                <a:tab pos="3980864" algn="l"/>
                <a:tab pos="4478691" algn="l"/>
                <a:tab pos="4976519" algn="l"/>
                <a:tab pos="5474346" algn="l"/>
                <a:tab pos="5972175" algn="l"/>
                <a:tab pos="6470002" algn="l"/>
                <a:tab pos="6967830" algn="l"/>
                <a:tab pos="7465658" algn="l"/>
                <a:tab pos="7963486" algn="l"/>
                <a:tab pos="8461313" algn="l"/>
                <a:tab pos="8959141" algn="l"/>
                <a:tab pos="9456969" algn="l"/>
                <a:tab pos="9954797" algn="l"/>
              </a:tabLst>
            </a:pPr>
            <a:r>
              <a:rPr lang="ru-RU" sz="1100" dirty="0">
                <a:latin typeface="Times New Roman" panose="02020603050405020304" pitchFamily="18" charset="0"/>
                <a:cs typeface="Times New Roman" panose="02020603050405020304" pitchFamily="18" charset="0"/>
              </a:rPr>
              <a:t>Запросы сведений о лицах, осуществивших операции (сделки), их контрагентах и аффилированных лицах</a:t>
            </a:r>
          </a:p>
        </p:txBody>
      </p:sp>
      <p:cxnSp>
        <p:nvCxnSpPr>
          <p:cNvPr id="4" name="Прямая соединительная линия 3"/>
          <p:cNvCxnSpPr/>
          <p:nvPr/>
        </p:nvCxnSpPr>
        <p:spPr>
          <a:xfrm flipV="1">
            <a:off x="352789" y="5872445"/>
            <a:ext cx="5486591" cy="1095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Стрелка вниз 4"/>
          <p:cNvSpPr/>
          <p:nvPr/>
        </p:nvSpPr>
        <p:spPr>
          <a:xfrm>
            <a:off x="931799" y="5902172"/>
            <a:ext cx="45719" cy="234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Стрелка вниз 76"/>
          <p:cNvSpPr/>
          <p:nvPr/>
        </p:nvSpPr>
        <p:spPr>
          <a:xfrm>
            <a:off x="2495240" y="5915389"/>
            <a:ext cx="45719" cy="234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Стрелка вниз 77"/>
          <p:cNvSpPr/>
          <p:nvPr/>
        </p:nvSpPr>
        <p:spPr>
          <a:xfrm>
            <a:off x="4261412" y="5915389"/>
            <a:ext cx="45719" cy="234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Стрелка вниз 78"/>
          <p:cNvSpPr/>
          <p:nvPr/>
        </p:nvSpPr>
        <p:spPr>
          <a:xfrm>
            <a:off x="5728166" y="5897885"/>
            <a:ext cx="45719" cy="2341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9595261"/>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559137" y="1506554"/>
            <a:ext cx="6171904" cy="5173028"/>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endParaRPr lang="ru-RU" sz="3792">
              <a:noFill/>
            </a:endParaRPr>
          </a:p>
        </p:txBody>
      </p:sp>
      <p:sp>
        <p:nvSpPr>
          <p:cNvPr id="54" name="Номер слайда 4"/>
          <p:cNvSpPr>
            <a:spLocks noGrp="1"/>
          </p:cNvSpPr>
          <p:nvPr>
            <p:ph type="sldNum" sz="quarter" idx="12"/>
          </p:nvPr>
        </p:nvSpPr>
        <p:spPr>
          <a:xfrm>
            <a:off x="6327586" y="6233811"/>
            <a:ext cx="2364247" cy="345962"/>
          </a:xfrm>
        </p:spPr>
        <p:txBody>
          <a:bodyPr/>
          <a:lstStyle/>
          <a:p>
            <a:fld id="{993F3715-0759-4FEA-B411-82674060067C}" type="slidenum">
              <a:rPr lang="ru-RU" sz="1233"/>
              <a:pPr/>
              <a:t>47</a:t>
            </a:fld>
            <a:endParaRPr lang="ru-RU" sz="1233" dirty="0"/>
          </a:p>
        </p:txBody>
      </p:sp>
      <p:sp>
        <p:nvSpPr>
          <p:cNvPr id="55" name="Заголовок 1"/>
          <p:cNvSpPr txBox="1">
            <a:spLocks/>
          </p:cNvSpPr>
          <p:nvPr/>
        </p:nvSpPr>
        <p:spPr>
          <a:xfrm>
            <a:off x="1813742" y="88871"/>
            <a:ext cx="7016698" cy="710360"/>
          </a:xfrm>
          <a:prstGeom prst="rect">
            <a:avLst/>
          </a:prstGeom>
        </p:spPr>
        <p:txBody>
          <a:bodyPr vert="horz" lIns="75838" tIns="37919" rIns="75838" bIns="3791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ru-RU" sz="1233" dirty="0"/>
          </a:p>
        </p:txBody>
      </p:sp>
      <p:sp>
        <p:nvSpPr>
          <p:cNvPr id="29" name="Скругленный прямоугольник 28"/>
          <p:cNvSpPr/>
          <p:nvPr/>
        </p:nvSpPr>
        <p:spPr>
          <a:xfrm>
            <a:off x="2214959" y="4554583"/>
            <a:ext cx="2295289" cy="1055984"/>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Использование </a:t>
            </a:r>
            <a:r>
              <a:rPr lang="ru-RU" sz="1327" b="1" dirty="0"/>
              <a:t>механизмов коммуникации с надзорными органами и </a:t>
            </a:r>
            <a:r>
              <a:rPr lang="ru-RU" sz="1327" b="1" dirty="0" err="1"/>
              <a:t>Росфинмониторингом</a:t>
            </a:r>
            <a:endParaRPr lang="ru-RU" sz="1327" b="1" dirty="0"/>
          </a:p>
        </p:txBody>
      </p:sp>
      <p:sp>
        <p:nvSpPr>
          <p:cNvPr id="8" name="Прямоугольник 7"/>
          <p:cNvSpPr/>
          <p:nvPr/>
        </p:nvSpPr>
        <p:spPr>
          <a:xfrm>
            <a:off x="590263" y="180790"/>
            <a:ext cx="6941028" cy="1110708"/>
          </a:xfrm>
          <a:prstGeom prst="rect">
            <a:avLst/>
          </a:prstGeom>
        </p:spPr>
        <p:txBody>
          <a:bodyPr wrap="square" lIns="75838" tIns="37919" rIns="75838" bIns="37919">
            <a:spAutoFit/>
          </a:bodyPr>
          <a:lstStyle/>
          <a:p>
            <a:pPr algn="ctr" defTabSz="758479">
              <a:lnSpc>
                <a:spcPct val="80000"/>
              </a:lnSpc>
            </a:pPr>
            <a:r>
              <a:rPr lang="ru-RU" sz="28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Характеристики эффективной системы внутреннего контроля субъекта первичного финансового мониторинга</a:t>
            </a:r>
            <a:endParaRPr lang="ru-RU" sz="2800" dirty="0">
              <a:solidFill>
                <a:schemeClr val="bg1"/>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endParaRPr>
          </a:p>
        </p:txBody>
      </p:sp>
      <p:sp>
        <p:nvSpPr>
          <p:cNvPr id="26" name="Скругленный прямоугольник 25"/>
          <p:cNvSpPr/>
          <p:nvPr/>
        </p:nvSpPr>
        <p:spPr>
          <a:xfrm>
            <a:off x="4645087" y="4419025"/>
            <a:ext cx="2295289" cy="1229993"/>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endParaRPr lang="ru-RU" sz="1327" b="1" dirty="0"/>
          </a:p>
          <a:p>
            <a:pPr algn="ctr"/>
            <a:r>
              <a:rPr lang="ru-RU" sz="1327" b="1" dirty="0"/>
              <a:t>Постоянное совершенствование знаний  и навыков сотрудников, задействованных в работе по ПОД/ФТ </a:t>
            </a:r>
            <a:endParaRPr lang="ru-RU" sz="1327" b="1" dirty="0"/>
          </a:p>
          <a:p>
            <a:pPr algn="ctr"/>
            <a:endParaRPr lang="ru-RU" sz="1327" dirty="0"/>
          </a:p>
        </p:txBody>
      </p:sp>
      <p:sp>
        <p:nvSpPr>
          <p:cNvPr id="27" name="Скругленный прямоугольник 26"/>
          <p:cNvSpPr/>
          <p:nvPr/>
        </p:nvSpPr>
        <p:spPr>
          <a:xfrm>
            <a:off x="4645089" y="1737212"/>
            <a:ext cx="2295289" cy="729882"/>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Проведение оценки рисков ОД/ФТ </a:t>
            </a:r>
            <a:endParaRPr lang="ru-RU" sz="1327" b="1" dirty="0"/>
          </a:p>
        </p:txBody>
      </p:sp>
      <p:sp>
        <p:nvSpPr>
          <p:cNvPr id="28" name="Скругленный прямоугольник 27"/>
          <p:cNvSpPr/>
          <p:nvPr/>
        </p:nvSpPr>
        <p:spPr>
          <a:xfrm>
            <a:off x="4645087" y="3709832"/>
            <a:ext cx="2295289" cy="601665"/>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Применение заградительных </a:t>
            </a:r>
            <a:r>
              <a:rPr lang="ru-RU" sz="1327" b="1" dirty="0"/>
              <a:t>мер</a:t>
            </a:r>
            <a:endParaRPr lang="ru-RU" sz="1327" b="1" dirty="0"/>
          </a:p>
        </p:txBody>
      </p:sp>
      <p:sp>
        <p:nvSpPr>
          <p:cNvPr id="40" name="Скругленный прямоугольник 39"/>
          <p:cNvSpPr/>
          <p:nvPr/>
        </p:nvSpPr>
        <p:spPr>
          <a:xfrm>
            <a:off x="4645087" y="2600928"/>
            <a:ext cx="2295289" cy="986598"/>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endParaRPr lang="ru-RU" sz="1327" b="1" dirty="0"/>
          </a:p>
          <a:p>
            <a:pPr algn="ctr"/>
            <a:r>
              <a:rPr lang="ru-RU" sz="1327" b="1" dirty="0"/>
              <a:t>Представление сообщений о подозрительных операциях (сделках) </a:t>
            </a:r>
          </a:p>
          <a:p>
            <a:pPr algn="ctr"/>
            <a:endParaRPr lang="ru-RU" sz="1327" dirty="0"/>
          </a:p>
        </p:txBody>
      </p:sp>
      <p:sp>
        <p:nvSpPr>
          <p:cNvPr id="42" name="Скругленный прямоугольник 41"/>
          <p:cNvSpPr/>
          <p:nvPr/>
        </p:nvSpPr>
        <p:spPr>
          <a:xfrm>
            <a:off x="2218912" y="2600928"/>
            <a:ext cx="2295289" cy="766272"/>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Надлежащая проверка клиентов (реализации принципа «Знай своего клиента»)</a:t>
            </a:r>
            <a:endParaRPr lang="ru-RU" sz="1327" b="1" dirty="0"/>
          </a:p>
        </p:txBody>
      </p:sp>
      <p:sp>
        <p:nvSpPr>
          <p:cNvPr id="46" name="Скругленный прямоугольник 45"/>
          <p:cNvSpPr/>
          <p:nvPr/>
        </p:nvSpPr>
        <p:spPr>
          <a:xfrm>
            <a:off x="2220422" y="3454418"/>
            <a:ext cx="2295289" cy="1012947"/>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Индивидуальный подход к обслуживанию клиента, основанный на присвоенном ему риски </a:t>
            </a:r>
            <a:endParaRPr lang="ru-RU" sz="1327" b="1" dirty="0"/>
          </a:p>
        </p:txBody>
      </p:sp>
      <p:sp>
        <p:nvSpPr>
          <p:cNvPr id="20" name="Скругленный прямоугольник 19"/>
          <p:cNvSpPr/>
          <p:nvPr/>
        </p:nvSpPr>
        <p:spPr>
          <a:xfrm>
            <a:off x="2218912" y="5697785"/>
            <a:ext cx="2295289" cy="836858"/>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endParaRPr lang="ru-RU" sz="1327" b="1" dirty="0"/>
          </a:p>
          <a:p>
            <a:pPr algn="ctr"/>
            <a:r>
              <a:rPr lang="ru-RU" sz="1327" b="1" dirty="0"/>
              <a:t>Использование Личного кабинета на портале </a:t>
            </a:r>
            <a:r>
              <a:rPr lang="ru-RU" sz="1327" b="1" dirty="0" err="1"/>
              <a:t>Росфинмониторинга</a:t>
            </a:r>
            <a:endParaRPr lang="ru-RU" sz="1327" b="1" dirty="0"/>
          </a:p>
          <a:p>
            <a:pPr algn="ctr"/>
            <a:endParaRPr lang="ru-RU" sz="1327" dirty="0"/>
          </a:p>
        </p:txBody>
      </p:sp>
      <p:sp>
        <p:nvSpPr>
          <p:cNvPr id="21" name="Скругленный прямоугольник 20"/>
          <p:cNvSpPr/>
          <p:nvPr/>
        </p:nvSpPr>
        <p:spPr>
          <a:xfrm>
            <a:off x="4645089" y="5748827"/>
            <a:ext cx="2295289" cy="785816"/>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Обеспечении конфиденциальности принимаемых мер по ПОД/ФТ</a:t>
            </a:r>
            <a:endParaRPr lang="ru-RU" sz="1327" b="1" dirty="0"/>
          </a:p>
        </p:txBody>
      </p:sp>
      <p:sp>
        <p:nvSpPr>
          <p:cNvPr id="22" name="Скругленный прямоугольник 21"/>
          <p:cNvSpPr/>
          <p:nvPr/>
        </p:nvSpPr>
        <p:spPr>
          <a:xfrm>
            <a:off x="2214959" y="1710870"/>
            <a:ext cx="2295289" cy="805711"/>
          </a:xfrm>
          <a:prstGeom prst="roundRect">
            <a:avLst/>
          </a:prstGeom>
        </p:spPr>
        <p:style>
          <a:lnRef idx="2">
            <a:schemeClr val="accent1"/>
          </a:lnRef>
          <a:fillRef idx="1">
            <a:schemeClr val="lt1"/>
          </a:fillRef>
          <a:effectRef idx="0">
            <a:schemeClr val="accent1"/>
          </a:effectRef>
          <a:fontRef idx="minor">
            <a:schemeClr val="dk1"/>
          </a:fontRef>
        </p:style>
        <p:txBody>
          <a:bodyPr lIns="75838" tIns="37919" rIns="75838" bIns="37919" rtlCol="0" anchor="ctr"/>
          <a:lstStyle/>
          <a:p>
            <a:pPr algn="ctr"/>
            <a:r>
              <a:rPr lang="ru-RU" sz="1327" b="1" dirty="0"/>
              <a:t>Наличие разработанного порядка работы </a:t>
            </a:r>
            <a:r>
              <a:rPr lang="ru-RU" sz="1327" b="1"/>
              <a:t>по ПОД/ФТ, </a:t>
            </a:r>
            <a:r>
              <a:rPr lang="ru-RU" sz="1327" b="1" dirty="0"/>
              <a:t>его постоянная актуализация  </a:t>
            </a:r>
            <a:endParaRPr lang="ru-RU" sz="1327" b="1" dirty="0"/>
          </a:p>
        </p:txBody>
      </p:sp>
    </p:spTree>
    <p:extLst>
      <p:ext uri="{BB962C8B-B14F-4D97-AF65-F5344CB8AC3E}">
        <p14:creationId xmlns:p14="http://schemas.microsoft.com/office/powerpoint/2010/main" val="1018247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3"/>
          <p:cNvSpPr txBox="1">
            <a:spLocks noChangeArrowheads="1"/>
          </p:cNvSpPr>
          <p:nvPr/>
        </p:nvSpPr>
        <p:spPr bwMode="auto">
          <a:xfrm>
            <a:off x="1373807" y="2924944"/>
            <a:ext cx="6323654" cy="646331"/>
          </a:xfrm>
          <a:prstGeom prst="rect">
            <a:avLst/>
          </a:prstGeom>
          <a:noFill/>
          <a:ln w="9525">
            <a:noFill/>
            <a:miter lim="800000"/>
            <a:headEnd/>
            <a:tailEnd/>
          </a:ln>
          <a:effectLst/>
        </p:spPr>
        <p:txBody>
          <a:bodyPr wrap="none">
            <a:spAutoFit/>
          </a:bodyPr>
          <a:lstStyle/>
          <a:p>
            <a:pPr algn="ctr" eaLnBrk="0" fontAlgn="base" hangingPunct="0">
              <a:spcBef>
                <a:spcPct val="0"/>
              </a:spcBef>
              <a:spcAft>
                <a:spcPct val="0"/>
              </a:spcAft>
              <a:defRPr/>
            </a:pPr>
            <a:r>
              <a:rPr lang="ru-RU" sz="3600" b="1" dirty="0">
                <a:solidFill>
                  <a:schemeClr val="tx1">
                    <a:lumMod val="95000"/>
                    <a:lumOff val="5000"/>
                  </a:schemeClr>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СПАСИБО ЗА </a:t>
            </a:r>
            <a:r>
              <a:rPr lang="ru-RU" sz="3600" b="1" dirty="0" smtClean="0">
                <a:solidFill>
                  <a:schemeClr val="tx1">
                    <a:lumMod val="95000"/>
                    <a:lumOff val="5000"/>
                  </a:schemeClr>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ВНИМАНИЕ!</a:t>
            </a:r>
            <a:endParaRPr lang="ru-RU" sz="3600" b="1" dirty="0">
              <a:solidFill>
                <a:schemeClr val="tx1">
                  <a:lumMod val="95000"/>
                  <a:lumOff val="5000"/>
                </a:schemeClr>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48898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sz="quarter" idx="4294967295"/>
          </p:nvPr>
        </p:nvSpPr>
        <p:spPr>
          <a:xfrm>
            <a:off x="0" y="115888"/>
            <a:ext cx="8229600" cy="1143000"/>
          </a:xfrm>
        </p:spPr>
        <p:txBody>
          <a:bodyPr>
            <a:normAutofit/>
          </a:bodyPr>
          <a:lstStyle/>
          <a:p>
            <a:r>
              <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Мероприятия, осуществляемые </a:t>
            </a:r>
            <a:r>
              <a:rPr lang="ru-RU"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нотариусами                     в </a:t>
            </a:r>
            <a:r>
              <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рамках исполнения </a:t>
            </a:r>
            <a:r>
              <a:rPr lang="ru-RU"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ПОД/ФТ/ФРОМУ</a:t>
            </a:r>
            <a:endParaRPr lang="ru-RU"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5122" name="Object 7"/>
          <p:cNvGraphicFramePr>
            <a:graphicFrameLocks/>
          </p:cNvGraphicFramePr>
          <p:nvPr/>
        </p:nvGraphicFramePr>
        <p:xfrm>
          <a:off x="1187450" y="5661025"/>
          <a:ext cx="6913563" cy="831850"/>
        </p:xfrm>
        <a:graphic>
          <a:graphicData uri="http://schemas.openxmlformats.org/presentationml/2006/ole">
            <mc:AlternateContent xmlns:mc="http://schemas.openxmlformats.org/markup-compatibility/2006">
              <mc:Choice xmlns:v="urn:schemas-microsoft-com:vml" Requires="v">
                <p:oleObj spid="_x0000_s9259" r:id="rId3" imgW="6408357" imgH="770817" progId="">
                  <p:embed/>
                </p:oleObj>
              </mc:Choice>
              <mc:Fallback>
                <p:oleObj r:id="rId3" imgW="6408357" imgH="770817" progId="">
                  <p:embed/>
                  <p:pic>
                    <p:nvPicPr>
                      <p:cNvPr id="0" name="Pictur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5661025"/>
                        <a:ext cx="6913563"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Схема 1"/>
          <p:cNvGraphicFramePr/>
          <p:nvPr>
            <p:extLst>
              <p:ext uri="{D42A27DB-BD31-4B8C-83A1-F6EECF244321}">
                <p14:modId xmlns:p14="http://schemas.microsoft.com/office/powerpoint/2010/main" val="3472111922"/>
              </p:ext>
            </p:extLst>
          </p:nvPr>
        </p:nvGraphicFramePr>
        <p:xfrm>
          <a:off x="777023" y="1412776"/>
          <a:ext cx="7416873" cy="50800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5804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A78C8AD9-E255-4987-8E5C-8CE84E4464E0}"/>
                                            </p:graphicEl>
                                          </p:spTgt>
                                        </p:tgtEl>
                                        <p:attrNameLst>
                                          <p:attrName>style.visibility</p:attrName>
                                        </p:attrNameLst>
                                      </p:cBhvr>
                                      <p:to>
                                        <p:strVal val="visible"/>
                                      </p:to>
                                    </p:set>
                                    <p:anim calcmode="lin" valueType="num">
                                      <p:cBhvr additive="base">
                                        <p:cTn id="7" dur="500" fill="hold"/>
                                        <p:tgtEl>
                                          <p:spTgt spid="2">
                                            <p:graphicEl>
                                              <a:dgm id="{A78C8AD9-E255-4987-8E5C-8CE84E4464E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A78C8AD9-E255-4987-8E5C-8CE84E4464E0}"/>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6EED95B3-F2E3-48FF-9E47-D950A2A6F7AB}"/>
                                            </p:graphicEl>
                                          </p:spTgt>
                                        </p:tgtEl>
                                        <p:attrNameLst>
                                          <p:attrName>style.visibility</p:attrName>
                                        </p:attrNameLst>
                                      </p:cBhvr>
                                      <p:to>
                                        <p:strVal val="visible"/>
                                      </p:to>
                                    </p:set>
                                    <p:anim calcmode="lin" valueType="num">
                                      <p:cBhvr additive="base">
                                        <p:cTn id="11" dur="500" fill="hold"/>
                                        <p:tgtEl>
                                          <p:spTgt spid="2">
                                            <p:graphicEl>
                                              <a:dgm id="{6EED95B3-F2E3-48FF-9E47-D950A2A6F7A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6EED95B3-F2E3-48FF-9E47-D950A2A6F7AB}"/>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graphicEl>
                                              <a:dgm id="{AF4A5CF9-B6DC-4873-A037-616D0C18F21D}"/>
                                            </p:graphicEl>
                                          </p:spTgt>
                                        </p:tgtEl>
                                        <p:attrNameLst>
                                          <p:attrName>style.visibility</p:attrName>
                                        </p:attrNameLst>
                                      </p:cBhvr>
                                      <p:to>
                                        <p:strVal val="visible"/>
                                      </p:to>
                                    </p:set>
                                    <p:anim calcmode="lin" valueType="num">
                                      <p:cBhvr additive="base">
                                        <p:cTn id="15" dur="500" fill="hold"/>
                                        <p:tgtEl>
                                          <p:spTgt spid="2">
                                            <p:graphicEl>
                                              <a:dgm id="{AF4A5CF9-B6DC-4873-A037-616D0C18F21D}"/>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graphicEl>
                                              <a:dgm id="{AF4A5CF9-B6DC-4873-A037-616D0C18F21D}"/>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graphicEl>
                                              <a:dgm id="{ED650774-D32A-4A5C-B921-D514DA8A6375}"/>
                                            </p:graphicEl>
                                          </p:spTgt>
                                        </p:tgtEl>
                                        <p:attrNameLst>
                                          <p:attrName>style.visibility</p:attrName>
                                        </p:attrNameLst>
                                      </p:cBhvr>
                                      <p:to>
                                        <p:strVal val="visible"/>
                                      </p:to>
                                    </p:set>
                                    <p:anim calcmode="lin" valueType="num">
                                      <p:cBhvr additive="base">
                                        <p:cTn id="21" dur="500" fill="hold"/>
                                        <p:tgtEl>
                                          <p:spTgt spid="2">
                                            <p:graphicEl>
                                              <a:dgm id="{ED650774-D32A-4A5C-B921-D514DA8A637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ED650774-D32A-4A5C-B921-D514DA8A6375}"/>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graphicEl>
                                              <a:dgm id="{40CE6B4F-6642-4793-B385-0A44CC0DB201}"/>
                                            </p:graphicEl>
                                          </p:spTgt>
                                        </p:tgtEl>
                                        <p:attrNameLst>
                                          <p:attrName>style.visibility</p:attrName>
                                        </p:attrNameLst>
                                      </p:cBhvr>
                                      <p:to>
                                        <p:strVal val="visible"/>
                                      </p:to>
                                    </p:set>
                                    <p:anim calcmode="lin" valueType="num">
                                      <p:cBhvr additive="base">
                                        <p:cTn id="25" dur="500" fill="hold"/>
                                        <p:tgtEl>
                                          <p:spTgt spid="2">
                                            <p:graphicEl>
                                              <a:dgm id="{40CE6B4F-6642-4793-B385-0A44CC0DB20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40CE6B4F-6642-4793-B385-0A44CC0DB20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50492906-0A89-4D25-817E-DB09E8D1EF1A}"/>
                                            </p:graphicEl>
                                          </p:spTgt>
                                        </p:tgtEl>
                                        <p:attrNameLst>
                                          <p:attrName>style.visibility</p:attrName>
                                        </p:attrNameLst>
                                      </p:cBhvr>
                                      <p:to>
                                        <p:strVal val="visible"/>
                                      </p:to>
                                    </p:set>
                                    <p:anim calcmode="lin" valueType="num">
                                      <p:cBhvr additive="base">
                                        <p:cTn id="31" dur="500" fill="hold"/>
                                        <p:tgtEl>
                                          <p:spTgt spid="2">
                                            <p:graphicEl>
                                              <a:dgm id="{50492906-0A89-4D25-817E-DB09E8D1EF1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50492906-0A89-4D25-817E-DB09E8D1EF1A}"/>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graphicEl>
                                              <a:dgm id="{57240F3C-BA6E-4F77-8C77-7C22F0F50046}"/>
                                            </p:graphicEl>
                                          </p:spTgt>
                                        </p:tgtEl>
                                        <p:attrNameLst>
                                          <p:attrName>style.visibility</p:attrName>
                                        </p:attrNameLst>
                                      </p:cBhvr>
                                      <p:to>
                                        <p:strVal val="visible"/>
                                      </p:to>
                                    </p:set>
                                    <p:anim calcmode="lin" valueType="num">
                                      <p:cBhvr additive="base">
                                        <p:cTn id="35" dur="500" fill="hold"/>
                                        <p:tgtEl>
                                          <p:spTgt spid="2">
                                            <p:graphicEl>
                                              <a:dgm id="{57240F3C-BA6E-4F77-8C77-7C22F0F50046}"/>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graphicEl>
                                              <a:dgm id="{57240F3C-BA6E-4F77-8C77-7C22F0F50046}"/>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graphicEl>
                                              <a:dgm id="{66BE22A6-40A5-496B-B1BE-946F27101283}"/>
                                            </p:graphicEl>
                                          </p:spTgt>
                                        </p:tgtEl>
                                        <p:attrNameLst>
                                          <p:attrName>style.visibility</p:attrName>
                                        </p:attrNameLst>
                                      </p:cBhvr>
                                      <p:to>
                                        <p:strVal val="visible"/>
                                      </p:to>
                                    </p:set>
                                    <p:anim calcmode="lin" valueType="num">
                                      <p:cBhvr additive="base">
                                        <p:cTn id="41" dur="500" fill="hold"/>
                                        <p:tgtEl>
                                          <p:spTgt spid="2">
                                            <p:graphicEl>
                                              <a:dgm id="{66BE22A6-40A5-496B-B1BE-946F27101283}"/>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66BE22A6-40A5-496B-B1BE-946F27101283}"/>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
                                            <p:graphicEl>
                                              <a:dgm id="{D39CAA90-7A1C-4620-BE1A-2E21DE34ABDA}"/>
                                            </p:graphicEl>
                                          </p:spTgt>
                                        </p:tgtEl>
                                        <p:attrNameLst>
                                          <p:attrName>style.visibility</p:attrName>
                                        </p:attrNameLst>
                                      </p:cBhvr>
                                      <p:to>
                                        <p:strVal val="visible"/>
                                      </p:to>
                                    </p:set>
                                    <p:anim calcmode="lin" valueType="num">
                                      <p:cBhvr additive="base">
                                        <p:cTn id="45" dur="500" fill="hold"/>
                                        <p:tgtEl>
                                          <p:spTgt spid="2">
                                            <p:graphicEl>
                                              <a:dgm id="{D39CAA90-7A1C-4620-BE1A-2E21DE34ABDA}"/>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graphicEl>
                                              <a:dgm id="{D39CAA90-7A1C-4620-BE1A-2E21DE34ABD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260648"/>
            <a:ext cx="8229600" cy="1143000"/>
          </a:xfrm>
        </p:spPr>
        <p:txBody>
          <a:bodyPr>
            <a:noAutofit/>
          </a:bodyPr>
          <a:lstStyle/>
          <a:p>
            <a:r>
              <a:rPr lang="ru-RU" sz="20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Федеральный закон от 07.08.2001 №115-ФЗ «О противодействии легализации (отмыванию) доходов, полученных преступным путем, и финансированию терроризма»</a:t>
            </a:r>
            <a:br>
              <a:rPr lang="ru-RU" sz="20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lang="ru-RU" sz="2000" dirty="0">
              <a:solidFill>
                <a:schemeClr val="bg1"/>
              </a:solidFill>
              <a:latin typeface="Times New Roman" panose="02020603050405020304" pitchFamily="18" charset="0"/>
              <a:cs typeface="Times New Roman" panose="02020603050405020304" pitchFamily="18" charset="0"/>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993F3715-0759-4FEA-B411-82674060067C}" type="slidenum">
              <a:rPr lang="ru-RU" smtClean="0">
                <a:solidFill>
                  <a:prstClr val="black">
                    <a:tint val="75000"/>
                  </a:prstClr>
                </a:solidFill>
              </a:rPr>
              <a:pPr/>
              <a:t>6</a:t>
            </a:fld>
            <a:endParaRPr lang="ru-RU" dirty="0">
              <a:solidFill>
                <a:prstClr val="black">
                  <a:tint val="75000"/>
                </a:prstClr>
              </a:solidFill>
            </a:endParaRPr>
          </a:p>
        </p:txBody>
      </p:sp>
      <p:sp>
        <p:nvSpPr>
          <p:cNvPr id="6" name="Text Box 2"/>
          <p:cNvSpPr txBox="1">
            <a:spLocks noChangeArrowheads="1"/>
          </p:cNvSpPr>
          <p:nvPr/>
        </p:nvSpPr>
        <p:spPr bwMode="auto">
          <a:xfrm>
            <a:off x="395535" y="1508801"/>
            <a:ext cx="8496300" cy="513191"/>
          </a:xfrm>
          <a:prstGeom prst="roundRect">
            <a:avLst/>
          </a:prstGeom>
          <a:solidFill>
            <a:schemeClr val="accent1">
              <a:lumMod val="20000"/>
              <a:lumOff val="80000"/>
            </a:schemeClr>
          </a:solidFill>
          <a:ln w="19050" cap="sq">
            <a:solidFill>
              <a:srgbClr val="2E4883"/>
            </a:solidFill>
            <a:miter lim="800000"/>
            <a:headEnd/>
            <a:tailEnd/>
          </a:ln>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Verdana" panose="020B0604030504040204" pitchFamily="34" charset="0"/>
                <a:ea typeface="Microsoft YaHei" panose="020B0503020204020204" pitchFamily="34" charset="-122"/>
              </a:defRPr>
            </a:lvl9pPr>
          </a:lstStyle>
          <a:p>
            <a:pPr algn="ctr" defTabSz="449263" eaLnBrk="1" fontAlgn="base" hangingPunct="1">
              <a:spcBef>
                <a:spcPct val="0"/>
              </a:spcBef>
              <a:spcAft>
                <a:spcPct val="0"/>
              </a:spcAft>
              <a:buSzPct val="100000"/>
              <a:defRPr/>
            </a:pPr>
            <a:r>
              <a:rPr lang="ru-RU" sz="2400" b="1" dirty="0" smtClean="0">
                <a:solidFill>
                  <a:srgbClr val="000000"/>
                </a:solidFill>
                <a:latin typeface="Times New Roman" panose="02020603050405020304" pitchFamily="18" charset="0"/>
                <a:cs typeface="Times New Roman" panose="02020603050405020304" pitchFamily="18" charset="0"/>
              </a:rPr>
              <a:t>Пункт 2 статьи 7 Федерального закона №115-ФЗ</a:t>
            </a:r>
          </a:p>
        </p:txBody>
      </p:sp>
      <p:sp>
        <p:nvSpPr>
          <p:cNvPr id="7" name="Text Box 3"/>
          <p:cNvSpPr txBox="1">
            <a:spLocks noChangeArrowheads="1"/>
          </p:cNvSpPr>
          <p:nvPr/>
        </p:nvSpPr>
        <p:spPr bwMode="auto">
          <a:xfrm>
            <a:off x="179188" y="3499071"/>
            <a:ext cx="2808312" cy="1330436"/>
          </a:xfrm>
          <a:prstGeom prst="roundRect">
            <a:avLst/>
          </a:prstGeom>
          <a:solidFill>
            <a:schemeClr val="accent1">
              <a:lumMod val="40000"/>
              <a:lumOff val="60000"/>
            </a:schemeClr>
          </a:solidFill>
          <a:ln>
            <a:solidFill>
              <a:schemeClr val="tx1"/>
            </a:solidFill>
          </a:ln>
        </p:spPr>
        <p:txBody>
          <a:bodyPr wrap="square" lIns="90000" tIns="46800" rIns="90000" bIns="46800" anchor="ctr">
            <a:spAutoFit/>
          </a:bodyPr>
          <a:lstStyle>
            <a:lvl1pPr>
              <a:spcBef>
                <a:spcPts val="8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Verdan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Verdan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Verdan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Verdan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Verdan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Verdan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Verdan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Verdan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Verdana" panose="020B0604030504040204" pitchFamily="34" charset="0"/>
                <a:ea typeface="Microsoft YaHei" panose="020B0503020204020204" pitchFamily="34" charset="-122"/>
              </a:defRPr>
            </a:lvl9pPr>
          </a:lstStyle>
          <a:p>
            <a:pPr algn="ctr" defTabSz="449263" fontAlgn="base">
              <a:spcBef>
                <a:spcPct val="0"/>
              </a:spcBef>
              <a:spcAft>
                <a:spcPct val="0"/>
              </a:spcAft>
              <a:buClrTx/>
              <a:buFontTx/>
              <a:buNone/>
            </a:pPr>
            <a:r>
              <a:rPr lang="ru-RU" altLang="ru-RU" sz="1800" b="1" dirty="0" smtClean="0">
                <a:solidFill>
                  <a:srgbClr val="000000"/>
                </a:solidFill>
                <a:latin typeface="Times New Roman" panose="02020603050405020304" pitchFamily="18" charset="0"/>
              </a:rPr>
              <a:t>Постановление Правительства Российской Федерации от 30.06.2012 №667</a:t>
            </a:r>
          </a:p>
        </p:txBody>
      </p:sp>
      <p:sp>
        <p:nvSpPr>
          <p:cNvPr id="8" name="Прямоугольник 1"/>
          <p:cNvSpPr>
            <a:spLocks noChangeArrowheads="1"/>
          </p:cNvSpPr>
          <p:nvPr/>
        </p:nvSpPr>
        <p:spPr bwMode="auto">
          <a:xfrm>
            <a:off x="3244224" y="2663096"/>
            <a:ext cx="2778125" cy="1176337"/>
          </a:xfrm>
          <a:prstGeom prst="roundRect">
            <a:avLst/>
          </a:prstGeom>
          <a:solidFill>
            <a:schemeClr val="accent1">
              <a:lumMod val="40000"/>
              <a:lumOff val="60000"/>
            </a:schemeClr>
          </a:solidFill>
          <a:ln w="9525" algn="ctr">
            <a:solidFill>
              <a:schemeClr val="tx1"/>
            </a:solidFill>
            <a:round/>
            <a:headEnd/>
            <a:tailEnd/>
          </a:ln>
        </p:spPr>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pPr>
            <a:r>
              <a:rPr lang="ru-RU" altLang="ru-RU" b="1" dirty="0" smtClean="0">
                <a:solidFill>
                  <a:srgbClr val="000000"/>
                </a:solidFill>
                <a:latin typeface="Times New Roman" panose="02020603050405020304" pitchFamily="18" charset="0"/>
                <a:cs typeface="Times New Roman" panose="02020603050405020304" pitchFamily="18" charset="0"/>
              </a:rPr>
              <a:t>Постановление Правительства Российской Федерации от 29.05.2014 №492</a:t>
            </a:r>
          </a:p>
        </p:txBody>
      </p:sp>
      <p:sp>
        <p:nvSpPr>
          <p:cNvPr id="9" name="Прямоугольник 4"/>
          <p:cNvSpPr>
            <a:spLocks noChangeArrowheads="1"/>
          </p:cNvSpPr>
          <p:nvPr/>
        </p:nvSpPr>
        <p:spPr bwMode="auto">
          <a:xfrm rot="10800000" flipV="1">
            <a:off x="6299871" y="3640414"/>
            <a:ext cx="2576485" cy="1047750"/>
          </a:xfrm>
          <a:prstGeom prst="roundRect">
            <a:avLst/>
          </a:prstGeom>
          <a:solidFill>
            <a:schemeClr val="accent1">
              <a:lumMod val="40000"/>
              <a:lumOff val="60000"/>
            </a:schemeClr>
          </a:solidFill>
          <a:ln w="9525" algn="ctr">
            <a:solidFill>
              <a:schemeClr val="tx1"/>
            </a:solidFill>
            <a:round/>
            <a:headEnd/>
            <a:tailEnd/>
          </a:ln>
        </p:spPr>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pPr>
            <a:r>
              <a:rPr lang="ru-RU" altLang="ru-RU" b="1" dirty="0" smtClean="0">
                <a:solidFill>
                  <a:srgbClr val="000000"/>
                </a:solidFill>
                <a:latin typeface="Times New Roman" panose="02020603050405020304" pitchFamily="18" charset="0"/>
                <a:cs typeface="Times New Roman" panose="02020603050405020304" pitchFamily="18" charset="0"/>
              </a:rPr>
              <a:t>Приказ </a:t>
            </a:r>
            <a:r>
              <a:rPr lang="ru-RU" altLang="ru-RU" b="1" dirty="0" err="1" smtClean="0">
                <a:solidFill>
                  <a:srgbClr val="000000"/>
                </a:solidFill>
                <a:latin typeface="Times New Roman" panose="02020603050405020304" pitchFamily="18" charset="0"/>
                <a:cs typeface="Times New Roman" panose="02020603050405020304" pitchFamily="18" charset="0"/>
              </a:rPr>
              <a:t>Росфинмониторинга</a:t>
            </a:r>
            <a:r>
              <a:rPr lang="ru-RU" altLang="ru-RU" b="1" dirty="0" smtClean="0">
                <a:solidFill>
                  <a:srgbClr val="000000"/>
                </a:solidFill>
                <a:latin typeface="Times New Roman" panose="02020603050405020304" pitchFamily="18" charset="0"/>
                <a:cs typeface="Times New Roman" panose="02020603050405020304" pitchFamily="18" charset="0"/>
              </a:rPr>
              <a:t> от 08.05.2009 №103</a:t>
            </a:r>
          </a:p>
        </p:txBody>
      </p:sp>
      <p:sp>
        <p:nvSpPr>
          <p:cNvPr id="10" name="Прямоугольник 2"/>
          <p:cNvSpPr>
            <a:spLocks noChangeArrowheads="1"/>
          </p:cNvSpPr>
          <p:nvPr/>
        </p:nvSpPr>
        <p:spPr bwMode="auto">
          <a:xfrm rot="10800000" flipH="1" flipV="1">
            <a:off x="1403648" y="5212793"/>
            <a:ext cx="2705100" cy="996950"/>
          </a:xfrm>
          <a:prstGeom prst="roundRect">
            <a:avLst/>
          </a:prstGeom>
          <a:solidFill>
            <a:schemeClr val="accent1">
              <a:lumMod val="40000"/>
              <a:lumOff val="60000"/>
            </a:schemeClr>
          </a:solidFill>
          <a:ln w="9525" algn="ctr">
            <a:solidFill>
              <a:schemeClr val="tx1"/>
            </a:solidFill>
            <a:round/>
            <a:headEnd/>
            <a:tailEnd/>
          </a:ln>
        </p:spPr>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pPr>
            <a:r>
              <a:rPr lang="ru-RU" altLang="ru-RU" b="1" dirty="0" smtClean="0">
                <a:solidFill>
                  <a:srgbClr val="000000"/>
                </a:solidFill>
                <a:latin typeface="Times New Roman" panose="02020603050405020304" pitchFamily="18" charset="0"/>
                <a:cs typeface="Times New Roman" panose="02020603050405020304" pitchFamily="18" charset="0"/>
              </a:rPr>
              <a:t>Приказ </a:t>
            </a:r>
            <a:r>
              <a:rPr lang="ru-RU" altLang="ru-RU" b="1" dirty="0" err="1" smtClean="0">
                <a:solidFill>
                  <a:srgbClr val="000000"/>
                </a:solidFill>
                <a:latin typeface="Times New Roman" panose="02020603050405020304" pitchFamily="18" charset="0"/>
                <a:cs typeface="Times New Roman" panose="02020603050405020304" pitchFamily="18" charset="0"/>
              </a:rPr>
              <a:t>Росфинмониторинга</a:t>
            </a:r>
            <a:r>
              <a:rPr lang="ru-RU" altLang="ru-RU" b="1" dirty="0" smtClean="0">
                <a:solidFill>
                  <a:srgbClr val="000000"/>
                </a:solidFill>
                <a:latin typeface="Times New Roman" panose="02020603050405020304" pitchFamily="18" charset="0"/>
                <a:cs typeface="Times New Roman" panose="02020603050405020304" pitchFamily="18" charset="0"/>
              </a:rPr>
              <a:t>  от 03.08.2010 №203</a:t>
            </a:r>
          </a:p>
        </p:txBody>
      </p:sp>
      <p:sp>
        <p:nvSpPr>
          <p:cNvPr id="11" name="Прямоугольник 3"/>
          <p:cNvSpPr>
            <a:spLocks noChangeArrowheads="1"/>
          </p:cNvSpPr>
          <p:nvPr/>
        </p:nvSpPr>
        <p:spPr bwMode="auto">
          <a:xfrm>
            <a:off x="5148064" y="5173589"/>
            <a:ext cx="2605088" cy="1001713"/>
          </a:xfrm>
          <a:prstGeom prst="roundRect">
            <a:avLst/>
          </a:prstGeom>
          <a:solidFill>
            <a:schemeClr val="accent1">
              <a:lumMod val="40000"/>
              <a:lumOff val="60000"/>
            </a:schemeClr>
          </a:solidFill>
          <a:ln w="9525" algn="ctr">
            <a:solidFill>
              <a:schemeClr val="tx1"/>
            </a:solidFill>
            <a:round/>
            <a:headEnd/>
            <a:tailEnd/>
          </a:ln>
        </p:spPr>
        <p:txBody>
          <a:bodyPr anchor="ctr"/>
          <a:lstStyle/>
          <a:p>
            <a:pPr algn="ctr" defTabSz="449263" fontAlgn="base">
              <a:spcBef>
                <a:spcPct val="0"/>
              </a:spcBef>
              <a:spcAft>
                <a:spcPct val="0"/>
              </a:spcAft>
              <a:buClr>
                <a:srgbClr val="000000"/>
              </a:buClr>
              <a:buSzPct val="100000"/>
              <a:buFont typeface="Times New Roman" panose="02020603050405020304" pitchFamily="18" charset="0"/>
              <a:buNone/>
            </a:pPr>
            <a:r>
              <a:rPr lang="ru-RU" altLang="ru-RU" b="1" dirty="0" smtClean="0">
                <a:solidFill>
                  <a:srgbClr val="000000"/>
                </a:solidFill>
                <a:latin typeface="Times New Roman" panose="02020603050405020304" pitchFamily="18" charset="0"/>
                <a:cs typeface="Times New Roman" panose="02020603050405020304" pitchFamily="18" charset="0"/>
              </a:rPr>
              <a:t>Приказ </a:t>
            </a:r>
            <a:r>
              <a:rPr lang="ru-RU" altLang="ru-RU" b="1" dirty="0" err="1" smtClean="0">
                <a:solidFill>
                  <a:srgbClr val="000000"/>
                </a:solidFill>
                <a:latin typeface="Times New Roman" panose="02020603050405020304" pitchFamily="18" charset="0"/>
                <a:cs typeface="Times New Roman" panose="02020603050405020304" pitchFamily="18" charset="0"/>
              </a:rPr>
              <a:t>Росфинмониторинга</a:t>
            </a:r>
            <a:r>
              <a:rPr lang="ru-RU" altLang="ru-RU" b="1" dirty="0" smtClean="0">
                <a:solidFill>
                  <a:srgbClr val="000000"/>
                </a:solidFill>
                <a:latin typeface="Times New Roman" panose="02020603050405020304" pitchFamily="18" charset="0"/>
                <a:cs typeface="Times New Roman" panose="02020603050405020304" pitchFamily="18" charset="0"/>
              </a:rPr>
              <a:t> от 17.02.2011 №59</a:t>
            </a:r>
          </a:p>
        </p:txBody>
      </p:sp>
      <p:cxnSp>
        <p:nvCxnSpPr>
          <p:cNvPr id="15" name="Прямая со стрелкой 14"/>
          <p:cNvCxnSpPr/>
          <p:nvPr/>
        </p:nvCxnSpPr>
        <p:spPr>
          <a:xfrm flipH="1">
            <a:off x="4643685" y="2085724"/>
            <a:ext cx="1" cy="4757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1583344" y="2127145"/>
            <a:ext cx="202556" cy="1301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7452320" y="2127145"/>
            <a:ext cx="300832" cy="13719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3394134" y="3920568"/>
            <a:ext cx="313770" cy="1092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5579467" y="3920568"/>
            <a:ext cx="360685" cy="1092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755576" y="4869160"/>
            <a:ext cx="1152128" cy="259876"/>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064810" y="4466872"/>
            <a:ext cx="2344768" cy="626510"/>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3064810" y="4056909"/>
            <a:ext cx="3152864" cy="375632"/>
          </a:xfrm>
          <a:prstGeom prst="curvedConnector3">
            <a:avLst>
              <a:gd name="adj1" fmla="val 50000"/>
            </a:avLst>
          </a:prstGeom>
          <a:ln w="28575" cap="flat">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2042624" y="3177490"/>
            <a:ext cx="1173247" cy="281928"/>
          </a:xfrm>
          <a:prstGeom prst="curvedConnector3">
            <a:avLst>
              <a:gd name="adj1" fmla="val 5000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279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420888"/>
            <a:ext cx="7099722" cy="1754326"/>
          </a:xfrm>
          <a:prstGeom prst="rect">
            <a:avLst/>
          </a:prstGeom>
        </p:spPr>
        <p:txBody>
          <a:bodyPr wrap="square">
            <a:spAutoFit/>
          </a:bodyPr>
          <a:lstStyle/>
          <a:p>
            <a:pPr algn="ctr" eaLnBrk="0" fontAlgn="base" hangingPunct="0">
              <a:spcBef>
                <a:spcPct val="0"/>
              </a:spcBef>
              <a:spcAft>
                <a:spcPct val="0"/>
              </a:spcAft>
              <a:defRPr/>
            </a:pPr>
            <a:r>
              <a:rPr lang="ru-RU" sz="3600" b="1" dirty="0" smtClean="0">
                <a:latin typeface="Times New Roman" pitchFamily="18" charset="0"/>
                <a:ea typeface="+mj-ea"/>
                <a:cs typeface="Times New Roman" pitchFamily="18" charset="0"/>
              </a:rPr>
              <a:t>Разработка и утверждение </a:t>
            </a:r>
          </a:p>
          <a:p>
            <a:pPr algn="ctr" eaLnBrk="0" fontAlgn="base" hangingPunct="0">
              <a:spcBef>
                <a:spcPct val="0"/>
              </a:spcBef>
              <a:spcAft>
                <a:spcPct val="0"/>
              </a:spcAft>
              <a:defRPr/>
            </a:pPr>
            <a:r>
              <a:rPr lang="ru-RU" sz="3600" b="1" u="sng" dirty="0" smtClean="0">
                <a:latin typeface="Times New Roman" pitchFamily="18" charset="0"/>
                <a:ea typeface="+mj-ea"/>
                <a:cs typeface="Times New Roman" pitchFamily="18" charset="0"/>
              </a:rPr>
              <a:t>правил внутреннего контроля            в целях </a:t>
            </a:r>
            <a:r>
              <a:rPr lang="ru-RU" sz="3600" b="1" u="sng" dirty="0" smtClean="0">
                <a:latin typeface="Times New Roman" pitchFamily="18" charset="0"/>
                <a:ea typeface="+mj-ea"/>
                <a:cs typeface="Times New Roman" pitchFamily="18" charset="0"/>
              </a:rPr>
              <a:t>ПОД/ФТ/ФРОМУ</a:t>
            </a:r>
            <a:endParaRPr lang="ru-RU" sz="3600" b="1" u="sng" dirty="0" smtClean="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p:cNvSpPr>
            <a:spLocks noGrp="1" noChangeArrowheads="1"/>
          </p:cNvSpPr>
          <p:nvPr>
            <p:ph type="title" sz="quarter" idx="4294967295"/>
          </p:nvPr>
        </p:nvSpPr>
        <p:spPr>
          <a:xfrm>
            <a:off x="0" y="260350"/>
            <a:ext cx="7956550" cy="735013"/>
          </a:xfrm>
          <a:effectLst>
            <a:outerShdw dist="25400" algn="ctr" rotWithShape="0">
              <a:schemeClr val="tx1">
                <a:alpha val="50000"/>
              </a:schemeClr>
            </a:outerShdw>
          </a:effectLst>
        </p:spPr>
        <p:txBody>
          <a:bodyPr>
            <a:normAutofit fontScale="90000"/>
          </a:bodyPr>
          <a:lstStyle/>
          <a:p>
            <a:r>
              <a:rPr lang="ru-RU" sz="2000" b="1" u="sng" dirty="0">
                <a:solidFill>
                  <a:schemeClr val="bg1"/>
                </a:solidFill>
                <a:latin typeface="Times New Roman" pitchFamily="18" charset="0"/>
                <a:ea typeface="+mn-ea"/>
                <a:cs typeface="Times New Roman" pitchFamily="18" charset="0"/>
              </a:rPr>
              <a:t>Квалификационные требования к лицам, ответственным за соблюдение Правил внутреннего </a:t>
            </a:r>
            <a:r>
              <a:rPr lang="ru-RU" sz="2000" b="1" u="sng" dirty="0" smtClean="0">
                <a:solidFill>
                  <a:schemeClr val="bg1"/>
                </a:solidFill>
                <a:latin typeface="Times New Roman" pitchFamily="18" charset="0"/>
                <a:ea typeface="+mn-ea"/>
                <a:cs typeface="Times New Roman" pitchFamily="18" charset="0"/>
              </a:rPr>
              <a:t>контроля </a:t>
            </a:r>
            <a:br>
              <a:rPr lang="ru-RU" sz="2000" b="1" u="sng" dirty="0" smtClean="0">
                <a:solidFill>
                  <a:schemeClr val="bg1"/>
                </a:solidFill>
                <a:latin typeface="Times New Roman" pitchFamily="18" charset="0"/>
                <a:ea typeface="+mn-ea"/>
                <a:cs typeface="Times New Roman" pitchFamily="18" charset="0"/>
              </a:rPr>
            </a:br>
            <a:r>
              <a:rPr lang="ru-RU" sz="2000" b="1" u="sng" dirty="0" smtClean="0">
                <a:solidFill>
                  <a:schemeClr val="bg1"/>
                </a:solidFill>
                <a:latin typeface="Times New Roman" pitchFamily="18" charset="0"/>
                <a:ea typeface="+mn-ea"/>
                <a:cs typeface="Times New Roman" pitchFamily="18" charset="0"/>
              </a:rPr>
              <a:t>(утверждены Постановлением Правительства  от </a:t>
            </a:r>
            <a:r>
              <a:rPr lang="ru-RU" sz="2000" b="1" u="sng" dirty="0">
                <a:solidFill>
                  <a:schemeClr val="bg1"/>
                </a:solidFill>
                <a:latin typeface="Times New Roman" pitchFamily="18" charset="0"/>
                <a:ea typeface="+mn-ea"/>
                <a:cs typeface="Times New Roman" pitchFamily="18" charset="0"/>
              </a:rPr>
              <a:t>29 мая 2014 г. </a:t>
            </a:r>
            <a:r>
              <a:rPr lang="ru-RU" sz="2000" b="1" u="sng" dirty="0" smtClean="0">
                <a:solidFill>
                  <a:schemeClr val="bg1"/>
                </a:solidFill>
                <a:latin typeface="Times New Roman" pitchFamily="18" charset="0"/>
                <a:ea typeface="+mn-ea"/>
                <a:cs typeface="Times New Roman" pitchFamily="18" charset="0"/>
              </a:rPr>
              <a:t>№</a:t>
            </a:r>
            <a:r>
              <a:rPr lang="en-US" sz="2000" b="1" u="sng" dirty="0" smtClean="0">
                <a:solidFill>
                  <a:schemeClr val="bg1"/>
                </a:solidFill>
                <a:latin typeface="Times New Roman" pitchFamily="18" charset="0"/>
                <a:ea typeface="+mn-ea"/>
                <a:cs typeface="Times New Roman" pitchFamily="18" charset="0"/>
              </a:rPr>
              <a:t> 492</a:t>
            </a:r>
            <a:r>
              <a:rPr lang="ru-RU" sz="2000" b="1" u="sng" dirty="0" smtClean="0">
                <a:solidFill>
                  <a:schemeClr val="bg1"/>
                </a:solidFill>
                <a:latin typeface="Times New Roman" pitchFamily="18" charset="0"/>
                <a:ea typeface="+mn-ea"/>
                <a:cs typeface="Times New Roman" pitchFamily="18" charset="0"/>
              </a:rPr>
              <a:t> </a:t>
            </a:r>
            <a:endParaRPr lang="ru-RU" sz="2000" b="1" u="sng" dirty="0">
              <a:solidFill>
                <a:schemeClr val="bg1"/>
              </a:solidFill>
              <a:latin typeface="Times New Roman" pitchFamily="18" charset="0"/>
              <a:ea typeface="+mn-ea"/>
              <a:cs typeface="Times New Roman" pitchFamily="18" charset="0"/>
            </a:endParaRPr>
          </a:p>
        </p:txBody>
      </p:sp>
      <p:sp>
        <p:nvSpPr>
          <p:cNvPr id="83970" name="AutoShape 3"/>
          <p:cNvSpPr>
            <a:spLocks noChangeArrowheads="1"/>
          </p:cNvSpPr>
          <p:nvPr/>
        </p:nvSpPr>
        <p:spPr bwMode="auto">
          <a:xfrm>
            <a:off x="253137" y="1340768"/>
            <a:ext cx="8640732" cy="2301875"/>
          </a:xfrm>
          <a:prstGeom prst="foldedCorner">
            <a:avLst>
              <a:gd name="adj" fmla="val 9995"/>
            </a:avLst>
          </a:prstGeom>
          <a:solidFill>
            <a:schemeClr val="accent1">
              <a:lumMod val="20000"/>
              <a:lumOff val="80000"/>
            </a:schemeClr>
          </a:solidFill>
          <a:ln w="19050">
            <a:solidFill>
              <a:srgbClr val="2E4883"/>
            </a:solidFill>
            <a:prstDash val="solid"/>
            <a:round/>
            <a:headEnd/>
            <a:tailEnd/>
          </a:ln>
        </p:spPr>
        <p:txBody>
          <a:bodyPr wrap="none" anchor="ctr"/>
          <a:lstStyle/>
          <a:p>
            <a:pPr algn="ctr" eaLnBrk="0" fontAlgn="base" hangingPunct="0">
              <a:spcBef>
                <a:spcPct val="0"/>
              </a:spcBef>
              <a:spcAft>
                <a:spcPct val="0"/>
              </a:spcAft>
              <a:buClr>
                <a:srgbClr val="FFFFFF"/>
              </a:buClr>
            </a:pPr>
            <a:endParaRPr lang="ru-RU" dirty="0" smtClean="0">
              <a:solidFill>
                <a:schemeClr val="tx2">
                  <a:lumMod val="50000"/>
                </a:schemeClr>
              </a:solidFill>
              <a:latin typeface="Times New Roman" pitchFamily="18" charset="0"/>
              <a:cs typeface="Times New Roman" pitchFamily="18" charset="0"/>
            </a:endParaRPr>
          </a:p>
          <a:p>
            <a:pPr algn="ctr" eaLnBrk="0" fontAlgn="base" hangingPunct="0">
              <a:spcBef>
                <a:spcPct val="0"/>
              </a:spcBef>
              <a:spcAft>
                <a:spcPct val="0"/>
              </a:spcAft>
              <a:buClr>
                <a:srgbClr val="FFFFFF"/>
              </a:buClr>
            </a:pPr>
            <a:r>
              <a:rPr lang="ru-RU" dirty="0" smtClean="0">
                <a:solidFill>
                  <a:schemeClr val="tx2">
                    <a:lumMod val="50000"/>
                  </a:schemeClr>
                </a:solidFill>
                <a:latin typeface="Times New Roman" pitchFamily="18" charset="0"/>
                <a:cs typeface="Times New Roman" pitchFamily="18" charset="0"/>
              </a:rPr>
              <a:t>наличие </a:t>
            </a:r>
            <a:r>
              <a:rPr lang="ru-RU" dirty="0">
                <a:solidFill>
                  <a:schemeClr val="tx2">
                    <a:lumMod val="50000"/>
                  </a:schemeClr>
                </a:solidFill>
                <a:latin typeface="Times New Roman" pitchFamily="18" charset="0"/>
                <a:cs typeface="Times New Roman" pitchFamily="18" charset="0"/>
              </a:rPr>
              <a:t>высшего профессионального образования по специальностям,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относящимся к группе специальностей «Экономика и управление», либо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по специальности «Юриспруденция», относящейся к группе «Гуманитарные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и социальные науки», подтвержденного в установленном порядке, а при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отсутствии указанного образования – опыта работы не менее двух лет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на должностях, связанных с исполнением обязанностей по противодействию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легализации (отмыванию) доходов, полученных преступным путем,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и финансированию терроризма</a:t>
            </a:r>
          </a:p>
        </p:txBody>
      </p:sp>
      <p:sp>
        <p:nvSpPr>
          <p:cNvPr id="83971" name="AutoShape 4"/>
          <p:cNvSpPr>
            <a:spLocks noChangeArrowheads="1"/>
          </p:cNvSpPr>
          <p:nvPr/>
        </p:nvSpPr>
        <p:spPr bwMode="auto">
          <a:xfrm>
            <a:off x="251520" y="3717032"/>
            <a:ext cx="8642349" cy="1223963"/>
          </a:xfrm>
          <a:prstGeom prst="foldedCorner">
            <a:avLst>
              <a:gd name="adj" fmla="val 9995"/>
            </a:avLst>
          </a:prstGeom>
          <a:solidFill>
            <a:schemeClr val="accent1">
              <a:lumMod val="20000"/>
              <a:lumOff val="80000"/>
            </a:schemeClr>
          </a:solidFill>
          <a:ln w="19050">
            <a:solidFill>
              <a:srgbClr val="2E4883"/>
            </a:solidFill>
            <a:prstDash val="solid"/>
            <a:round/>
            <a:headEnd/>
            <a:tailEnd/>
          </a:ln>
        </p:spPr>
        <p:txBody>
          <a:bodyPr wrap="none" anchor="ctr"/>
          <a:lstStyle/>
          <a:p>
            <a:pPr algn="ctr" eaLnBrk="0" fontAlgn="base" hangingPunct="0">
              <a:spcBef>
                <a:spcPct val="0"/>
              </a:spcBef>
              <a:spcAft>
                <a:spcPct val="0"/>
              </a:spcAft>
              <a:buClr>
                <a:srgbClr val="FFFFFF"/>
              </a:buClr>
            </a:pPr>
            <a:r>
              <a:rPr lang="ru-RU" dirty="0" smtClean="0">
                <a:solidFill>
                  <a:schemeClr val="tx2">
                    <a:lumMod val="50000"/>
                  </a:schemeClr>
                </a:solidFill>
                <a:latin typeface="Times New Roman" pitchFamily="18" charset="0"/>
                <a:cs typeface="Times New Roman" pitchFamily="18" charset="0"/>
              </a:rPr>
              <a:t>прохождение </a:t>
            </a:r>
            <a:r>
              <a:rPr lang="ru-RU" dirty="0">
                <a:solidFill>
                  <a:schemeClr val="tx2">
                    <a:lumMod val="50000"/>
                  </a:schemeClr>
                </a:solidFill>
                <a:latin typeface="Times New Roman" pitchFamily="18" charset="0"/>
                <a:cs typeface="Times New Roman" pitchFamily="18" charset="0"/>
              </a:rPr>
              <a:t>обучения в целях противодействия легализации (отмыванию)</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доходов, полученных преступным путем, и финансированию терроризма</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в соответствии с требованиями, устанавливаемыми </a:t>
            </a:r>
          </a:p>
          <a:p>
            <a:pPr algn="ctr" eaLnBrk="0" fontAlgn="base" hangingPunct="0">
              <a:spcBef>
                <a:spcPct val="0"/>
              </a:spcBef>
              <a:spcAft>
                <a:spcPct val="0"/>
              </a:spcAft>
              <a:buClr>
                <a:srgbClr val="FFFFFF"/>
              </a:buClr>
            </a:pPr>
            <a:r>
              <a:rPr lang="ru-RU" dirty="0">
                <a:solidFill>
                  <a:schemeClr val="tx2">
                    <a:lumMod val="50000"/>
                  </a:schemeClr>
                </a:solidFill>
                <a:latin typeface="Times New Roman" pitchFamily="18" charset="0"/>
                <a:cs typeface="Times New Roman" pitchFamily="18" charset="0"/>
              </a:rPr>
              <a:t>Правительством Российской Федерации</a:t>
            </a:r>
          </a:p>
        </p:txBody>
      </p:sp>
      <p:sp>
        <p:nvSpPr>
          <p:cNvPr id="9" name="Ромб 8"/>
          <p:cNvSpPr/>
          <p:nvPr/>
        </p:nvSpPr>
        <p:spPr>
          <a:xfrm>
            <a:off x="395536" y="5610140"/>
            <a:ext cx="254402" cy="519747"/>
          </a:xfrm>
          <a:prstGeom prst="diamond">
            <a:avLst/>
          </a:prstGeom>
          <a:solidFill>
            <a:schemeClr val="accent2">
              <a:lumMod val="40000"/>
              <a:lumOff val="60000"/>
            </a:schemeClr>
          </a:solidFill>
          <a:ln w="158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 Box 6"/>
          <p:cNvSpPr txBox="1">
            <a:spLocks noChangeArrowheads="1"/>
          </p:cNvSpPr>
          <p:nvPr/>
        </p:nvSpPr>
        <p:spPr bwMode="auto">
          <a:xfrm>
            <a:off x="827584" y="5085184"/>
            <a:ext cx="7956376" cy="1569660"/>
          </a:xfrm>
          <a:prstGeom prst="rect">
            <a:avLst/>
          </a:prstGeom>
          <a:solidFill>
            <a:schemeClr val="bg1"/>
          </a:solidFill>
          <a:ln w="9525">
            <a:solidFill>
              <a:schemeClr val="accent2">
                <a:lumMod val="75000"/>
              </a:schemeClr>
            </a:solidFill>
            <a:miter lim="800000"/>
            <a:headEnd/>
            <a:tailEnd/>
          </a:ln>
          <a:effectLst>
            <a:outerShdw dist="53882" dir="13500000" algn="ctr" rotWithShape="0">
              <a:schemeClr val="bg2">
                <a:alpha val="50000"/>
              </a:schemeClr>
            </a:outerShdw>
          </a:effectLst>
        </p:spPr>
        <p:txBody>
          <a:bodyPr wrap="square">
            <a:spAutoFit/>
          </a:bodyPr>
          <a:lstStyle/>
          <a:p>
            <a:pPr algn="just" eaLnBrk="0" fontAlgn="base" hangingPunct="0">
              <a:spcBef>
                <a:spcPct val="0"/>
              </a:spcBef>
              <a:spcAft>
                <a:spcPct val="0"/>
              </a:spcAft>
              <a:buClr>
                <a:srgbClr val="FFFFFF"/>
              </a:buClr>
            </a:pPr>
            <a:r>
              <a:rPr lang="ru-RU" sz="1600" dirty="0" smtClean="0">
                <a:latin typeface="Times New Roman" panose="02020603050405020304" pitchFamily="18" charset="0"/>
                <a:cs typeface="Times New Roman" pitchFamily="18" charset="0"/>
              </a:rPr>
              <a:t> К индивидуальным предпринимателям, указанным в </a:t>
            </a:r>
            <a:r>
              <a:rPr lang="ru-RU" sz="1600" dirty="0" smtClean="0">
                <a:latin typeface="Times New Roman" pitchFamily="18" charset="0"/>
                <a:cs typeface="Times New Roman" pitchFamily="18" charset="0"/>
                <a:hlinkClick r:id="rId3"/>
              </a:rPr>
              <a:t>статье 5 Федерального закона, </a:t>
            </a:r>
            <a:r>
              <a:rPr lang="ru-RU" sz="1600" dirty="0" smtClean="0">
                <a:latin typeface="Times New Roman" panose="02020603050405020304" pitchFamily="18" charset="0"/>
                <a:cs typeface="Times New Roman" pitchFamily="18" charset="0"/>
              </a:rPr>
              <a:t>адвокатам, нотариусам и лицам, осуществляющим предпринимательскую деятельность в сфере оказания юридических или бухгалтерских услуг, а также к их работникам, осуществляющим функции специального должностного лица, ответственного за реализацию правил внутреннего контроля, предъявляются квалификационные требования </a:t>
            </a:r>
            <a:r>
              <a:rPr lang="ru-RU" sz="1600" b="1" u="sng" dirty="0" smtClean="0">
                <a:latin typeface="Times New Roman" pitchFamily="18" charset="0"/>
                <a:cs typeface="Times New Roman" pitchFamily="18" charset="0"/>
              </a:rPr>
              <a:t>ТОЛЬКО В ЧАСТИ ОБУЧЕНИЯ</a:t>
            </a:r>
          </a:p>
        </p:txBody>
      </p:sp>
    </p:spTree>
    <p:extLst>
      <p:ext uri="{BB962C8B-B14F-4D97-AF65-F5344CB8AC3E}">
        <p14:creationId xmlns:p14="http://schemas.microsoft.com/office/powerpoint/2010/main" val="2633185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3969"/>
                                        </p:tgtEl>
                                        <p:attrNameLst>
                                          <p:attrName>style.visibility</p:attrName>
                                        </p:attrNameLst>
                                      </p:cBhvr>
                                      <p:to>
                                        <p:strVal val="visible"/>
                                      </p:to>
                                    </p:set>
                                    <p:animEffect transition="in" filter="wedge">
                                      <p:cBhvr>
                                        <p:cTn id="7" dur="2000"/>
                                        <p:tgtEl>
                                          <p:spTgt spid="83969"/>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83970"/>
                                        </p:tgtEl>
                                        <p:attrNameLst>
                                          <p:attrName>style.visibility</p:attrName>
                                        </p:attrNameLst>
                                      </p:cBhvr>
                                      <p:to>
                                        <p:strVal val="visible"/>
                                      </p:to>
                                    </p:set>
                                    <p:animEffect transition="in" filter="blinds(horizontal)">
                                      <p:cBhvr>
                                        <p:cTn id="11" dur="2000"/>
                                        <p:tgtEl>
                                          <p:spTgt spid="83970"/>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83971"/>
                                        </p:tgtEl>
                                        <p:attrNameLst>
                                          <p:attrName>style.visibility</p:attrName>
                                        </p:attrNameLst>
                                      </p:cBhvr>
                                      <p:to>
                                        <p:strVal val="visible"/>
                                      </p:to>
                                    </p:set>
                                    <p:animEffect transition="in" filter="blinds(horizontal)">
                                      <p:cBhvr>
                                        <p:cTn id="15" dur="20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69" grpId="0" advAuto="0"/>
      <p:bldP spid="83970" grpId="0" animBg="1" advAuto="0"/>
      <p:bldP spid="83971"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03648" y="2486216"/>
            <a:ext cx="7128792" cy="2677656"/>
          </a:xfrm>
          <a:prstGeom prst="rect">
            <a:avLst/>
          </a:prstGeom>
        </p:spPr>
        <p:txBody>
          <a:bodyPr wrap="square">
            <a:spAutoFit/>
          </a:bodyPr>
          <a:lstStyle/>
          <a:p>
            <a:pPr algn="just" eaLnBrk="0" fontAlgn="base" hangingPunct="0">
              <a:spcBef>
                <a:spcPct val="0"/>
              </a:spcBef>
              <a:spcAft>
                <a:spcPct val="0"/>
              </a:spcAft>
              <a:buClr>
                <a:srgbClr val="FFFFFF"/>
              </a:buClr>
            </a:pPr>
            <a:r>
              <a:rPr lang="ru-RU" sz="2400" b="1" dirty="0" smtClean="0">
                <a:solidFill>
                  <a:schemeClr val="tx1">
                    <a:lumMod val="95000"/>
                    <a:lumOff val="5000"/>
                  </a:schemeClr>
                </a:solidFill>
                <a:latin typeface="Times New Roman" panose="02020603050405020304" pitchFamily="18" charset="0"/>
                <a:cs typeface="Times New Roman" pitchFamily="18" charset="0"/>
              </a:rPr>
              <a:t>Специальным должностным лицом, ответственным за реализацию правил внутреннего контроля, не может быть </a:t>
            </a:r>
            <a:r>
              <a:rPr lang="ru-RU" sz="2400" b="1" u="sng" dirty="0" smtClean="0">
                <a:solidFill>
                  <a:schemeClr val="tx1">
                    <a:lumMod val="95000"/>
                    <a:lumOff val="5000"/>
                  </a:schemeClr>
                </a:solidFill>
                <a:latin typeface="Times New Roman" pitchFamily="18" charset="0"/>
                <a:cs typeface="Times New Roman" pitchFamily="18" charset="0"/>
              </a:rPr>
              <a:t>лицо, имеющее неснятую или непогашенную судимость</a:t>
            </a:r>
            <a:r>
              <a:rPr lang="ru-RU" sz="2400" b="1" dirty="0" smtClean="0">
                <a:solidFill>
                  <a:schemeClr val="tx1">
                    <a:lumMod val="95000"/>
                    <a:lumOff val="5000"/>
                  </a:schemeClr>
                </a:solidFill>
                <a:latin typeface="Times New Roman" pitchFamily="18" charset="0"/>
                <a:cs typeface="Times New Roman" pitchFamily="18" charset="0"/>
              </a:rPr>
              <a:t> за преступления в сфере экономики или преступления против государственной власти</a:t>
            </a:r>
            <a:r>
              <a:rPr lang="ru-RU" sz="2400" b="1" dirty="0" smtClean="0">
                <a:solidFill>
                  <a:srgbClr val="BDBEB9">
                    <a:lumMod val="20000"/>
                    <a:lumOff val="80000"/>
                  </a:srgbClr>
                </a:solidFill>
                <a:latin typeface="Times New Roman" pitchFamily="18" charset="0"/>
                <a:cs typeface="Times New Roman" pitchFamily="18" charset="0"/>
              </a:rPr>
              <a:t>.</a:t>
            </a:r>
          </a:p>
          <a:p>
            <a:pPr algn="just" eaLnBrk="0" fontAlgn="base" hangingPunct="0">
              <a:spcBef>
                <a:spcPct val="0"/>
              </a:spcBef>
              <a:spcAft>
                <a:spcPct val="0"/>
              </a:spcAft>
              <a:buClr>
                <a:srgbClr val="FFFFFF"/>
              </a:buClr>
            </a:pPr>
            <a:endParaRPr lang="ru-RU" sz="2400" dirty="0" smtClean="0">
              <a:solidFill>
                <a:srgbClr val="FFFFFF"/>
              </a:solidFill>
              <a:latin typeface="Times New Roman" panose="02020603050405020304" pitchFamily="18" charset="0"/>
              <a:cs typeface="Times New Roman" panose="02020603050405020304" pitchFamily="18" charset="0"/>
              <a:hlinkClick r:id="rId2"/>
            </a:endParaRPr>
          </a:p>
        </p:txBody>
      </p:sp>
      <p:sp>
        <p:nvSpPr>
          <p:cNvPr id="6" name="Rectangle 2"/>
          <p:cNvSpPr txBox="1">
            <a:spLocks noChangeArrowheads="1"/>
          </p:cNvSpPr>
          <p:nvPr/>
        </p:nvSpPr>
        <p:spPr>
          <a:xfrm>
            <a:off x="24313" y="260648"/>
            <a:ext cx="7956550" cy="735013"/>
          </a:xfrm>
          <a:prstGeom prst="rect">
            <a:avLst/>
          </a:prstGeom>
          <a:effectLst>
            <a:outerShdw dist="25400" algn="ctr" rotWithShape="0">
              <a:schemeClr val="tx1">
                <a:alpha val="50000"/>
              </a:schemeClr>
            </a:outerShdw>
          </a:effectLst>
        </p:spPr>
        <p:txBody>
          <a:bodyPr vert="horz" lIns="104431" tIns="52218" rIns="104431" bIns="52218" rtlCol="0" anchor="ctr">
            <a:normAutofit fontScale="82500" lnSpcReduction="20000"/>
          </a:bodyPr>
          <a:lstStyle>
            <a:lvl1pPr algn="ctr" defTabSz="893581" rtl="0" eaLnBrk="1" latinLnBrk="0" hangingPunct="1">
              <a:spcBef>
                <a:spcPct val="0"/>
              </a:spcBef>
              <a:buNone/>
              <a:defRPr sz="4278" kern="1200">
                <a:solidFill>
                  <a:schemeClr val="tx1"/>
                </a:solidFill>
                <a:latin typeface="+mj-lt"/>
                <a:ea typeface="+mj-ea"/>
                <a:cs typeface="+mj-cs"/>
              </a:defRPr>
            </a:lvl1pPr>
          </a:lstStyle>
          <a:p>
            <a:r>
              <a:rPr lang="ru-RU" sz="2000" b="1" u="sng" dirty="0" smtClean="0">
                <a:solidFill>
                  <a:schemeClr val="bg1"/>
                </a:solidFill>
                <a:latin typeface="Times New Roman" pitchFamily="18" charset="0"/>
                <a:ea typeface="+mn-ea"/>
                <a:cs typeface="Times New Roman" pitchFamily="18" charset="0"/>
              </a:rPr>
              <a:t>Квалификационные требования к лицам, ответственным за соблюдение Правил внутреннего контроля </a:t>
            </a:r>
            <a:br>
              <a:rPr lang="ru-RU" sz="2000" b="1" u="sng" dirty="0" smtClean="0">
                <a:solidFill>
                  <a:schemeClr val="bg1"/>
                </a:solidFill>
                <a:latin typeface="Times New Roman" pitchFamily="18" charset="0"/>
                <a:ea typeface="+mn-ea"/>
                <a:cs typeface="Times New Roman" pitchFamily="18" charset="0"/>
              </a:rPr>
            </a:br>
            <a:r>
              <a:rPr lang="ru-RU" sz="2000" b="1" u="sng" dirty="0" smtClean="0">
                <a:solidFill>
                  <a:schemeClr val="bg1"/>
                </a:solidFill>
                <a:latin typeface="Times New Roman" pitchFamily="18" charset="0"/>
                <a:ea typeface="+mn-ea"/>
                <a:cs typeface="Times New Roman" pitchFamily="18" charset="0"/>
              </a:rPr>
              <a:t>(утверждены Постановлением Правительства  от 29 мая 2014 г. №</a:t>
            </a:r>
            <a:r>
              <a:rPr lang="en-US" sz="2000" b="1" u="sng" dirty="0" smtClean="0">
                <a:solidFill>
                  <a:schemeClr val="bg1"/>
                </a:solidFill>
                <a:latin typeface="Times New Roman" pitchFamily="18" charset="0"/>
                <a:ea typeface="+mn-ea"/>
                <a:cs typeface="Times New Roman" pitchFamily="18" charset="0"/>
              </a:rPr>
              <a:t> 492</a:t>
            </a:r>
            <a:r>
              <a:rPr lang="ru-RU" sz="2000" b="1" u="sng" dirty="0" smtClean="0">
                <a:solidFill>
                  <a:schemeClr val="bg1"/>
                </a:solidFill>
                <a:latin typeface="Times New Roman" pitchFamily="18" charset="0"/>
                <a:ea typeface="+mn-ea"/>
                <a:cs typeface="Times New Roman" pitchFamily="18" charset="0"/>
              </a:rPr>
              <a:t> </a:t>
            </a:r>
            <a:endParaRPr lang="ru-RU" sz="2000" b="1" u="sng" dirty="0">
              <a:solidFill>
                <a:schemeClr val="bg1"/>
              </a:solidFill>
              <a:latin typeface="Times New Roman" pitchFamily="18" charset="0"/>
              <a:ea typeface="+mn-ea"/>
              <a:cs typeface="Times New Roman" pitchFamily="18" charset="0"/>
            </a:endParaRPr>
          </a:p>
        </p:txBody>
      </p:sp>
      <p:sp>
        <p:nvSpPr>
          <p:cNvPr id="2" name="Равнобедренный треугольник 1"/>
          <p:cNvSpPr/>
          <p:nvPr/>
        </p:nvSpPr>
        <p:spPr>
          <a:xfrm rot="10800000">
            <a:off x="755576" y="2852936"/>
            <a:ext cx="425396" cy="1224136"/>
          </a:xfrm>
          <a:prstGeom prst="triangle">
            <a:avLst/>
          </a:prstGeom>
          <a:solidFill>
            <a:schemeClr val="accent2">
              <a:lumMod val="60000"/>
              <a:lumOff val="40000"/>
            </a:schemeClr>
          </a:solidFill>
          <a:ln w="158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b="1">
              <a:ln w="22225">
                <a:solidFill>
                  <a:schemeClr val="accent2"/>
                </a:solidFill>
                <a:prstDash val="solid"/>
              </a:ln>
              <a:solidFill>
                <a:schemeClr val="accent2">
                  <a:lumMod val="40000"/>
                  <a:lumOff val="60000"/>
                </a:schemeClr>
              </a:solidFill>
            </a:endParaRPr>
          </a:p>
        </p:txBody>
      </p:sp>
      <p:sp>
        <p:nvSpPr>
          <p:cNvPr id="7" name="Овал 6"/>
          <p:cNvSpPr/>
          <p:nvPr/>
        </p:nvSpPr>
        <p:spPr>
          <a:xfrm>
            <a:off x="788253" y="4138296"/>
            <a:ext cx="360040" cy="360040"/>
          </a:xfrm>
          <a:prstGeom prst="ellipse">
            <a:avLst/>
          </a:prstGeom>
          <a:solidFill>
            <a:schemeClr val="accent2">
              <a:lumMod val="60000"/>
              <a:lumOff val="40000"/>
            </a:schemeClr>
          </a:solidFill>
          <a:ln w="15875"/>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72220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dvAuto="0"/>
    </p:bld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TotalTime>
  <Words>4046</Words>
  <Application>Microsoft Office PowerPoint</Application>
  <PresentationFormat>Экран (4:3)</PresentationFormat>
  <Paragraphs>415</Paragraphs>
  <Slides>48</Slides>
  <Notes>2</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0</vt:i4>
      </vt:variant>
      <vt:variant>
        <vt:lpstr>Заголовки слайдов</vt:lpstr>
      </vt:variant>
      <vt:variant>
        <vt:i4>48</vt:i4>
      </vt:variant>
    </vt:vector>
  </HeadingPairs>
  <TitlesOfParts>
    <vt:vector size="60" baseType="lpstr">
      <vt:lpstr>Microsoft YaHei</vt:lpstr>
      <vt:lpstr>宋体</vt:lpstr>
      <vt:lpstr>宋体</vt:lpstr>
      <vt:lpstr>Arial</vt:lpstr>
      <vt:lpstr>Arial Narrow</vt:lpstr>
      <vt:lpstr>Calibri</vt:lpstr>
      <vt:lpstr>Comic Sans MS</vt:lpstr>
      <vt:lpstr>Lucida Sans Unicode</vt:lpstr>
      <vt:lpstr>Times New Roman</vt:lpstr>
      <vt:lpstr>Verdana</vt:lpstr>
      <vt:lpstr>Wingdings</vt:lpstr>
      <vt:lpstr>1_Тема Office</vt:lpstr>
      <vt:lpstr>Требования Федерального закона  от 07.08.2001 №115-ФЗ  «О противодействии легализации (отмыванию) доходов, полученных преступным путем, и финансированию терроризма» к лицам, оказывающим бухгалтерские услуги</vt:lpstr>
      <vt:lpstr>Презентация PowerPoint</vt:lpstr>
      <vt:lpstr>Меры финансового мониторинга, направленные                                          на противодействие легализации (отмыванию) доходов, полученных преступным путем, и финансированию терроризма</vt:lpstr>
      <vt:lpstr>Презентация PowerPoint</vt:lpstr>
      <vt:lpstr>Мероприятия, осуществляемые нотариусами                     в рамках исполнения ПОД/ФТ/ФРОМУ</vt:lpstr>
      <vt:lpstr>Федеральный закон от 07.08.2001 №115-ФЗ «О противодействии легализации (отмыванию) доходов, полученных преступным путем, и финансированию терроризма» </vt:lpstr>
      <vt:lpstr>Презентация PowerPoint</vt:lpstr>
      <vt:lpstr>Квалификационные требования к лицам, ответственным за соблюдение Правил внутреннего контроля  (утверждены Постановлением Правительства  от 29 мая 2014 г. № 492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Программа хранения информации и документов, полученных                в результате реализации программ осуществления внутреннего контроля в целях ПОД/ФТ</vt:lpstr>
      <vt:lpstr> Программа документального фиксирования информации</vt:lpstr>
      <vt:lpstr>Презентация PowerPoint</vt:lpstr>
      <vt:lpstr>Презентация PowerPoint</vt:lpstr>
      <vt:lpstr>Презентация PowerPoint</vt:lpstr>
      <vt:lpstr>Презентация PowerPoint</vt:lpstr>
      <vt:lpstr>Программа выявления операций (сделок), имеющих признаки связи                       с легализацией (отмыванием) доходов, полученных преступным путем,                или финансированием терроризма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Общие критерии необычных сделок  (приказ РФМ от 08.05.2009 №103)</vt:lpstr>
      <vt:lpstr>Презентация PowerPoint</vt:lpstr>
      <vt:lpstr>Презентация PowerPoint</vt:lpstr>
      <vt:lpstr>Презентация PowerPoint</vt:lpstr>
      <vt:lpstr>Презентация PowerPoint</vt:lpstr>
      <vt:lpstr>Презентация PowerPoint</vt:lpstr>
      <vt:lpstr>Признаки необычных сделок  с использованием бюджетных средств </vt:lpstr>
      <vt:lpstr>Признаки необычных сделок при проведении операций                                  с денежными средствами или иным имуществом в наличной               форме и переводов денежных средств</vt:lpstr>
      <vt:lpstr>Признаки необычных сделок при проведении                  операций по договорам займа</vt:lpstr>
      <vt:lpstr>Признаки необычных сделок, выявляемые                                         при осуществлении сделок с недвижимым имуществом</vt:lpstr>
      <vt:lpstr>Порядок представления информации  в Федеральную службу по финансовому мониторингу</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Целевой инструктаж  в целях противодействия легализации (отмыванию) доходов,  полученных преступным путем,  и финансированию терроризма</dc:title>
  <dc:creator>Дмитрий</dc:creator>
  <cp:lastModifiedBy>Скотин Александр Иванович</cp:lastModifiedBy>
  <cp:revision>379</cp:revision>
  <dcterms:modified xsi:type="dcterms:W3CDTF">2018-11-29T07:55:03Z</dcterms:modified>
</cp:coreProperties>
</file>