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3321" cy="49547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729" y="1"/>
            <a:ext cx="2913321" cy="49547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17A532E7-0ED8-4250-ADBA-D453FC154291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776"/>
            <a:ext cx="2913321" cy="49547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729" y="9378776"/>
            <a:ext cx="2913321" cy="49547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E822BF26-6C23-482E-A63F-29A1F83C5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8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95427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fld id="{29FEE4DC-3BF3-4207-8D12-EA0960F5864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82" tIns="46141" rIns="92282" bIns="461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fld id="{BE26AD39-AD3F-4D79-A113-72A0B22F2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9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2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8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47650" y="790575"/>
            <a:ext cx="7035800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C155-798D-4898-936A-A3472BA6A987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g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2">
            <a:lum bright="25000" contrast="-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5180" y="179357"/>
            <a:ext cx="7563182" cy="1065642"/>
          </a:xfrm>
          <a:prstGeom prst="rect">
            <a:avLst/>
          </a:prstGeom>
          <a:noFill/>
        </p:spPr>
        <p:txBody>
          <a:bodyPr wrap="square" lIns="79977" tIns="39988" rIns="79977" bIns="39988" rtlCol="0">
            <a:spAutoFit/>
          </a:bodyPr>
          <a:lstStyle/>
          <a:p>
            <a:pPr algn="ctr"/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Федеральная служба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                        по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58958" y="2912896"/>
            <a:ext cx="6816367" cy="1395336"/>
          </a:xfrm>
          <a:solidFill>
            <a:schemeClr val="accent1">
              <a:lumMod val="20000"/>
              <a:lumOff val="80000"/>
              <a:alpha val="46000"/>
            </a:schemeClr>
          </a:solidFill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713" dirty="0">
                <a:latin typeface="Gungsuh" panose="02030600000101010101" pitchFamily="18" charset="-127"/>
                <a:ea typeface="Gungsuh" panose="02030600000101010101" pitchFamily="18" charset="-127"/>
              </a:rPr>
              <a:t>Регистрация в Личном кабинете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75325" y="4898571"/>
            <a:ext cx="1292679" cy="198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endParaRPr lang="ru-RU" sz="1429" dirty="0">
              <a:solidFill>
                <a:schemeClr val="tx1"/>
              </a:solidFill>
            </a:endParaRPr>
          </a:p>
          <a:p>
            <a:endParaRPr lang="ru-RU" sz="1429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2974" y="5"/>
            <a:ext cx="760622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юридических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" y="712178"/>
            <a:ext cx="4606661" cy="5604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91" y="745495"/>
            <a:ext cx="4586247" cy="1810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6" y="2525438"/>
            <a:ext cx="4477375" cy="37949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1428" y="-47756"/>
            <a:ext cx="104020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юридических лиц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4"/>
            <a:ext cx="12192000" cy="68377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999" y="712178"/>
            <a:ext cx="7120622" cy="2925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	Заполнив заявку и нажав кнопку «отправить», </a:t>
            </a:r>
            <a:r>
              <a:rPr lang="ru-RU" sz="1600" dirty="0" smtClean="0">
                <a:solidFill>
                  <a:schemeClr val="tx1"/>
                </a:solidFill>
              </a:rPr>
              <a:t>Вам</a:t>
            </a:r>
            <a:r>
              <a:rPr lang="ru-RU" sz="1600" dirty="0">
                <a:solidFill>
                  <a:schemeClr val="tx1"/>
                </a:solidFill>
              </a:rPr>
              <a:t>, на указанный адрес электронной почты будет выслано письмо, которое необходимо будет </a:t>
            </a:r>
            <a:r>
              <a:rPr lang="ru-RU" sz="1600" b="1" i="1" dirty="0">
                <a:solidFill>
                  <a:schemeClr val="tx1"/>
                </a:solidFill>
              </a:rPr>
              <a:t>распечатать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b="1" i="1" dirty="0">
                <a:solidFill>
                  <a:schemeClr val="tx1"/>
                </a:solidFill>
              </a:rPr>
              <a:t>подписать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ru-RU" sz="1600" b="1" i="1" dirty="0">
                <a:solidFill>
                  <a:schemeClr val="tx1"/>
                </a:solidFill>
              </a:rPr>
              <a:t>направить</a:t>
            </a:r>
            <a:r>
              <a:rPr lang="ru-RU" sz="1600" dirty="0">
                <a:solidFill>
                  <a:schemeClr val="tx1"/>
                </a:solidFill>
              </a:rPr>
              <a:t> по почте в Росфинмониторинг по адресу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107450, г. Москва, ул. Мясницкая, д. 39, стр. 1.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После </a:t>
            </a:r>
            <a:r>
              <a:rPr lang="ru-RU" sz="1600" dirty="0">
                <a:solidFill>
                  <a:schemeClr val="tx1"/>
                </a:solidFill>
              </a:rPr>
              <a:t>того, как письмо придёт в Росфинмониторинг, </a:t>
            </a:r>
            <a:r>
              <a:rPr lang="ru-RU" sz="1600" dirty="0" smtClean="0">
                <a:solidFill>
                  <a:schemeClr val="tx1"/>
                </a:solidFill>
              </a:rPr>
              <a:t>Ваш </a:t>
            </a:r>
            <a:r>
              <a:rPr lang="ru-RU" sz="1600" dirty="0">
                <a:solidFill>
                  <a:schemeClr val="tx1"/>
                </a:solidFill>
              </a:rPr>
              <a:t>Личный кабинет будет подключен, а логин и пароль будут высланы на указанный </a:t>
            </a:r>
            <a:r>
              <a:rPr lang="ru-RU" sz="1600" dirty="0" smtClean="0">
                <a:solidFill>
                  <a:schemeClr val="tx1"/>
                </a:solidFill>
              </a:rPr>
              <a:t>Вами </a:t>
            </a:r>
            <a:r>
              <a:rPr lang="ru-RU" sz="1600" dirty="0">
                <a:solidFill>
                  <a:schemeClr val="tx1"/>
                </a:solidFill>
              </a:rPr>
              <a:t>электронный адрес.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В случае если </a:t>
            </a:r>
            <a:r>
              <a:rPr lang="ru-RU" sz="1600" dirty="0" smtClean="0">
                <a:solidFill>
                  <a:schemeClr val="tx1"/>
                </a:solidFill>
              </a:rPr>
              <a:t>Вы </a:t>
            </a:r>
            <a:r>
              <a:rPr lang="ru-RU" sz="1600" dirty="0">
                <a:solidFill>
                  <a:schemeClr val="tx1"/>
                </a:solidFill>
              </a:rPr>
              <a:t>подавали заявку с помощью электронной подписи, то </a:t>
            </a:r>
            <a:r>
              <a:rPr lang="ru-RU" sz="1600" dirty="0" smtClean="0">
                <a:solidFill>
                  <a:schemeClr val="tx1"/>
                </a:solidFill>
              </a:rPr>
              <a:t>Ваш </a:t>
            </a:r>
            <a:r>
              <a:rPr lang="ru-RU" sz="1600" dirty="0">
                <a:solidFill>
                  <a:schemeClr val="tx1"/>
                </a:solidFill>
              </a:rPr>
              <a:t>Личный кабинет будет автоматически подключен, без почтового письма, а логин и пароль будут высланы на указанный </a:t>
            </a:r>
            <a:r>
              <a:rPr lang="ru-RU" sz="1600" dirty="0" smtClean="0">
                <a:solidFill>
                  <a:schemeClr val="tx1"/>
                </a:solidFill>
              </a:rPr>
              <a:t>Вами </a:t>
            </a:r>
            <a:r>
              <a:rPr lang="ru-RU" sz="1600" dirty="0">
                <a:solidFill>
                  <a:schemeClr val="tx1"/>
                </a:solidFill>
              </a:rPr>
              <a:t>электронный адрес.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95460" y="80470"/>
            <a:ext cx="5919441" cy="571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12551" y="-104"/>
            <a:ext cx="5919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После заполнения заявки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" y="781942"/>
            <a:ext cx="5707280" cy="47765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58463" y="2836251"/>
            <a:ext cx="2307538" cy="4133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0" name="Овал 9"/>
          <p:cNvSpPr/>
          <p:nvPr/>
        </p:nvSpPr>
        <p:spPr>
          <a:xfrm>
            <a:off x="1161341" y="3288768"/>
            <a:ext cx="3560127" cy="4655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33376" y="34920"/>
            <a:ext cx="5443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Вход в Личный кабинет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6128" y="2613600"/>
            <a:ext cx="4490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Arial" panose="020B0604020202020204" pitchFamily="34" charset="0"/>
              </a:rPr>
              <a:t>После того как </a:t>
            </a:r>
            <a:r>
              <a:rPr lang="ru-RU" sz="2800" dirty="0" smtClean="0">
                <a:cs typeface="Arial" panose="020B0604020202020204" pitchFamily="34" charset="0"/>
              </a:rPr>
              <a:t>Вы </a:t>
            </a:r>
            <a:r>
              <a:rPr lang="ru-RU" sz="2800" dirty="0">
                <a:cs typeface="Arial" panose="020B0604020202020204" pitchFamily="34" charset="0"/>
              </a:rPr>
              <a:t>получите логин и пароль, можете зайти в Л</a:t>
            </a:r>
            <a:r>
              <a:rPr lang="ru-RU" sz="2800" dirty="0" smtClean="0">
                <a:cs typeface="Arial" panose="020B0604020202020204" pitchFamily="34" charset="0"/>
              </a:rPr>
              <a:t>ичный </a:t>
            </a:r>
            <a:r>
              <a:rPr lang="ru-RU" sz="2800" dirty="0">
                <a:cs typeface="Arial" panose="020B0604020202020204" pitchFamily="34" charset="0"/>
              </a:rPr>
              <a:t>кабинет и начать им пользоваться.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23892" y="2576146"/>
            <a:ext cx="4528039" cy="1846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ная линия уступом 13"/>
          <p:cNvCxnSpPr>
            <a:stCxn id="12" idx="1"/>
            <a:endCxn id="9" idx="6"/>
          </p:cNvCxnSpPr>
          <p:nvPr/>
        </p:nvCxnSpPr>
        <p:spPr>
          <a:xfrm rot="10800000">
            <a:off x="4066002" y="3042943"/>
            <a:ext cx="2457891" cy="456397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6"/>
          </p:cNvCxnSpPr>
          <p:nvPr/>
        </p:nvCxnSpPr>
        <p:spPr>
          <a:xfrm flipH="1">
            <a:off x="4721468" y="3499338"/>
            <a:ext cx="589597" cy="222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" y="712178"/>
            <a:ext cx="6203893" cy="61408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917" y="4919692"/>
            <a:ext cx="4710398" cy="9407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10" name="Прямая со стрелкой 9"/>
          <p:cNvCxnSpPr>
            <a:endCxn id="8" idx="3"/>
          </p:cNvCxnSpPr>
          <p:nvPr/>
        </p:nvCxnSpPr>
        <p:spPr>
          <a:xfrm flipH="1">
            <a:off x="4897315" y="4059488"/>
            <a:ext cx="1904455" cy="1330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491397" y="1450692"/>
            <a:ext cx="712496" cy="5456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5414" y="34920"/>
            <a:ext cx="5299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Справочные телефоны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1770" y="1628196"/>
            <a:ext cx="4795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сайте Росфинмониторинга </a:t>
            </a:r>
            <a:r>
              <a:rPr lang="ru-RU" sz="2400" dirty="0" smtClean="0"/>
              <a:t>в разделе </a:t>
            </a:r>
            <a:r>
              <a:rPr lang="ru-RU" sz="2400" b="1" i="1" dirty="0"/>
              <a:t>контакты</a:t>
            </a:r>
            <a:r>
              <a:rPr lang="ru-RU" sz="2400" dirty="0"/>
              <a:t>, </a:t>
            </a:r>
            <a:r>
              <a:rPr lang="ru-RU" sz="2400" dirty="0" smtClean="0"/>
              <a:t>Вы </a:t>
            </a:r>
            <a:r>
              <a:rPr lang="ru-RU" sz="2400" dirty="0"/>
              <a:t>можете ознакомиться со всеми справочными телефонами. Если у </a:t>
            </a:r>
            <a:r>
              <a:rPr lang="ru-RU" sz="2400" dirty="0" smtClean="0"/>
              <a:t>Вас </a:t>
            </a:r>
            <a:r>
              <a:rPr lang="ru-RU" sz="2400" dirty="0"/>
              <a:t>возникают </a:t>
            </a:r>
            <a:r>
              <a:rPr lang="ru-RU" sz="2400" dirty="0" smtClean="0"/>
              <a:t>какие-либо дополнительные вопросы технического характера по регистрации или использованию Личного кабинета, </a:t>
            </a:r>
            <a:r>
              <a:rPr lang="ru-RU" sz="2400" dirty="0"/>
              <a:t>В</a:t>
            </a:r>
            <a:r>
              <a:rPr lang="ru-RU" sz="2400" dirty="0" smtClean="0"/>
              <a:t>ы </a:t>
            </a:r>
            <a:r>
              <a:rPr lang="ru-RU" sz="2400" dirty="0"/>
              <a:t>можете обратиться по </a:t>
            </a:r>
            <a:r>
              <a:rPr lang="ru-RU" sz="2400" dirty="0" smtClean="0"/>
              <a:t>данным телефонам</a:t>
            </a:r>
            <a:r>
              <a:rPr lang="en-US" sz="2400" dirty="0" smtClean="0"/>
              <a:t>: </a:t>
            </a:r>
            <a:endParaRPr lang="ru-RU" sz="2400" dirty="0"/>
          </a:p>
          <a:p>
            <a:pPr algn="ctr"/>
            <a:r>
              <a:rPr lang="en-US" sz="2400" dirty="0"/>
              <a:t>(495) 627-33-98</a:t>
            </a:r>
            <a:r>
              <a:rPr lang="ru-RU" sz="2400" dirty="0"/>
              <a:t> или </a:t>
            </a:r>
          </a:p>
          <a:p>
            <a:pPr algn="ctr"/>
            <a:r>
              <a:rPr lang="ru-RU" sz="2400" dirty="0"/>
              <a:t>(495) 627-32-99.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" y="795339"/>
            <a:ext cx="8124825" cy="57435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8951" y="4876032"/>
            <a:ext cx="2154271" cy="1718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31742" y="5571522"/>
            <a:ext cx="1247209" cy="280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54381" y="1777476"/>
            <a:ext cx="3327311" cy="217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Если нажать на слово </a:t>
            </a:r>
            <a:r>
              <a:rPr lang="ru-RU" b="1" i="1" dirty="0">
                <a:solidFill>
                  <a:schemeClr val="tx1"/>
                </a:solidFill>
              </a:rPr>
              <a:t>«Территориальные органы»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то </a:t>
            </a:r>
            <a:r>
              <a:rPr lang="ru-RU" dirty="0" smtClean="0">
                <a:solidFill>
                  <a:schemeClr val="tx1"/>
                </a:solidFill>
              </a:rPr>
              <a:t>Вы </a:t>
            </a:r>
            <a:r>
              <a:rPr lang="ru-RU" dirty="0">
                <a:solidFill>
                  <a:schemeClr val="tx1"/>
                </a:solidFill>
              </a:rPr>
              <a:t>попадёте на страницу, где указаны их полные адреса.</a:t>
            </a:r>
          </a:p>
          <a:p>
            <a:pPr algn="ctr"/>
            <a:endParaRPr lang="ru-RU" sz="1143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8950" y="4599933"/>
            <a:ext cx="2154271" cy="238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8" name="Соединительная линия уступом 7"/>
          <p:cNvCxnSpPr>
            <a:stCxn id="13" idx="2"/>
            <a:endCxn id="14" idx="0"/>
          </p:cNvCxnSpPr>
          <p:nvPr/>
        </p:nvCxnSpPr>
        <p:spPr>
          <a:xfrm rot="5400000">
            <a:off x="8010968" y="2492864"/>
            <a:ext cx="652188" cy="3561951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268" y="49672"/>
            <a:ext cx="10517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250" y="4963248"/>
            <a:ext cx="4143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сайте Росфинмониторинга также указаны телефоны территориальных органов </a:t>
            </a:r>
            <a:r>
              <a:rPr lang="ru-RU" dirty="0" smtClean="0"/>
              <a:t>Росфинмониторинга, где Вы можете получить консультацию юридического характера.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823" y="4844666"/>
            <a:ext cx="4176346" cy="163488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" y="1000391"/>
            <a:ext cx="7041215" cy="56935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6069" y="1939885"/>
            <a:ext cx="48181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В разделе </a:t>
            </a:r>
            <a:r>
              <a:rPr lang="ru-RU" sz="2600" b="1" i="1" dirty="0" smtClean="0"/>
              <a:t>территориальные </a:t>
            </a:r>
            <a:r>
              <a:rPr lang="ru-RU" sz="2600" b="1" i="1" dirty="0"/>
              <a:t>органы</a:t>
            </a:r>
            <a:r>
              <a:rPr lang="ru-RU" sz="2600" b="1" dirty="0"/>
              <a:t> </a:t>
            </a:r>
            <a:r>
              <a:rPr lang="ru-RU" sz="2600" dirty="0"/>
              <a:t>указаны все адреса и телефоны Межрегиональных управлений Росфинмониторинга, также </a:t>
            </a:r>
            <a:r>
              <a:rPr lang="ru-RU" sz="2600" dirty="0" smtClean="0"/>
              <a:t>Вы </a:t>
            </a:r>
            <a:r>
              <a:rPr lang="ru-RU" sz="2600" dirty="0"/>
              <a:t>можете на интерактивной карте перейти </a:t>
            </a:r>
            <a:r>
              <a:rPr lang="ru-RU" sz="2600" dirty="0" smtClean="0"/>
              <a:t>в раздел каждого </a:t>
            </a:r>
            <a:r>
              <a:rPr lang="ru-RU" sz="2600" dirty="0"/>
              <a:t>управления.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9767" y="146253"/>
            <a:ext cx="10517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7122" y="305562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техническую поддержку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" y="814842"/>
            <a:ext cx="9309686" cy="457498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82573" y="3367691"/>
            <a:ext cx="3067291" cy="363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8" name="Прямая со стрелкой 7"/>
          <p:cNvCxnSpPr>
            <a:stCxn id="7" idx="0"/>
            <a:endCxn id="6" idx="4"/>
          </p:cNvCxnSpPr>
          <p:nvPr/>
        </p:nvCxnSpPr>
        <p:spPr>
          <a:xfrm flipH="1" flipV="1">
            <a:off x="2616219" y="3731467"/>
            <a:ext cx="2270838" cy="15088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8384" y="34920"/>
            <a:ext cx="7973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техническую поддержку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876" y="5240293"/>
            <a:ext cx="9340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Если у </a:t>
            </a:r>
            <a:r>
              <a:rPr lang="ru-RU" sz="2400" dirty="0" smtClean="0"/>
              <a:t>Вас </a:t>
            </a:r>
            <a:r>
              <a:rPr lang="ru-RU" sz="2400" dirty="0"/>
              <a:t>остаются </a:t>
            </a:r>
            <a:r>
              <a:rPr lang="ru-RU" sz="2400" dirty="0" smtClean="0"/>
              <a:t>какие-либо технические </a:t>
            </a:r>
            <a:r>
              <a:rPr lang="ru-RU" sz="2400" dirty="0"/>
              <a:t>вопросы по регистрации или использованию Личного кабинета после ознакомления со всеми методическими материалами, </a:t>
            </a:r>
            <a:r>
              <a:rPr lang="ru-RU" sz="2400" dirty="0" smtClean="0"/>
              <a:t>Вы </a:t>
            </a:r>
            <a:r>
              <a:rPr lang="ru-RU" sz="2400" dirty="0"/>
              <a:t>можете оформить </a:t>
            </a:r>
            <a:r>
              <a:rPr lang="ru-RU" sz="2400" b="1" i="1" dirty="0"/>
              <a:t>заявку на техническую поддержку</a:t>
            </a:r>
            <a:r>
              <a:rPr lang="ru-RU" sz="2400" dirty="0"/>
              <a:t>, мы </a:t>
            </a:r>
            <a:r>
              <a:rPr lang="ru-RU" sz="2400" dirty="0" smtClean="0"/>
              <a:t>Вам </a:t>
            </a:r>
            <a:r>
              <a:rPr lang="ru-RU" sz="2400" dirty="0"/>
              <a:t>поможем.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712" y="3987141"/>
            <a:ext cx="7822581" cy="1479767"/>
          </a:xfrm>
          <a:prstGeom prst="rect">
            <a:avLst/>
          </a:prstGeom>
        </p:spPr>
        <p:txBody>
          <a:bodyPr lIns="79977" tIns="39988" rIns="79977" bIns="39988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929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Спасибо за внимание!</a:t>
            </a:r>
            <a:endParaRPr lang="en-US" sz="3929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24" y="1835067"/>
            <a:ext cx="1833961" cy="21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78855" y="206821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Федеральная служба по финансовому мониторингу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" y="4"/>
            <a:ext cx="12185411" cy="68580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08861" y="49221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зарегистрироваться в Личном кабинете?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8857" y="1031914"/>
            <a:ext cx="8514987" cy="21462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71" dirty="0">
                <a:solidFill>
                  <a:schemeClr val="tx1"/>
                </a:solidFill>
              </a:rPr>
              <a:t>С целью успешной регистрации в Личном кабинете, мы подготовили для </a:t>
            </a:r>
            <a:r>
              <a:rPr lang="ru-RU" sz="2571" dirty="0" smtClean="0">
                <a:solidFill>
                  <a:schemeClr val="tx1"/>
                </a:solidFill>
              </a:rPr>
              <a:t>Вас </a:t>
            </a:r>
            <a:r>
              <a:rPr lang="ru-RU" sz="2571" dirty="0">
                <a:solidFill>
                  <a:schemeClr val="tx1"/>
                </a:solidFill>
              </a:rPr>
              <a:t>эту наглядную презентацию. </a:t>
            </a:r>
          </a:p>
          <a:p>
            <a:pPr algn="ctr"/>
            <a:r>
              <a:rPr lang="ru-RU" sz="2571" dirty="0">
                <a:solidFill>
                  <a:schemeClr val="tx1"/>
                </a:solidFill>
              </a:rPr>
              <a:t>Следуйте представленным слайдам и </a:t>
            </a:r>
            <a:r>
              <a:rPr lang="ru-RU" sz="2571" dirty="0" smtClean="0">
                <a:solidFill>
                  <a:schemeClr val="tx1"/>
                </a:solidFill>
              </a:rPr>
              <a:t>Вы </a:t>
            </a:r>
            <a:r>
              <a:rPr lang="ru-RU" sz="2571" dirty="0">
                <a:solidFill>
                  <a:schemeClr val="tx1"/>
                </a:solidFill>
              </a:rPr>
              <a:t>сможете быстро разобраться с процессом регистрации.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49217"/>
            <a:ext cx="1294867" cy="14243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1325" y="251504"/>
            <a:ext cx="10040816" cy="624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7991" y="162015"/>
            <a:ext cx="106474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зарегистрироваться в Личном кабинете?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08861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Зачем нужен Личный кабинет?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1" y="835269"/>
            <a:ext cx="6577405" cy="60710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497" y="1735262"/>
            <a:ext cx="67173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Работа </a:t>
            </a:r>
            <a:r>
              <a:rPr lang="ru-RU" sz="2400" dirty="0"/>
              <a:t>с перечнем экстремистов и террористов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Предоставление отчета об </a:t>
            </a:r>
            <a:r>
              <a:rPr lang="ru-RU" sz="2400" dirty="0"/>
              <a:t>операциях с денежными средствами или иным имуществом, </a:t>
            </a:r>
            <a:r>
              <a:rPr lang="ru-RU" sz="2400" dirty="0" smtClean="0"/>
              <a:t>подлежащих </a:t>
            </a:r>
            <a:r>
              <a:rPr lang="ru-RU" sz="2400" dirty="0"/>
              <a:t>обязательному контролю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Предоставление отчета о результатах проверки наличия среди своих клиентов лиц, в отношении которых применены либо должны применяться меры по замораживанию (блокированию) денежных средств или иного имущества</a:t>
            </a:r>
            <a:r>
              <a:rPr lang="en-US" sz="2400" dirty="0" smtClean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Просмотр </a:t>
            </a:r>
            <a:r>
              <a:rPr lang="ru-RU" sz="2400" dirty="0"/>
              <a:t>риск-оценки законопослушности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Прохождение </a:t>
            </a:r>
            <a:r>
              <a:rPr lang="ru-RU" sz="2400" dirty="0"/>
              <a:t>дистанционных курсов обучения.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20866" y="34919"/>
            <a:ext cx="7155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Зачем нужен Личный кабинет?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22" y="2229255"/>
            <a:ext cx="6277877" cy="1883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23" y="5085347"/>
            <a:ext cx="6277877" cy="1759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939" y="10104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первую очередь необходимо </a:t>
            </a:r>
            <a:r>
              <a:rPr lang="ru-RU" sz="2000" dirty="0"/>
              <a:t>зайти на сайт Росфинмониторинга. Для этого </a:t>
            </a:r>
            <a:r>
              <a:rPr lang="ru-RU" sz="2000" dirty="0" smtClean="0"/>
              <a:t>в Вашем </a:t>
            </a:r>
            <a:r>
              <a:rPr lang="ru-RU" sz="2000" dirty="0"/>
              <a:t>браузере </a:t>
            </a:r>
            <a:r>
              <a:rPr lang="ru-RU" sz="2000" dirty="0" smtClean="0"/>
              <a:t>введите </a:t>
            </a:r>
            <a:r>
              <a:rPr lang="ru-RU" sz="2000" dirty="0"/>
              <a:t>в адресной строке </a:t>
            </a:r>
            <a:r>
              <a:rPr lang="en-US" sz="2000" dirty="0"/>
              <a:t>www.fedsfm.ru</a:t>
            </a:r>
            <a:r>
              <a:rPr lang="ru-RU" sz="2000" dirty="0"/>
              <a:t> и </a:t>
            </a:r>
            <a:r>
              <a:rPr lang="ru-RU" sz="2000" dirty="0" smtClean="0"/>
              <a:t>нажмите на клавиатуре </a:t>
            </a:r>
            <a:r>
              <a:rPr lang="ru-RU" sz="2000" dirty="0"/>
              <a:t>кнопку «ввод».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939" y="4153550"/>
            <a:ext cx="903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Или </a:t>
            </a:r>
            <a:r>
              <a:rPr lang="ru-RU" sz="2000" dirty="0" smtClean="0"/>
              <a:t>Вы </a:t>
            </a:r>
            <a:r>
              <a:rPr lang="ru-RU" sz="2000" dirty="0"/>
              <a:t>можете непосредственно сразу перейти на сайт Личного кабинета, введя в адресной строке </a:t>
            </a:r>
            <a:r>
              <a:rPr lang="en-US" sz="2000" dirty="0"/>
              <a:t>https://portal.fedsfm.ru</a:t>
            </a:r>
            <a:r>
              <a:rPr lang="ru-RU" sz="2000" dirty="0"/>
              <a:t>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0164" y="34920"/>
            <a:ext cx="7570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0" y="1069839"/>
            <a:ext cx="7859308" cy="56516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8" name="Выноска 1 37"/>
          <p:cNvSpPr/>
          <p:nvPr/>
        </p:nvSpPr>
        <p:spPr>
          <a:xfrm>
            <a:off x="8792173" y="1891362"/>
            <a:ext cx="3056072" cy="3832430"/>
          </a:xfrm>
          <a:prstGeom prst="borderCallout1">
            <a:avLst>
              <a:gd name="adj1" fmla="val -145"/>
              <a:gd name="adj2" fmla="val -378"/>
              <a:gd name="adj3" fmla="val 1002"/>
              <a:gd name="adj4" fmla="val 4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Для входа в личный кабинет через сайт Росфинмониторинга необходимо кликнуть на одну из данных панелей.</a:t>
            </a:r>
          </a:p>
        </p:txBody>
      </p:sp>
      <p:sp>
        <p:nvSpPr>
          <p:cNvPr id="39" name="Овал 38"/>
          <p:cNvSpPr/>
          <p:nvPr/>
        </p:nvSpPr>
        <p:spPr>
          <a:xfrm>
            <a:off x="5455258" y="968334"/>
            <a:ext cx="936749" cy="351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40" name="Овал 39"/>
          <p:cNvSpPr/>
          <p:nvPr/>
        </p:nvSpPr>
        <p:spPr>
          <a:xfrm>
            <a:off x="5426625" y="4324929"/>
            <a:ext cx="965382" cy="283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42" name="Соединительная линия уступом 41"/>
          <p:cNvCxnSpPr>
            <a:stCxn id="38" idx="1"/>
            <a:endCxn id="40" idx="6"/>
          </p:cNvCxnSpPr>
          <p:nvPr/>
        </p:nvCxnSpPr>
        <p:spPr>
          <a:xfrm rot="5400000" flipH="1">
            <a:off x="7727436" y="3131020"/>
            <a:ext cx="1257343" cy="3928202"/>
          </a:xfrm>
          <a:prstGeom prst="bentConnector4">
            <a:avLst>
              <a:gd name="adj1" fmla="val -18181"/>
              <a:gd name="adj2" fmla="val 6945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236" y="98956"/>
            <a:ext cx="7570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>
            <a:stCxn id="38" idx="3"/>
            <a:endCxn id="39" idx="0"/>
          </p:cNvCxnSpPr>
          <p:nvPr/>
        </p:nvCxnSpPr>
        <p:spPr>
          <a:xfrm rot="16200000" flipV="1">
            <a:off x="7660407" y="-768440"/>
            <a:ext cx="923028" cy="4396576"/>
          </a:xfrm>
          <a:prstGeom prst="bentConnector3">
            <a:avLst>
              <a:gd name="adj1" fmla="val 1247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2774" y="62432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Регистрация без электронной подписи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6" y="927237"/>
            <a:ext cx="8405580" cy="412863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472842" y="1945450"/>
            <a:ext cx="787281" cy="245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5472842" y="3235569"/>
            <a:ext cx="734787" cy="272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37" name="Овал 36"/>
          <p:cNvSpPr/>
          <p:nvPr/>
        </p:nvSpPr>
        <p:spPr>
          <a:xfrm>
            <a:off x="678457" y="2774104"/>
            <a:ext cx="2820742" cy="5244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49360" y="34920"/>
            <a:ext cx="8811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без электронной подписи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26262" y="1451868"/>
            <a:ext cx="36360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Для регистрации Личного кабинета необходимо заполнить заявку в электронном виде. Чтобы перейти на поле заполнения заявки необходимо кликнуть на </a:t>
            </a:r>
            <a:r>
              <a:rPr lang="ru-RU" sz="2600" b="1" i="1" dirty="0" smtClean="0"/>
              <a:t>«Регистрация». </a:t>
            </a:r>
            <a:endParaRPr lang="ru-RU" sz="2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490213"/>
            <a:ext cx="8229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Подробная </a:t>
            </a:r>
            <a:r>
              <a:rPr lang="ru-RU" sz="2400" b="1" i="1" dirty="0"/>
              <a:t>инструкция</a:t>
            </a:r>
            <a:r>
              <a:rPr lang="ru-RU" sz="2400" dirty="0"/>
              <a:t> по </a:t>
            </a:r>
            <a:r>
              <a:rPr lang="ru-RU" sz="2400" dirty="0" smtClean="0"/>
              <a:t>регистрации, настройки интерфейса и использование функционала Личного кабинета указана здесь.</a:t>
            </a:r>
            <a:endParaRPr lang="ru-RU" sz="2400" dirty="0"/>
          </a:p>
        </p:txBody>
      </p:sp>
      <p:cxnSp>
        <p:nvCxnSpPr>
          <p:cNvPr id="15" name="Прямая со стрелкой 14"/>
          <p:cNvCxnSpPr>
            <a:endCxn id="37" idx="4"/>
          </p:cNvCxnSpPr>
          <p:nvPr/>
        </p:nvCxnSpPr>
        <p:spPr>
          <a:xfrm flipH="1" flipV="1">
            <a:off x="2088828" y="3298528"/>
            <a:ext cx="2030815" cy="2194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1"/>
            <a:endCxn id="12" idx="6"/>
          </p:cNvCxnSpPr>
          <p:nvPr/>
        </p:nvCxnSpPr>
        <p:spPr>
          <a:xfrm flipH="1" flipV="1">
            <a:off x="6260123" y="2068205"/>
            <a:ext cx="2366139" cy="10302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17" idx="6"/>
          </p:cNvCxnSpPr>
          <p:nvPr/>
        </p:nvCxnSpPr>
        <p:spPr>
          <a:xfrm flipH="1">
            <a:off x="6207629" y="3098473"/>
            <a:ext cx="2418633" cy="273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7517" y="51707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Регистрация с использованием электронной подписи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" y="1331160"/>
            <a:ext cx="7963295" cy="391333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65567" y="3131367"/>
            <a:ext cx="2695248" cy="418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4386059" y="3764622"/>
            <a:ext cx="2468663" cy="262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8" name="Овал 17"/>
          <p:cNvSpPr/>
          <p:nvPr/>
        </p:nvSpPr>
        <p:spPr>
          <a:xfrm>
            <a:off x="4338819" y="2492313"/>
            <a:ext cx="2468663" cy="246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18949" y="7746"/>
            <a:ext cx="74028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с использованием электронной подписи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0809" y="1841290"/>
            <a:ext cx="38178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Если у </a:t>
            </a:r>
            <a:r>
              <a:rPr lang="ru-RU" sz="2600" dirty="0" smtClean="0"/>
              <a:t>Вас </a:t>
            </a:r>
            <a:r>
              <a:rPr lang="ru-RU" sz="2600" dirty="0"/>
              <a:t>есть электронно-цифровая подпись и установлено специальное </a:t>
            </a:r>
            <a:r>
              <a:rPr lang="ru-RU" sz="2600" dirty="0" smtClean="0"/>
              <a:t>программное обеспечение, </a:t>
            </a:r>
            <a:r>
              <a:rPr lang="ru-RU" sz="2600" dirty="0"/>
              <a:t>то </a:t>
            </a:r>
            <a:r>
              <a:rPr lang="ru-RU" sz="2600" dirty="0" smtClean="0"/>
              <a:t>Вы </a:t>
            </a:r>
            <a:r>
              <a:rPr lang="ru-RU" sz="2600" dirty="0"/>
              <a:t>можете пройти регистрацию с помощью электронной подписи.</a:t>
            </a:r>
          </a:p>
        </p:txBody>
      </p:sp>
      <p:cxnSp>
        <p:nvCxnSpPr>
          <p:cNvPr id="13" name="Прямая со стрелкой 12"/>
          <p:cNvCxnSpPr>
            <a:stCxn id="6" idx="1"/>
            <a:endCxn id="18" idx="6"/>
          </p:cNvCxnSpPr>
          <p:nvPr/>
        </p:nvCxnSpPr>
        <p:spPr>
          <a:xfrm flipH="1" flipV="1">
            <a:off x="6807482" y="2615597"/>
            <a:ext cx="1413327" cy="1072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flipH="1">
            <a:off x="6854723" y="3687950"/>
            <a:ext cx="1366086" cy="207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1798" y="5706457"/>
            <a:ext cx="8089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Подробная </a:t>
            </a:r>
            <a:r>
              <a:rPr lang="ru-RU" sz="2400" b="1" i="1" dirty="0"/>
              <a:t>инструкция</a:t>
            </a:r>
            <a:r>
              <a:rPr lang="ru-RU" sz="2400" dirty="0"/>
              <a:t> по регистрации с </a:t>
            </a:r>
            <a:r>
              <a:rPr lang="ru-RU" sz="2400" dirty="0" smtClean="0"/>
              <a:t>использованием </a:t>
            </a:r>
            <a:r>
              <a:rPr lang="ru-RU" sz="2400" dirty="0"/>
              <a:t>электронной подписи размещена здесь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cxnSp>
        <p:nvCxnSpPr>
          <p:cNvPr id="20" name="Прямая со стрелкой 19"/>
          <p:cNvCxnSpPr>
            <a:stCxn id="16" idx="0"/>
            <a:endCxn id="9" idx="4"/>
          </p:cNvCxnSpPr>
          <p:nvPr/>
        </p:nvCxnSpPr>
        <p:spPr>
          <a:xfrm flipH="1" flipV="1">
            <a:off x="1813191" y="3550270"/>
            <a:ext cx="2363113" cy="21561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5" y="1058755"/>
            <a:ext cx="5495192" cy="401012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31885" y="3314700"/>
            <a:ext cx="3675184" cy="492369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42" y="1503521"/>
            <a:ext cx="5595366" cy="325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6673" y="173057"/>
            <a:ext cx="7187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Электронно-цифровая подпись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715000" y="2444262"/>
            <a:ext cx="871204" cy="619555"/>
          </a:xfrm>
          <a:prstGeom prst="stripedRightArrow">
            <a:avLst>
              <a:gd name="adj1" fmla="val 39873"/>
              <a:gd name="adj2" fmla="val 5379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1885" y="5246690"/>
            <a:ext cx="1076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Для получения электронно-цифровой подписи Вам необходимо обратиться в один из Удостоверяющих центров. Информацию об удостоверяющих центрах можно найти по этой ссылке. Данная ссылка располагается в разделе </a:t>
            </a:r>
            <a:r>
              <a:rPr lang="ru-RU" sz="2000" b="1" i="1" dirty="0" smtClean="0"/>
              <a:t>«Организациям»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b="1" i="1" dirty="0" smtClean="0"/>
              <a:t>«Предоставление информации в Росфинмониторинг об операциях (сделках)»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18" name="Соединительная линия уступом 17"/>
          <p:cNvCxnSpPr>
            <a:stCxn id="9" idx="0"/>
            <a:endCxn id="13" idx="4"/>
          </p:cNvCxnSpPr>
          <p:nvPr/>
        </p:nvCxnSpPr>
        <p:spPr>
          <a:xfrm rot="16200000" flipV="1">
            <a:off x="3022183" y="2754364"/>
            <a:ext cx="1439621" cy="354503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293388" y="1733098"/>
            <a:ext cx="756138" cy="263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29669" y="3063817"/>
            <a:ext cx="1677599" cy="433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90" y="3422771"/>
            <a:ext cx="2857500" cy="276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89954" y="-28947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для физических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" y="742806"/>
            <a:ext cx="4674551" cy="5617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72" y="742805"/>
            <a:ext cx="4676343" cy="3819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1312" y="34920"/>
            <a:ext cx="100077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физических лиц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401" y="5385561"/>
            <a:ext cx="1215680" cy="1963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548</Words>
  <Application>Microsoft Office PowerPoint</Application>
  <PresentationFormat>Широкоэкранный</PresentationFormat>
  <Paragraphs>90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Gungsuh</vt:lpstr>
      <vt:lpstr>Arial</vt:lpstr>
      <vt:lpstr>Calibri</vt:lpstr>
      <vt:lpstr>Calibri Light</vt:lpstr>
      <vt:lpstr>Wingdings</vt:lpstr>
      <vt:lpstr>Тема Office</vt:lpstr>
      <vt:lpstr>Регистрация в Личном кабинете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в Личном кабинете</dc:title>
  <dc:creator>Иванчишин Игорь Тарасович</dc:creator>
  <cp:lastModifiedBy>Горячев Никита Андреевич</cp:lastModifiedBy>
  <cp:revision>53</cp:revision>
  <cp:lastPrinted>2017-08-23T10:01:21Z</cp:lastPrinted>
  <dcterms:created xsi:type="dcterms:W3CDTF">2017-08-15T12:29:34Z</dcterms:created>
  <dcterms:modified xsi:type="dcterms:W3CDTF">2017-11-30T06:37:23Z</dcterms:modified>
</cp:coreProperties>
</file>