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77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8" r:id="rId23"/>
    <p:sldId id="275" r:id="rId24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53" autoAdjust="0"/>
    <p:restoredTop sz="94660"/>
  </p:normalViewPr>
  <p:slideViewPr>
    <p:cSldViewPr>
      <p:cViewPr varScale="1">
        <p:scale>
          <a:sx n="96" d="100"/>
          <a:sy n="96" d="100"/>
        </p:scale>
        <p:origin x="-11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25CC7E1-9D9A-4EA6-9974-444AC7DDD46B}" type="datetimeFigureOut">
              <a:rPr lang="fr-BE"/>
              <a:pPr>
                <a:defRPr/>
              </a:pPr>
              <a:t>29/06/2014</a:t>
            </a:fld>
            <a:endParaRPr lang="fr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fr-BE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0048AE0-BBC0-4B86-A091-DB52831AC5C7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fr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fr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2AE4BBD-847E-4975-ADDE-89F686B9152D}" type="datetime1">
              <a:rPr lang="nl-NL"/>
              <a:pPr>
                <a:defRPr/>
              </a:pPr>
              <a:t>29-6-2014</a:t>
            </a:fld>
            <a:endParaRPr lang="fr-FR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DB27BA3-212D-4084-8F6F-D4C7DC39031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82B9F-0D69-4119-A684-060659E46F8A}" type="datetime1">
              <a:rPr lang="nl-NL"/>
              <a:pPr>
                <a:defRPr/>
              </a:pPr>
              <a:t>29-6-2014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12D4F-1CDA-4DA2-BAC0-EB3945133A5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2E222-9B4C-455D-A751-F81F5B1AE0A2}" type="datetime1">
              <a:rPr lang="nl-NL"/>
              <a:pPr>
                <a:defRPr/>
              </a:pPr>
              <a:t>29-6-2014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729F6-0CB9-46AE-90DB-E16C1F847AC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fr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3F52862-23C9-4937-B057-D6EF99A3992C}" type="datetime1">
              <a:rPr lang="nl-NL"/>
              <a:pPr>
                <a:defRPr/>
              </a:pPr>
              <a:t>29-6-2014</a:t>
            </a:fld>
            <a:endParaRPr lang="fr-FR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79D7122-E6ED-49EF-AFA2-CF96D3C7FE0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fr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567E63E-32BF-468D-A7EA-FEAF3B6C219C}" type="datetime1">
              <a:rPr lang="nl-NL"/>
              <a:pPr>
                <a:defRPr/>
              </a:pPr>
              <a:t>29-6-2014</a:t>
            </a:fld>
            <a:endParaRPr lang="fr-FR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F80950E-AF22-45F0-B147-F91F61A75CE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fr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DE7EB1-146E-44EA-AC59-4C29B06CFB2D}" type="datetime1">
              <a:rPr lang="nl-NL"/>
              <a:pPr>
                <a:defRPr/>
              </a:pPr>
              <a:t>29-6-2014</a:t>
            </a:fld>
            <a:endParaRPr lang="fr-FR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FB77CEA-26E3-4211-8413-78700FA0E3A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fr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4D731EB-E192-4B34-9733-98489BA85595}" type="datetime1">
              <a:rPr lang="nl-NL"/>
              <a:pPr>
                <a:defRPr/>
              </a:pPr>
              <a:t>29-6-2014</a:t>
            </a:fld>
            <a:endParaRPr lang="fr-FR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65BDF3E-6B83-459F-8B82-5649FD4C0D2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fr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692C4AA-C53F-4147-8D1C-A9B77013E047}" type="datetime1">
              <a:rPr lang="nl-NL"/>
              <a:pPr>
                <a:defRPr/>
              </a:pPr>
              <a:t>29-6-2014</a:t>
            </a:fld>
            <a:endParaRPr lang="fr-FR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A345D31-468B-46BB-B04C-71F9478BC28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fr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761F84C-692F-455C-B82D-F392067CFC8B}" type="datetime1">
              <a:rPr lang="nl-NL"/>
              <a:pPr>
                <a:defRPr/>
              </a:pPr>
              <a:t>29-6-2014</a:t>
            </a:fld>
            <a:endParaRPr lang="fr-FR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B5610AB-11FE-42AD-8BAD-7703135E4DA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fr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89FFF95-B41E-4764-AD71-2E91879F27EC}" type="datetime1">
              <a:rPr lang="nl-NL"/>
              <a:pPr>
                <a:defRPr/>
              </a:pPr>
              <a:t>29-6-2014</a:t>
            </a:fld>
            <a:endParaRPr lang="fr-FR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C0397BD-3166-4E11-B9FA-3A84B67A864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fr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D1E6189-FD96-40CD-AF70-74D862B76774}" type="datetime1">
              <a:rPr lang="nl-NL"/>
              <a:pPr>
                <a:defRPr/>
              </a:pPr>
              <a:t>29-6-2014</a:t>
            </a:fld>
            <a:endParaRPr lang="fr-FR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B30AC11-1570-4590-A334-F5C45FB10E3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ea typeface="+mn-ea"/>
                <a:cs typeface="ヒラギノ角ゴ Pro W3"/>
              </a:defRPr>
            </a:lvl1pPr>
          </a:lstStyle>
          <a:p>
            <a:pPr>
              <a:defRPr/>
            </a:pPr>
            <a:fld id="{7E916A68-4A60-4E5C-8521-429681A8A7A5}" type="datetime1">
              <a:rPr lang="nl-NL"/>
              <a:pPr>
                <a:defRPr/>
              </a:pPr>
              <a:t>29-6-2014</a:t>
            </a:fld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ea typeface="+mn-ea"/>
                <a:cs typeface="ヒラギノ角ゴ Pro W3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C7DB350-4919-406F-ADEE-E5E133FB5D4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71" r:id="rId10"/>
    <p:sldLayoutId id="21474836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24" charset="-128"/>
          <a:cs typeface="ヒラギノ角ゴ Pro W3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24" charset="-128"/>
          <a:cs typeface="ヒラギノ角ゴ Pro W3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24" charset="-128"/>
          <a:cs typeface="ヒラギノ角ゴ Pro W3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24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2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2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2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2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628775"/>
            <a:ext cx="7772400" cy="1470025"/>
          </a:xfrm>
        </p:spPr>
        <p:txBody>
          <a:bodyPr/>
          <a:lstStyle/>
          <a:p>
            <a:r>
              <a:rPr lang="en-GB" smtClean="0"/>
              <a:t>8</a:t>
            </a:r>
            <a:r>
              <a:rPr lang="en-GB" baseline="30000" smtClean="0"/>
              <a:t>th</a:t>
            </a:r>
            <a:r>
              <a:rPr lang="en-GB" smtClean="0"/>
              <a:t> Edition of the cross-border meeting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 smtClean="0"/>
              <a:t>1 – 3 July 2014</a:t>
            </a:r>
          </a:p>
          <a:p>
            <a:pPr>
              <a:lnSpc>
                <a:spcPct val="80000"/>
              </a:lnSpc>
            </a:pPr>
            <a:r>
              <a:rPr lang="en-GB" sz="2800" smtClean="0"/>
              <a:t>Moscow</a:t>
            </a:r>
          </a:p>
          <a:p>
            <a:pPr>
              <a:lnSpc>
                <a:spcPct val="80000"/>
              </a:lnSpc>
            </a:pPr>
            <a:endParaRPr lang="en-GB" sz="2800" smtClean="0"/>
          </a:p>
          <a:p>
            <a:pPr>
              <a:lnSpc>
                <a:spcPct val="80000"/>
              </a:lnSpc>
            </a:pPr>
            <a:r>
              <a:rPr lang="en-GB" sz="2800" smtClean="0"/>
              <a:t>			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450013" y="5854700"/>
            <a:ext cx="16573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GB"/>
              <a:t>Paul Van Geyt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946DCE-E811-4CD3-9448-4960C4AC2ED1}" type="slidenum">
              <a:rPr lang="fr-FR"/>
              <a:pPr>
                <a:defRPr/>
              </a:pPr>
              <a:t>10</a:t>
            </a:fld>
            <a:endParaRPr lang="fr-FR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First phase 2014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 smtClean="0"/>
              <a:t>= </a:t>
            </a:r>
            <a:r>
              <a:rPr lang="en-GB" sz="2800" b="1" i="1" smtClean="0"/>
              <a:t>pilot phase</a:t>
            </a:r>
            <a:r>
              <a:rPr lang="en-GB" sz="2800" smtClean="0"/>
              <a:t> with goal: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smtClean="0"/>
              <a:t>	- principle: more help than sanctions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smtClean="0"/>
              <a:t>	- control on: respect standards, internal       organization and procedures, adapted fully necessity of professional work and on the size of the firm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smtClean="0"/>
              <a:t>	- exchange of experience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smtClean="0"/>
              <a:t>	- permanent education: standards + deontology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FC279-A64C-4EC9-B8E9-425F8579D724}" type="slidenum">
              <a:rPr lang="fr-FR"/>
              <a:pPr>
                <a:defRPr/>
              </a:pPr>
              <a:t>11</a:t>
            </a:fld>
            <a:endParaRPr lang="fr-FR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official start 2015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3600" b="1" i="1" smtClean="0"/>
              <a:t>Goal: control all individual members + firms</a:t>
            </a:r>
          </a:p>
          <a:p>
            <a:pPr>
              <a:buFontTx/>
              <a:buNone/>
            </a:pPr>
            <a:r>
              <a:rPr lang="en-GB" smtClean="0"/>
              <a:t>Principle: ultimate decision results QC by the Council IEC Institute</a:t>
            </a:r>
          </a:p>
          <a:p>
            <a:pPr>
              <a:buFontTx/>
              <a:buNone/>
            </a:pPr>
            <a:r>
              <a:rPr lang="en-GB" smtClean="0"/>
              <a:t>But: practical organization Control Commission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8B9EC-FCA1-4E15-ADEC-3AFCE87C6227}" type="slidenum">
              <a:rPr lang="fr-FR"/>
              <a:pPr>
                <a:defRPr/>
              </a:pPr>
              <a:t>12</a:t>
            </a:fld>
            <a:endParaRPr lang="fr-FR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Basic rules QC in 2015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smtClean="0"/>
              <a:t>Systematic control every member 7 years</a:t>
            </a:r>
          </a:p>
          <a:p>
            <a:pPr>
              <a:buFontTx/>
              <a:buChar char="-"/>
            </a:pPr>
            <a:r>
              <a:rPr lang="en-GB" smtClean="0"/>
              <a:t>Incident controls: facts or complaints</a:t>
            </a:r>
          </a:p>
          <a:p>
            <a:pPr>
              <a:buFontTx/>
              <a:buChar char="-"/>
            </a:pPr>
            <a:r>
              <a:rPr lang="en-GB" smtClean="0"/>
              <a:t>Thematic controls : some aspects</a:t>
            </a:r>
          </a:p>
          <a:p>
            <a:pPr>
              <a:buFontTx/>
              <a:buChar char="-"/>
            </a:pPr>
            <a:r>
              <a:rPr lang="en-GB" smtClean="0"/>
              <a:t>If negative-deficiencies: improvement plan + control afterwards</a:t>
            </a:r>
          </a:p>
          <a:p>
            <a:pPr>
              <a:buFontTx/>
              <a:buNone/>
            </a:pPr>
            <a:r>
              <a:rPr lang="en-GB" smtClean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C9BC5-F7BE-48E6-B577-A7C31790EA7A}" type="slidenum">
              <a:rPr lang="fr-FR"/>
              <a:pPr>
                <a:defRPr/>
              </a:pPr>
              <a:t>13</a:t>
            </a:fld>
            <a:endParaRPr lang="fr-FR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Role QC Control Commission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7772400" cy="4114800"/>
          </a:xfrm>
        </p:spPr>
        <p:txBody>
          <a:bodyPr/>
          <a:lstStyle/>
          <a:p>
            <a:pPr>
              <a:buFontTx/>
              <a:buChar char="-"/>
            </a:pPr>
            <a:r>
              <a:rPr lang="en-GB" sz="2800" smtClean="0"/>
              <a:t>elaboration procedures, instructions and tools (manual)</a:t>
            </a:r>
          </a:p>
          <a:p>
            <a:pPr>
              <a:buFontTx/>
              <a:buChar char="-"/>
            </a:pPr>
            <a:endParaRPr lang="en-GB" sz="2800" smtClean="0"/>
          </a:p>
          <a:p>
            <a:pPr>
              <a:buFontTx/>
              <a:buChar char="-"/>
            </a:pPr>
            <a:r>
              <a:rPr lang="en-GB" sz="2800" smtClean="0"/>
              <a:t>Establish annual control program</a:t>
            </a:r>
          </a:p>
          <a:p>
            <a:pPr>
              <a:buFontTx/>
              <a:buChar char="-"/>
            </a:pPr>
            <a:endParaRPr lang="en-GB" sz="2800" smtClean="0"/>
          </a:p>
          <a:p>
            <a:pPr>
              <a:buFontTx/>
              <a:buChar char="-"/>
            </a:pPr>
            <a:r>
              <a:rPr lang="en-GB" sz="2800" smtClean="0"/>
              <a:t>Final judgment on QC results</a:t>
            </a:r>
          </a:p>
          <a:p>
            <a:pPr>
              <a:buFontTx/>
              <a:buNone/>
            </a:pPr>
            <a:endParaRPr lang="en-GB" sz="2800" smtClean="0"/>
          </a:p>
          <a:p>
            <a:pPr>
              <a:buFontTx/>
              <a:buChar char="-"/>
            </a:pPr>
            <a:r>
              <a:rPr lang="en-GB" sz="2800" smtClean="0"/>
              <a:t>Propose list of controllers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48ADF0-230B-4C4B-9A5B-CAB309A1D352}" type="slidenum">
              <a:rPr lang="fr-FR"/>
              <a:pPr>
                <a:defRPr/>
              </a:pPr>
              <a:t>14</a:t>
            </a:fld>
            <a:endParaRPr lang="fr-FR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Role QC Control Commission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smtClean="0"/>
              <a:t>Education controllers and follow up</a:t>
            </a:r>
          </a:p>
          <a:p>
            <a:pPr>
              <a:buFontTx/>
              <a:buNone/>
            </a:pPr>
            <a:endParaRPr lang="en-GB" smtClean="0"/>
          </a:p>
          <a:p>
            <a:pPr>
              <a:buFontTx/>
              <a:buChar char="-"/>
            </a:pPr>
            <a:r>
              <a:rPr lang="en-GB" smtClean="0"/>
              <a:t>Annual report on results QC</a:t>
            </a:r>
          </a:p>
          <a:p>
            <a:pPr>
              <a:buFontTx/>
              <a:buChar char="-"/>
            </a:pPr>
            <a:endParaRPr lang="en-GB" smtClean="0"/>
          </a:p>
          <a:p>
            <a:pPr>
              <a:buFontTx/>
              <a:buChar char="-"/>
            </a:pPr>
            <a:r>
              <a:rPr lang="en-GB" smtClean="0"/>
              <a:t>Ultimate decision by Council Institute</a:t>
            </a:r>
          </a:p>
          <a:p>
            <a:endParaRPr lang="en-GB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8DE65-7933-4279-8337-C7B3709EC834}" type="slidenum">
              <a:rPr lang="fr-FR"/>
              <a:pPr>
                <a:defRPr/>
              </a:pPr>
              <a:t>15</a:t>
            </a:fld>
            <a:endParaRPr lang="fr-FR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Actual overview situation of the accountants QC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en-GB" sz="2800" smtClean="0"/>
              <a:t>May 2012: installation Control Commission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GB" sz="2800" smtClean="0"/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800" smtClean="0"/>
              <a:t>2013: publication website: </a:t>
            </a:r>
            <a:r>
              <a:rPr lang="en-GB" sz="2800" b="1" smtClean="0"/>
              <a:t>‘white book quality’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GB" sz="2800" b="1" smtClean="0"/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800" smtClean="0"/>
              <a:t>2014: Publication </a:t>
            </a:r>
            <a:r>
              <a:rPr lang="en-GB" sz="2800" b="1" smtClean="0"/>
              <a:t>manual</a:t>
            </a:r>
            <a:r>
              <a:rPr lang="en-GB" sz="2800" smtClean="0"/>
              <a:t> ‘organization of the firm and procedures’, questionnaire for controllers, selection and education of controllers, preparation control work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0A27FC-79E0-4044-B598-98A9187111A1}" type="slidenum">
              <a:rPr lang="fr-FR"/>
              <a:pPr>
                <a:defRPr/>
              </a:pPr>
              <a:t>16</a:t>
            </a:fld>
            <a:endParaRPr lang="fr-FR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Actual situation of the accountants QC 2014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smtClean="0"/>
              <a:t>For controllers: organization direct contact with Control Commission and tools on website</a:t>
            </a:r>
          </a:p>
          <a:p>
            <a:pPr>
              <a:buFontTx/>
              <a:buChar char="-"/>
            </a:pPr>
            <a:r>
              <a:rPr lang="en-GB" smtClean="0"/>
              <a:t>Start of practice QC: on free basis!</a:t>
            </a:r>
          </a:p>
          <a:p>
            <a:pPr>
              <a:buFontTx/>
              <a:buNone/>
            </a:pPr>
            <a:r>
              <a:rPr lang="en-GB" smtClean="0"/>
              <a:t>		</a:t>
            </a:r>
            <a:r>
              <a:rPr lang="en-GB" b="1" smtClean="0"/>
              <a:t>but: all members of Council IEC and the Control Commission will have the QC on their firm or person!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D905D-A470-474F-89E7-917327E79657}" type="slidenum">
              <a:rPr lang="fr-FR"/>
              <a:pPr>
                <a:defRPr/>
              </a:pPr>
              <a:t>17</a:t>
            </a:fld>
            <a:endParaRPr lang="fr-F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Future: 2015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smtClean="0"/>
              <a:t>Base: evaluation results pilot phase 2014</a:t>
            </a:r>
          </a:p>
          <a:p>
            <a:pPr>
              <a:buFontTx/>
              <a:buChar char="-"/>
            </a:pPr>
            <a:r>
              <a:rPr lang="en-GB" smtClean="0"/>
              <a:t>Start of </a:t>
            </a:r>
            <a:r>
              <a:rPr lang="en-GB" b="1" smtClean="0"/>
              <a:t>regular QC</a:t>
            </a:r>
            <a:r>
              <a:rPr lang="en-GB" smtClean="0"/>
              <a:t> on following rules:</a:t>
            </a:r>
          </a:p>
          <a:p>
            <a:pPr>
              <a:buFontTx/>
              <a:buNone/>
            </a:pPr>
            <a:r>
              <a:rPr lang="en-GB" smtClean="0"/>
              <a:t>		. Every 7 year for everyone</a:t>
            </a:r>
          </a:p>
          <a:p>
            <a:pPr>
              <a:buFontTx/>
              <a:buNone/>
            </a:pPr>
            <a:r>
              <a:rPr lang="en-GB" smtClean="0"/>
              <a:t>		. 4.200 members= 300 QC a year</a:t>
            </a:r>
          </a:p>
          <a:p>
            <a:pPr>
              <a:buFontTx/>
              <a:buNone/>
            </a:pPr>
            <a:r>
              <a:rPr lang="en-GB" smtClean="0"/>
              <a:t>		. Question list send to each 			  controlled member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8FD1F-CF79-47C1-A753-121977B0A2E5}" type="slidenum">
              <a:rPr lang="fr-FR"/>
              <a:pPr>
                <a:defRPr/>
              </a:pPr>
              <a:t>18</a:t>
            </a:fld>
            <a:endParaRPr lang="fr-FR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1143000"/>
          </a:xfrm>
        </p:spPr>
        <p:txBody>
          <a:bodyPr/>
          <a:lstStyle/>
          <a:p>
            <a:r>
              <a:rPr lang="en-GB" smtClean="0"/>
              <a:t>Future: 2015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en-GB" smtClean="0"/>
              <a:t>List controllers send in advance: refuse?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mtClean="0"/>
              <a:t>After QC discussion with controlled  accountant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mtClean="0"/>
              <a:t>Result in report to QC Commission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mtClean="0"/>
              <a:t>Decision QC Control Commission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mtClean="0"/>
              <a:t>BUT: </a:t>
            </a:r>
            <a:r>
              <a:rPr lang="en-GB" b="1" smtClean="0"/>
              <a:t>emphasis on help, coaching, follow up + advices on improvements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C2ADC7-7F76-4155-9D47-4B13BBC63619}" type="slidenum">
              <a:rPr lang="fr-FR"/>
              <a:pPr>
                <a:defRPr/>
              </a:pPr>
              <a:t>19</a:t>
            </a:fld>
            <a:endParaRPr lang="fr-FR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General Conclusion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/>
              <a:t>Central point in this story:</a:t>
            </a:r>
          </a:p>
          <a:p>
            <a:pPr>
              <a:buFontTx/>
              <a:buNone/>
            </a:pPr>
            <a:r>
              <a:rPr lang="en-GB" smtClean="0"/>
              <a:t>	</a:t>
            </a:r>
            <a:r>
              <a:rPr lang="en-GB" sz="3600" b="1" i="1" u="sng" smtClean="0"/>
              <a:t>Societal role of accountants!</a:t>
            </a:r>
          </a:p>
          <a:p>
            <a:pPr>
              <a:buFontTx/>
              <a:buNone/>
            </a:pPr>
            <a:r>
              <a:rPr lang="en-GB" smtClean="0"/>
              <a:t>	- person of confidence enterprises</a:t>
            </a:r>
          </a:p>
          <a:p>
            <a:pPr>
              <a:buFontTx/>
              <a:buNone/>
            </a:pPr>
            <a:r>
              <a:rPr lang="en-GB" smtClean="0"/>
              <a:t>	- independent function</a:t>
            </a:r>
          </a:p>
          <a:p>
            <a:pPr>
              <a:buFontTx/>
              <a:buNone/>
            </a:pPr>
            <a:r>
              <a:rPr lang="en-GB" smtClean="0"/>
              <a:t>	- build on competence + correct service</a:t>
            </a:r>
          </a:p>
          <a:p>
            <a:pPr>
              <a:buFontTx/>
              <a:buNone/>
            </a:pPr>
            <a:r>
              <a:rPr lang="en-GB" smtClean="0"/>
              <a:t>	- more important in great complexity of regulation and international standards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E2D45-21E9-448D-877B-6B502B6AC054}" type="slidenum">
              <a:rPr lang="fr-FR"/>
              <a:pPr>
                <a:defRPr/>
              </a:pPr>
              <a:t>2</a:t>
            </a:fld>
            <a:endParaRPr lang="fr-FR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The future of the accountant profession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smtClean="0"/>
              <a:t>Introduction</a:t>
            </a:r>
          </a:p>
          <a:p>
            <a:pPr marL="609600" indent="-609600">
              <a:buFontTx/>
              <a:buNone/>
            </a:pPr>
            <a:endParaRPr lang="en-GB" smtClean="0"/>
          </a:p>
          <a:p>
            <a:pPr marL="609600" indent="-609600">
              <a:buFontTx/>
              <a:buNone/>
            </a:pPr>
            <a:r>
              <a:rPr lang="en-GB" smtClean="0"/>
              <a:t>The past: Belgian legislation 1999 for the Institute of Accountants</a:t>
            </a:r>
          </a:p>
          <a:p>
            <a:pPr marL="609600" indent="-609600">
              <a:buFontTx/>
              <a:buNone/>
            </a:pPr>
            <a:r>
              <a:rPr lang="en-GB" smtClean="0"/>
              <a:t>The actual situation: influence EU rules and IFAC standards: corner stone=</a:t>
            </a:r>
          </a:p>
          <a:p>
            <a:pPr marL="609600" indent="-609600">
              <a:buFontTx/>
              <a:buNone/>
            </a:pPr>
            <a:r>
              <a:rPr lang="en-GB" smtClean="0"/>
              <a:t>		</a:t>
            </a:r>
            <a:r>
              <a:rPr lang="en-GB" b="1" i="1" u="sng" smtClean="0"/>
              <a:t>quality and independence!</a:t>
            </a:r>
          </a:p>
          <a:p>
            <a:pPr marL="609600" indent="-609600"/>
            <a:endParaRPr lang="en-GB" b="1" i="1" u="sng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AB940-9F71-4CF7-95B6-E41E64734DE7}" type="slidenum">
              <a:rPr lang="fr-FR"/>
              <a:pPr>
                <a:defRPr/>
              </a:pPr>
              <a:t>20</a:t>
            </a:fld>
            <a:endParaRPr lang="fr-FR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Conclusion QC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/>
              <a:t>= </a:t>
            </a:r>
            <a:r>
              <a:rPr lang="en-GB" b="1" smtClean="0"/>
              <a:t>enormous challenge</a:t>
            </a:r>
            <a:r>
              <a:rPr lang="en-GB" smtClean="0"/>
              <a:t> for the profession to bring high quality of their work in an environment of great complexity of rules and legislation,</a:t>
            </a:r>
          </a:p>
          <a:p>
            <a:pPr>
              <a:buFontTx/>
              <a:buNone/>
            </a:pPr>
            <a:r>
              <a:rPr lang="en-GB" b="1" smtClean="0"/>
              <a:t>= gives professionals the necessary credibility </a:t>
            </a:r>
            <a:r>
              <a:rPr lang="en-GB" smtClean="0"/>
              <a:t>and a clear message to all stakeholders, especially to their clients.</a:t>
            </a:r>
            <a:endParaRPr lang="en-GB" b="1" smtClean="0"/>
          </a:p>
          <a:p>
            <a:pPr>
              <a:buFontTx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4DDE2-5027-4473-A85F-76FF1E855AA7}" type="slidenum">
              <a:rPr lang="fr-FR"/>
              <a:pPr>
                <a:defRPr/>
              </a:pPr>
              <a:t>21</a:t>
            </a:fld>
            <a:endParaRPr lang="fr-FR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clear message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r>
              <a:rPr lang="en-GB" smtClean="0"/>
              <a:t>QC is not a pleasant thing but necessary,</a:t>
            </a:r>
          </a:p>
          <a:p>
            <a:pPr>
              <a:buFontTx/>
              <a:buNone/>
            </a:pPr>
            <a:r>
              <a:rPr lang="en-GB" smtClean="0"/>
              <a:t>even on a free base for accountants.</a:t>
            </a:r>
          </a:p>
          <a:p>
            <a:pPr>
              <a:buFontTx/>
              <a:buNone/>
            </a:pPr>
            <a:r>
              <a:rPr lang="en-GB" smtClean="0"/>
              <a:t>Future legislation? Probably! </a:t>
            </a:r>
          </a:p>
          <a:p>
            <a:pPr>
              <a:buFontTx/>
              <a:buNone/>
            </a:pPr>
            <a:r>
              <a:rPr lang="en-GB" smtClean="0"/>
              <a:t>So be prepared!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Final Conclusion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smtClean="0"/>
          </a:p>
        </p:txBody>
      </p:sp>
      <p:pic>
        <p:nvPicPr>
          <p:cNvPr id="46084" name="Picture 4" descr="Altern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773238"/>
            <a:ext cx="7775575" cy="417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9088E-F5CC-4463-A6B4-7C8C6B98DCCE}" type="slidenum">
              <a:rPr lang="fr-FR"/>
              <a:pPr>
                <a:defRPr/>
              </a:pPr>
              <a:t>23</a:t>
            </a:fld>
            <a:endParaRPr lang="fr-F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Final Conclusion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r>
              <a:rPr lang="en-GB" smtClean="0"/>
              <a:t>The future of the profession= </a:t>
            </a:r>
          </a:p>
          <a:p>
            <a:pPr>
              <a:buFontTx/>
              <a:buNone/>
            </a:pPr>
            <a:r>
              <a:rPr lang="en-GB" sz="3600" b="1" i="1" u="sng" smtClean="0"/>
              <a:t>Quality for ever and always!!</a:t>
            </a:r>
          </a:p>
          <a:p>
            <a:pPr>
              <a:buFontTx/>
              <a:buNone/>
            </a:pPr>
            <a:endParaRPr lang="en-GB" sz="3600" b="1" i="1" u="sng" smtClean="0"/>
          </a:p>
          <a:p>
            <a:pPr>
              <a:buFontTx/>
              <a:buNone/>
            </a:pPr>
            <a:r>
              <a:rPr lang="en-GB" smtClean="0"/>
              <a:t>Thank you for your attention.</a:t>
            </a:r>
          </a:p>
          <a:p>
            <a:endParaRPr lang="en-GB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E8584E-06EC-4C8B-A64B-D47FDD281E5C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future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/>
              <a:t>2. Two important points:</a:t>
            </a:r>
          </a:p>
          <a:p>
            <a:pPr>
              <a:buFontTx/>
              <a:buNone/>
            </a:pPr>
            <a:r>
              <a:rPr lang="en-GB" smtClean="0"/>
              <a:t>	- highest quality possible by 	competence and independence</a:t>
            </a:r>
          </a:p>
          <a:p>
            <a:pPr>
              <a:buFontTx/>
              <a:buNone/>
            </a:pPr>
            <a:r>
              <a:rPr lang="en-GB" smtClean="0"/>
              <a:t>		  = enhance credibility on:</a:t>
            </a:r>
          </a:p>
          <a:p>
            <a:pPr>
              <a:buFontTx/>
              <a:buNone/>
            </a:pPr>
            <a:r>
              <a:rPr lang="en-GB" smtClean="0"/>
              <a:t>			annual accounts = national</a:t>
            </a:r>
          </a:p>
          <a:p>
            <a:pPr>
              <a:buFontTx/>
              <a:buNone/>
            </a:pPr>
            <a:r>
              <a:rPr lang="en-GB" smtClean="0"/>
              <a:t>			consolidation = international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7CE10-32F1-45C8-B092-B139D6F43837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future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/>
              <a:t>	- for who?</a:t>
            </a:r>
          </a:p>
          <a:p>
            <a:pPr>
              <a:buFontTx/>
              <a:buNone/>
            </a:pPr>
            <a:r>
              <a:rPr lang="en-GB" smtClean="0"/>
              <a:t>		investors</a:t>
            </a:r>
          </a:p>
          <a:p>
            <a:pPr>
              <a:buFontTx/>
              <a:buNone/>
            </a:pPr>
            <a:r>
              <a:rPr lang="en-GB" smtClean="0"/>
              <a:t>		all stakeholders (clients)</a:t>
            </a:r>
          </a:p>
          <a:p>
            <a:pPr>
              <a:buFontTx/>
              <a:buNone/>
            </a:pPr>
            <a:r>
              <a:rPr lang="en-GB" smtClean="0"/>
              <a:t>     to create a maximum credibility</a:t>
            </a:r>
          </a:p>
          <a:p>
            <a:pPr>
              <a:buFontTx/>
              <a:buNone/>
            </a:pPr>
            <a:r>
              <a:rPr lang="en-GB" smtClean="0"/>
              <a:t>		= overall importance for the 	 		   economy in general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Maximum credibility!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smtClean="0"/>
          </a:p>
        </p:txBody>
      </p:sp>
      <p:pic>
        <p:nvPicPr>
          <p:cNvPr id="44036" name="Picture 4" descr="fair-va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060575"/>
            <a:ext cx="6264275" cy="3182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2252A8-124F-4BDC-9F45-821985B2755E}" type="slidenum">
              <a:rPr lang="fr-FR"/>
              <a:pPr>
                <a:defRPr/>
              </a:pPr>
              <a:t>6</a:t>
            </a:fld>
            <a:endParaRPr lang="fr-FR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The Belgian evolution -experience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smtClean="0"/>
              <a:t>Remember: 3 Belgian Institutes:</a:t>
            </a:r>
          </a:p>
          <a:p>
            <a:pPr marL="609600" indent="-609600">
              <a:buFontTx/>
              <a:buNone/>
            </a:pPr>
            <a:r>
              <a:rPr lang="en-GB" smtClean="0"/>
              <a:t>		-IRE (auditors)</a:t>
            </a:r>
          </a:p>
          <a:p>
            <a:pPr marL="609600" indent="-609600">
              <a:buFontTx/>
              <a:buNone/>
            </a:pPr>
            <a:r>
              <a:rPr lang="en-GB" smtClean="0"/>
              <a:t>		-IEC (accountants)</a:t>
            </a:r>
          </a:p>
          <a:p>
            <a:pPr marL="609600" indent="-609600">
              <a:buFontTx/>
              <a:buNone/>
            </a:pPr>
            <a:r>
              <a:rPr lang="en-GB" smtClean="0"/>
              <a:t>		-IBCF (bookkeepers)</a:t>
            </a:r>
          </a:p>
          <a:p>
            <a:pPr marL="609600" indent="-609600">
              <a:buFontTx/>
              <a:buNone/>
            </a:pPr>
            <a:r>
              <a:rPr lang="en-GB" smtClean="0"/>
              <a:t>2. Quality control: only legally for IRE</a:t>
            </a:r>
          </a:p>
          <a:p>
            <a:pPr marL="609600" indent="-609600">
              <a:buFontTx/>
              <a:buNone/>
            </a:pPr>
            <a:r>
              <a:rPr lang="en-GB" smtClean="0"/>
              <a:t>	not for accountants and bookkeepers!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18D6E-C9BE-4148-AF04-C6FD4F8EDF18}" type="slidenum">
              <a:rPr lang="fr-FR"/>
              <a:pPr>
                <a:defRPr/>
              </a:pPr>
              <a:t>7</a:t>
            </a:fld>
            <a:endParaRPr lang="fr-FR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is new?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/>
              <a:t>			</a:t>
            </a:r>
            <a:r>
              <a:rPr lang="en-GB" sz="3600" b="1" smtClean="0"/>
              <a:t>QC for accountants!!</a:t>
            </a:r>
          </a:p>
          <a:p>
            <a:pPr>
              <a:buFontTx/>
              <a:buNone/>
            </a:pPr>
            <a:r>
              <a:rPr lang="en-GB" smtClean="0"/>
              <a:t>   - decision council IEC: introduction of a 	new professional standard on QC 	(no law)</a:t>
            </a:r>
          </a:p>
          <a:p>
            <a:pPr>
              <a:buFontTx/>
              <a:buNone/>
            </a:pPr>
            <a:r>
              <a:rPr lang="en-GB" smtClean="0"/>
              <a:t>	- first start in 2014 with try out on free   	basis</a:t>
            </a:r>
          </a:p>
          <a:p>
            <a:pPr>
              <a:buFontTx/>
              <a:buNone/>
            </a:pPr>
            <a:r>
              <a:rPr lang="en-GB" smtClean="0"/>
              <a:t>	- official start in 2015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How not in practice?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smtClean="0"/>
          </a:p>
        </p:txBody>
      </p:sp>
      <p:pic>
        <p:nvPicPr>
          <p:cNvPr id="45060" name="Picture 4" descr="parachuteaud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773238"/>
            <a:ext cx="6408738" cy="4535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47764-7559-4801-8F81-8FCFD2784C33}" type="slidenum">
              <a:rPr lang="fr-FR"/>
              <a:pPr>
                <a:defRPr/>
              </a:pPr>
              <a:t>9</a:t>
            </a:fld>
            <a:endParaRPr lang="fr-FR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How in practice?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b="1" smtClean="0"/>
              <a:t>A new professional standard QC 7 May 2012</a:t>
            </a:r>
            <a:r>
              <a:rPr lang="en-GB" smtClean="0"/>
              <a:t>:</a:t>
            </a:r>
          </a:p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r>
              <a:rPr lang="en-GB" smtClean="0"/>
              <a:t>	- establishing a control committee</a:t>
            </a:r>
          </a:p>
          <a:p>
            <a:pPr>
              <a:buFontTx/>
              <a:buNone/>
            </a:pPr>
            <a:r>
              <a:rPr lang="en-GB" smtClean="0"/>
              <a:t>	- QC becomes mandated</a:t>
            </a:r>
          </a:p>
          <a:p>
            <a:pPr>
              <a:buFontTx/>
              <a:buNone/>
            </a:pPr>
            <a:r>
              <a:rPr lang="en-GB" smtClean="0"/>
              <a:t>	- spirit of collegiality and help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2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24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591</Words>
  <Application>Microsoft Office PowerPoint</Application>
  <PresentationFormat>On-screen Show (4:3)</PresentationFormat>
  <Paragraphs>138</Paragraphs>
  <Slides>23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Ontwerpsjabloon</vt:lpstr>
      </vt:variant>
      <vt:variant>
        <vt:i4>10</vt:i4>
      </vt:variant>
      <vt:variant>
        <vt:lpstr>Diatitels</vt:lpstr>
      </vt:variant>
      <vt:variant>
        <vt:i4>23</vt:i4>
      </vt:variant>
    </vt:vector>
  </HeadingPairs>
  <TitlesOfParts>
    <vt:vector size="36" baseType="lpstr">
      <vt:lpstr>Arial</vt:lpstr>
      <vt:lpstr>ヒラギノ角ゴ Pro W3</vt:lpstr>
      <vt:lpstr>Calibri</vt:lpstr>
      <vt:lpstr>Nouvelle présentation</vt:lpstr>
      <vt:lpstr>Nouvelle présentation</vt:lpstr>
      <vt:lpstr>Nouvelle présentation</vt:lpstr>
      <vt:lpstr>Nouvelle présentation</vt:lpstr>
      <vt:lpstr>Nouvelle présentation</vt:lpstr>
      <vt:lpstr>Nouvelle présentation</vt:lpstr>
      <vt:lpstr>Nouvelle présentation</vt:lpstr>
      <vt:lpstr>Nouvelle présentation</vt:lpstr>
      <vt:lpstr>Nouvelle présentation</vt:lpstr>
      <vt:lpstr>Nouvelle présentation</vt:lpstr>
      <vt:lpstr>8th Edition of the cross-border meeting</vt:lpstr>
      <vt:lpstr>The future of the accountant profession</vt:lpstr>
      <vt:lpstr>The future </vt:lpstr>
      <vt:lpstr>The future</vt:lpstr>
      <vt:lpstr>Maximum credibility!</vt:lpstr>
      <vt:lpstr>The Belgian evolution -experience</vt:lpstr>
      <vt:lpstr>What is new?</vt:lpstr>
      <vt:lpstr>How not in practice?</vt:lpstr>
      <vt:lpstr>How in practice?</vt:lpstr>
      <vt:lpstr>First phase 2014</vt:lpstr>
      <vt:lpstr>The official start 2015</vt:lpstr>
      <vt:lpstr>Basic rules QC in 2015</vt:lpstr>
      <vt:lpstr>Role QC Control Commission</vt:lpstr>
      <vt:lpstr>Role QC Control Commission</vt:lpstr>
      <vt:lpstr>Actual overview situation of the accountants QC</vt:lpstr>
      <vt:lpstr>Actual situation of the accountants QC 2014</vt:lpstr>
      <vt:lpstr>Future: 2015</vt:lpstr>
      <vt:lpstr>Future: 2015</vt:lpstr>
      <vt:lpstr>General Conclusion</vt:lpstr>
      <vt:lpstr>Conclusion QC</vt:lpstr>
      <vt:lpstr>A clear message</vt:lpstr>
      <vt:lpstr>Final Conclusion</vt:lpstr>
      <vt:lpstr>Final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profession comptable en Belgique</dc:title>
  <dc:creator>Hoofdaccount</dc:creator>
  <cp:lastModifiedBy>hilde</cp:lastModifiedBy>
  <cp:revision>56</cp:revision>
  <dcterms:created xsi:type="dcterms:W3CDTF">2012-10-15T13:33:16Z</dcterms:created>
  <dcterms:modified xsi:type="dcterms:W3CDTF">2014-06-29T09:13:54Z</dcterms:modified>
</cp:coreProperties>
</file>