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3" r:id="rId2"/>
    <p:sldId id="264" r:id="rId3"/>
    <p:sldId id="278" r:id="rId4"/>
    <p:sldId id="282" r:id="rId5"/>
    <p:sldId id="280" r:id="rId6"/>
    <p:sldId id="281" r:id="rId7"/>
    <p:sldId id="265" r:id="rId8"/>
    <p:sldId id="275" r:id="rId9"/>
    <p:sldId id="270" r:id="rId10"/>
    <p:sldId id="276" r:id="rId11"/>
    <p:sldId id="273" r:id="rId12"/>
    <p:sldId id="269" r:id="rId13"/>
    <p:sldId id="277" r:id="rId14"/>
    <p:sldId id="268" r:id="rId15"/>
    <p:sldId id="272" r:id="rId16"/>
  </p:sldIdLst>
  <p:sldSz cx="9144000" cy="6858000" type="screen4x3"/>
  <p:notesSz cx="6810375" cy="994251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6E7"/>
    <a:srgbClr val="F2E6DA"/>
    <a:srgbClr val="CCECFF"/>
    <a:srgbClr val="00CC66"/>
    <a:srgbClr val="008000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1162" cy="497125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7637" y="1"/>
            <a:ext cx="2951162" cy="497125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pPr>
              <a:defRPr/>
            </a:pPr>
            <a:fld id="{516D1ED2-A4B5-40BB-ACD4-68E5ACF01CB3}" type="datetimeFigureOut">
              <a:rPr lang="hu-HU"/>
              <a:pPr>
                <a:defRPr/>
              </a:pPr>
              <a:t>2014.06.23.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43663"/>
            <a:ext cx="2951162" cy="497125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7637" y="9443663"/>
            <a:ext cx="2951162" cy="497125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pPr>
              <a:defRPr/>
            </a:pPr>
            <a:fld id="{CDDF659E-48B5-4F86-AF6B-436089F99B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93401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1162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37" y="1"/>
            <a:ext cx="2951162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57B3992-2018-4D17-9908-9A2E41A883CB}" type="datetimeFigureOut">
              <a:rPr lang="hu-HU"/>
              <a:pPr>
                <a:defRPr/>
              </a:pPr>
              <a:t>2014.06.23.</a:t>
            </a:fld>
            <a:endParaRPr lang="hu-H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694"/>
            <a:ext cx="544830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663"/>
            <a:ext cx="2951162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37" y="9443663"/>
            <a:ext cx="2951162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DC97CEA-2F50-41E7-A618-8B587BCEF1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352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2C613-50F3-4F90-A7AC-73E9415F36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D39C-8EF3-4842-AF17-6B1FD9BB12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5D0B5-6CE8-4F78-96F2-319BD178CA2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51712-35C4-47DE-9500-379DD148C1C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70FE7-CA39-4B7E-9729-C91F133811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4EAC2-B303-4044-8BBB-3E578894A2A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214B4-CED6-4F8D-B1BF-5C97D47325A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Dátum helye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2C08B-AD45-485A-9FA1-4A38906178B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3322-31D0-4322-8D20-D75709B56B7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BFB45-7781-4A76-B9A9-C90EC037DF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98DBC-B9A6-4C74-B831-2AB7BD220EB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34902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165850"/>
            <a:ext cx="9144000" cy="5476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453188"/>
            <a:ext cx="3952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/>
            </a:lvl1pPr>
          </a:lstStyle>
          <a:p>
            <a:pPr>
              <a:defRPr/>
            </a:pPr>
            <a:fld id="{769B670F-1D85-465F-85E8-33B41FEF427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1030" name="Picture 7" descr="logo_pantone329C_eng-[Conv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32588" y="6237288"/>
            <a:ext cx="226695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24300" y="6453188"/>
            <a:ext cx="100806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424936" cy="403247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dirty="0" smtClean="0"/>
              <a:t>Professiona</a:t>
            </a:r>
            <a:r>
              <a:rPr lang="hu-HU" dirty="0" smtClean="0"/>
              <a:t>l </a:t>
            </a:r>
            <a:r>
              <a:rPr lang="hu-HU" dirty="0" err="1" smtClean="0"/>
              <a:t>support</a:t>
            </a:r>
            <a:r>
              <a:rPr lang="hu-HU" dirty="0" smtClean="0"/>
              <a:t> and </a:t>
            </a:r>
            <a:r>
              <a:rPr lang="hu-HU" dirty="0" err="1" smtClean="0"/>
              <a:t>auditor’s</a:t>
            </a:r>
            <a:r>
              <a:rPr lang="hu-HU" dirty="0" smtClean="0"/>
              <a:t> </a:t>
            </a:r>
            <a:r>
              <a:rPr lang="hu-HU" dirty="0" err="1" smtClean="0"/>
              <a:t>control</a:t>
            </a:r>
            <a:r>
              <a:rPr lang="hu-HU" dirty="0" smtClean="0"/>
              <a:t> in </a:t>
            </a:r>
            <a:r>
              <a:rPr lang="hu-HU" dirty="0" err="1" smtClean="0"/>
              <a:t>case</a:t>
            </a:r>
            <a:r>
              <a:rPr lang="hu-HU" dirty="0" smtClean="0"/>
              <a:t> of </a:t>
            </a:r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financial</a:t>
            </a:r>
            <a:r>
              <a:rPr lang="hu-HU" dirty="0" smtClean="0"/>
              <a:t> </a:t>
            </a:r>
            <a:r>
              <a:rPr lang="hu-HU" dirty="0" err="1" smtClean="0"/>
              <a:t>reports</a:t>
            </a:r>
            <a:r>
              <a:rPr lang="hu-HU" dirty="0" smtClean="0"/>
              <a:t> in Hungary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hu-HU" dirty="0" smtClean="0">
                <a:latin typeface="Calibri" pitchFamily="34" charset="0"/>
                <a:cs typeface="Calibri" pitchFamily="34" charset="0"/>
              </a:rPr>
            </a:br>
            <a:r>
              <a:rPr lang="hu-H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hu-H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hu-HU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hu-HU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hu-HU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hu-HU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hu-HU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hu-HU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hu-HU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hu-HU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hu-HU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hu-HU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hu-HU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hu-HU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hu-HU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hu-HU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Chamber </a:t>
            </a:r>
            <a:r>
              <a:rPr lang="hu-HU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 </a:t>
            </a:r>
            <a:r>
              <a:rPr lang="hu-HU" sz="22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Hungarian</a:t>
            </a:r>
            <a:r>
              <a:rPr lang="hu-HU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hu-HU" sz="22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Auditors</a:t>
            </a:r>
            <a:endParaRPr lang="hu-HU" sz="2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 smtClean="0"/>
          </a:p>
        </p:txBody>
      </p:sp>
      <p:sp>
        <p:nvSpPr>
          <p:cNvPr id="9" name="Cím 1"/>
          <p:cNvSpPr txBox="1">
            <a:spLocks/>
          </p:cNvSpPr>
          <p:nvPr/>
        </p:nvSpPr>
        <p:spPr bwMode="auto">
          <a:xfrm>
            <a:off x="900113" y="260350"/>
            <a:ext cx="777240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hangingPunct="0">
              <a:defRPr/>
            </a:pPr>
            <a:endParaRPr lang="hu-HU" sz="2000" b="1" cap="small" dirty="0"/>
          </a:p>
        </p:txBody>
      </p:sp>
      <p:pic>
        <p:nvPicPr>
          <p:cNvPr id="5" name="Kép 6" descr="logo_pantone329C_e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625" y="6238875"/>
            <a:ext cx="22225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1115616" y="3573016"/>
          <a:ext cx="7416824" cy="1010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8412"/>
                <a:gridCol w="37084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dr. Ferenc Eperjesi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dr. Tibor Pál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Vice </a:t>
                      </a:r>
                      <a:r>
                        <a:rPr lang="hu-HU" sz="1800" dirty="0" err="1" smtClean="0"/>
                        <a:t>President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for</a:t>
                      </a:r>
                      <a:r>
                        <a:rPr lang="hu-HU" sz="1800" dirty="0" smtClean="0"/>
                        <a:t> International </a:t>
                      </a:r>
                      <a:r>
                        <a:rPr lang="hu-HU" sz="1800" dirty="0" err="1" smtClean="0"/>
                        <a:t>Affairs</a:t>
                      </a:r>
                      <a:r>
                        <a:rPr lang="hu-HU" sz="1800" dirty="0" smtClean="0"/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Vice </a:t>
                      </a:r>
                      <a:r>
                        <a:rPr lang="hu-HU" sz="1800" dirty="0" err="1" smtClean="0"/>
                        <a:t>President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for</a:t>
                      </a:r>
                      <a:r>
                        <a:rPr lang="hu-HU" sz="1800" baseline="0" dirty="0" smtClean="0"/>
                        <a:t> Education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07288" cy="576064"/>
          </a:xfrm>
        </p:spPr>
        <p:txBody>
          <a:bodyPr/>
          <a:lstStyle/>
          <a:p>
            <a:r>
              <a:rPr lang="hu-HU" dirty="0" smtClean="0"/>
              <a:t>Accounting </a:t>
            </a:r>
            <a:r>
              <a:rPr lang="hu-HU" dirty="0" err="1" smtClean="0"/>
              <a:t>rules</a:t>
            </a:r>
            <a:r>
              <a:rPr lang="hu-HU" dirty="0" smtClean="0"/>
              <a:t> 2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001419"/>
          </a:xfrm>
        </p:spPr>
        <p:txBody>
          <a:bodyPr/>
          <a:lstStyle/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smtClean="0">
                <a:latin typeface="Calibri"/>
                <a:ea typeface="Calibri"/>
                <a:cs typeface="Times New Roman"/>
              </a:rPr>
              <a:t>Standard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setting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bodies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have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been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established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,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but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no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approved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standard in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effect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yet</a:t>
            </a:r>
            <a:endParaRPr lang="hu-HU" dirty="0" smtClean="0">
              <a:latin typeface="Calibri"/>
              <a:ea typeface="Calibri"/>
              <a:cs typeface="Times New Roman"/>
            </a:endParaRPr>
          </a:p>
          <a:p>
            <a:pPr marL="360363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err="1" smtClean="0">
                <a:latin typeface="Calibri"/>
                <a:ea typeface="Calibri"/>
                <a:cs typeface="Times New Roman"/>
              </a:rPr>
              <a:t>Single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interpretation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of accounting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issues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is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not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yet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on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track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–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interpretive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body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does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not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operate</a:t>
            </a:r>
            <a:endParaRPr lang="hu-HU" dirty="0" smtClean="0">
              <a:latin typeface="Calibri"/>
              <a:ea typeface="Calibri"/>
              <a:cs typeface="Times New Roman"/>
            </a:endParaRPr>
          </a:p>
          <a:p>
            <a:pPr marL="360363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smtClean="0">
                <a:latin typeface="Calibri"/>
                <a:ea typeface="Calibri"/>
                <a:cs typeface="Times New Roman"/>
              </a:rPr>
              <a:t>Standard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on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micro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entities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is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ready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,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but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not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independent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,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it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has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not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been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incorporated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into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the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accounting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act</a:t>
            </a:r>
            <a:endParaRPr lang="hu-HU" dirty="0" smtClean="0">
              <a:latin typeface="Calibri"/>
              <a:ea typeface="Calibri"/>
              <a:cs typeface="Times New Roman"/>
            </a:endParaRPr>
          </a:p>
          <a:p>
            <a:pPr marL="360363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endParaRPr lang="hu-HU" dirty="0">
              <a:latin typeface="Calibri"/>
              <a:ea typeface="Calibri"/>
              <a:cs typeface="Times New Roman"/>
            </a:endParaRP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endParaRPr lang="hu-H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 smtClean="0"/>
          </a:p>
        </p:txBody>
      </p:sp>
      <p:pic>
        <p:nvPicPr>
          <p:cNvPr id="5" name="Kép 6" descr="logo_pantone329C_e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625" y="6238875"/>
            <a:ext cx="22225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23526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35280" cy="1296144"/>
          </a:xfrm>
        </p:spPr>
        <p:txBody>
          <a:bodyPr/>
          <a:lstStyle/>
          <a:p>
            <a:r>
              <a:rPr lang="hu-HU" dirty="0" err="1" smtClean="0"/>
              <a:t>Act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Chamber, </a:t>
            </a:r>
            <a:br>
              <a:rPr lang="hu-HU" dirty="0" smtClean="0"/>
            </a:br>
            <a:r>
              <a:rPr lang="hu-HU" dirty="0" err="1" smtClean="0"/>
              <a:t>services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Chamber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err="1" smtClean="0">
                <a:latin typeface="Calibri"/>
                <a:ea typeface="Calibri"/>
                <a:cs typeface="Times New Roman"/>
              </a:rPr>
              <a:t>Capacity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of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many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auditors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is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not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used</a:t>
            </a:r>
            <a:endParaRPr lang="hu-HU" dirty="0" smtClean="0">
              <a:latin typeface="Calibri"/>
              <a:ea typeface="Calibri"/>
              <a:cs typeface="Times New Roman"/>
            </a:endParaRP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err="1" smtClean="0">
                <a:latin typeface="Calibri"/>
                <a:ea typeface="Calibri"/>
                <a:cs typeface="Times New Roman"/>
              </a:rPr>
              <a:t>Regulation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allows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for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book-keeping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services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(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preparation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of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report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)</a:t>
            </a: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err="1" smtClean="0">
                <a:latin typeface="Calibri"/>
                <a:ea typeface="Calibri"/>
                <a:cs typeface="Times New Roman"/>
              </a:rPr>
              <a:t>Problem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: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rules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for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conflicts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of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interests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,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ethics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issues</a:t>
            </a:r>
            <a:endParaRPr lang="hu-HU" dirty="0" smtClean="0">
              <a:latin typeface="Calibri"/>
              <a:ea typeface="Calibri"/>
              <a:cs typeface="Times New Roman"/>
            </a:endParaRP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err="1" smtClean="0">
                <a:latin typeface="Calibri"/>
                <a:ea typeface="Calibri"/>
                <a:cs typeface="Times New Roman"/>
              </a:rPr>
              <a:t>Difficult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to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control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and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prove</a:t>
            </a:r>
            <a:endParaRPr lang="hu-HU" dirty="0" smtClean="0">
              <a:latin typeface="Calibri"/>
              <a:ea typeface="Calibri"/>
              <a:cs typeface="Times New Roman"/>
            </a:endParaRP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endParaRPr lang="hu-HU" dirty="0" smtClean="0">
              <a:latin typeface="Calibri"/>
              <a:ea typeface="Calibri"/>
              <a:cs typeface="Times New Roman"/>
            </a:endParaRP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endParaRPr lang="hu-HU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331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 smtClean="0"/>
          </a:p>
        </p:txBody>
      </p:sp>
      <p:pic>
        <p:nvPicPr>
          <p:cNvPr id="5" name="Kép 6" descr="logo_pantone329C_e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625" y="6238875"/>
            <a:ext cx="22225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Advisory</a:t>
            </a:r>
            <a:r>
              <a:rPr lang="hu-HU" dirty="0" smtClean="0"/>
              <a:t> </a:t>
            </a:r>
            <a:r>
              <a:rPr lang="hu-HU" dirty="0" err="1" smtClean="0"/>
              <a:t>services</a:t>
            </a:r>
            <a:r>
              <a:rPr lang="hu-HU" dirty="0" smtClean="0"/>
              <a:t> – </a:t>
            </a:r>
            <a:br>
              <a:rPr lang="hu-HU" dirty="0" smtClean="0"/>
            </a:br>
            <a:r>
              <a:rPr lang="hu-HU" dirty="0" err="1" smtClean="0"/>
              <a:t>possibilities</a:t>
            </a:r>
            <a:r>
              <a:rPr lang="hu-HU" dirty="0" smtClean="0"/>
              <a:t> and restrictions1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Bigger</a:t>
            </a:r>
            <a:r>
              <a:rPr lang="hu-HU" sz="28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firms</a:t>
            </a:r>
            <a:r>
              <a:rPr lang="hu-HU" sz="2800" dirty="0" smtClean="0">
                <a:solidFill>
                  <a:srgbClr val="FFFFFF"/>
                </a:solidFill>
                <a:latin typeface="Calibri"/>
                <a:cs typeface="Times New Roman"/>
              </a:rPr>
              <a:t>: </a:t>
            </a: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advisory</a:t>
            </a:r>
            <a:r>
              <a:rPr lang="hu-HU" sz="2800" dirty="0" smtClean="0">
                <a:solidFill>
                  <a:srgbClr val="FFFFFF"/>
                </a:solidFill>
                <a:latin typeface="Calibri"/>
                <a:cs typeface="Times New Roman"/>
              </a:rPr>
              <a:t> service: </a:t>
            </a: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separate</a:t>
            </a:r>
            <a:r>
              <a:rPr lang="hu-HU" sz="2800" dirty="0" smtClean="0">
                <a:solidFill>
                  <a:srgbClr val="FFFFFF"/>
                </a:solidFill>
                <a:latin typeface="Calibri"/>
                <a:cs typeface="Times New Roman"/>
              </a:rPr>
              <a:t> business </a:t>
            </a: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activity</a:t>
            </a:r>
            <a:endParaRPr lang="hu-HU" sz="2800" dirty="0" smtClean="0">
              <a:solidFill>
                <a:srgbClr val="FFFFFF"/>
              </a:solidFill>
              <a:latin typeface="Calibri"/>
              <a:cs typeface="Times New Roman"/>
            </a:endParaRP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Smaller</a:t>
            </a:r>
            <a:r>
              <a:rPr lang="hu-HU" sz="2800" dirty="0" smtClean="0">
                <a:solidFill>
                  <a:srgbClr val="FFFFFF"/>
                </a:solidFill>
                <a:latin typeface="Calibri"/>
                <a:cs typeface="Times New Roman"/>
              </a:rPr>
              <a:t> audit </a:t>
            </a: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entities</a:t>
            </a:r>
            <a:r>
              <a:rPr lang="hu-HU" sz="2800" dirty="0" smtClean="0">
                <a:solidFill>
                  <a:srgbClr val="FFFFFF"/>
                </a:solidFill>
                <a:latin typeface="Calibri"/>
                <a:cs typeface="Times New Roman"/>
              </a:rPr>
              <a:t> – </a:t>
            </a: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continuous</a:t>
            </a:r>
            <a:r>
              <a:rPr lang="hu-HU" sz="28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presence</a:t>
            </a:r>
            <a:r>
              <a:rPr lang="hu-HU" sz="2800" dirty="0" smtClean="0">
                <a:solidFill>
                  <a:srgbClr val="FFFFFF"/>
                </a:solidFill>
                <a:latin typeface="Calibri"/>
                <a:cs typeface="Times New Roman"/>
              </a:rPr>
              <a:t>, </a:t>
            </a: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pre-investigations</a:t>
            </a:r>
            <a:r>
              <a:rPr lang="hu-HU" sz="2800" dirty="0" smtClean="0">
                <a:solidFill>
                  <a:srgbClr val="FFFFFF"/>
                </a:solidFill>
                <a:latin typeface="Calibri"/>
                <a:cs typeface="Times New Roman"/>
              </a:rPr>
              <a:t>, </a:t>
            </a: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consultations</a:t>
            </a:r>
            <a:endParaRPr lang="hu-HU" sz="2800" dirty="0" smtClean="0">
              <a:solidFill>
                <a:srgbClr val="FFFFFF"/>
              </a:solidFill>
              <a:latin typeface="Calibri"/>
              <a:cs typeface="Times New Roman"/>
            </a:endParaRP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Consequences</a:t>
            </a:r>
            <a:r>
              <a:rPr lang="hu-HU" sz="2800" dirty="0" smtClean="0">
                <a:solidFill>
                  <a:srgbClr val="FFFFFF"/>
                </a:solidFill>
                <a:latin typeface="Calibri"/>
                <a:cs typeface="Times New Roman"/>
              </a:rPr>
              <a:t> – </a:t>
            </a: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compliance</a:t>
            </a:r>
            <a:r>
              <a:rPr lang="hu-HU" sz="28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with</a:t>
            </a:r>
            <a:r>
              <a:rPr lang="hu-HU" sz="28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standards</a:t>
            </a:r>
            <a:endParaRPr lang="hu-HU" sz="2800" dirty="0" smtClean="0">
              <a:solidFill>
                <a:srgbClr val="FFFFFF"/>
              </a:solidFill>
              <a:latin typeface="Calibri"/>
              <a:cs typeface="Times New Roman"/>
            </a:endParaRPr>
          </a:p>
          <a:p>
            <a:pPr marL="0" lvl="0" indent="0">
              <a:lnSpc>
                <a:spcPct val="120000"/>
              </a:lnSpc>
              <a:buSzPct val="90000"/>
              <a:buNone/>
            </a:pPr>
            <a:r>
              <a:rPr lang="hu-HU" sz="2800" dirty="0">
                <a:solidFill>
                  <a:srgbClr val="FFFFFF"/>
                </a:solidFill>
                <a:latin typeface="Calibri"/>
                <a:cs typeface="Times New Roman"/>
              </a:rPr>
              <a:t>	</a:t>
            </a:r>
            <a:r>
              <a:rPr lang="hu-HU" sz="2800" dirty="0" smtClean="0">
                <a:solidFill>
                  <a:srgbClr val="FFFFFF"/>
                </a:solidFill>
                <a:latin typeface="Calibri"/>
                <a:cs typeface="Times New Roman"/>
              </a:rPr>
              <a:t>		   – </a:t>
            </a: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ethics</a:t>
            </a:r>
            <a:r>
              <a:rPr lang="hu-HU" sz="2800" dirty="0" smtClean="0">
                <a:solidFill>
                  <a:srgbClr val="FFFFFF"/>
                </a:solidFill>
                <a:latin typeface="Calibri"/>
                <a:cs typeface="Times New Roman"/>
              </a:rPr>
              <a:t>, </a:t>
            </a: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conflict</a:t>
            </a:r>
            <a:r>
              <a:rPr lang="hu-HU" sz="2800" dirty="0" smtClean="0">
                <a:solidFill>
                  <a:srgbClr val="FFFFFF"/>
                </a:solidFill>
                <a:latin typeface="Calibri"/>
                <a:cs typeface="Times New Roman"/>
              </a:rPr>
              <a:t> of </a:t>
            </a: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interests</a:t>
            </a:r>
            <a:endParaRPr lang="hu-HU" sz="2800" dirty="0" smtClean="0">
              <a:solidFill>
                <a:srgbClr val="FFFFFF"/>
              </a:solidFill>
              <a:latin typeface="Calibri"/>
              <a:cs typeface="Times New Roman"/>
            </a:endParaRPr>
          </a:p>
          <a:p>
            <a:pPr marL="0" lvl="0" indent="0">
              <a:lnSpc>
                <a:spcPct val="120000"/>
              </a:lnSpc>
              <a:buSzPct val="90000"/>
              <a:buNone/>
            </a:pPr>
            <a:r>
              <a:rPr lang="hu-HU" sz="2800" dirty="0">
                <a:solidFill>
                  <a:srgbClr val="FFFFFF"/>
                </a:solidFill>
                <a:latin typeface="Calibri"/>
                <a:cs typeface="Times New Roman"/>
              </a:rPr>
              <a:t>	</a:t>
            </a:r>
            <a:r>
              <a:rPr lang="hu-HU" sz="2800" dirty="0" smtClean="0">
                <a:solidFill>
                  <a:srgbClr val="FFFFFF"/>
                </a:solidFill>
                <a:latin typeface="Calibri"/>
                <a:cs typeface="Times New Roman"/>
              </a:rPr>
              <a:t>		   – </a:t>
            </a: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control</a:t>
            </a:r>
            <a:r>
              <a:rPr lang="hu-HU" sz="28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by</a:t>
            </a:r>
            <a:r>
              <a:rPr lang="hu-HU" sz="28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the</a:t>
            </a:r>
            <a:r>
              <a:rPr lang="hu-HU" sz="2800" dirty="0" smtClean="0">
                <a:solidFill>
                  <a:srgbClr val="FFFFFF"/>
                </a:solidFill>
                <a:latin typeface="Calibri"/>
                <a:cs typeface="Times New Roman"/>
              </a:rPr>
              <a:t> Chamber, </a:t>
            </a:r>
            <a:r>
              <a:rPr lang="hu-HU" sz="2800" dirty="0" smtClean="0">
                <a:solidFill>
                  <a:srgbClr val="FFFFFF"/>
                </a:solidFill>
                <a:latin typeface="Calibri"/>
                <a:cs typeface="Times New Roman"/>
              </a:rPr>
              <a:t>					      </a:t>
            </a: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quality</a:t>
            </a:r>
            <a:r>
              <a:rPr lang="hu-HU" sz="28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28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control</a:t>
            </a:r>
            <a:endParaRPr lang="hu-HU" sz="2800" dirty="0" smtClean="0">
              <a:solidFill>
                <a:srgbClr val="FFFFFF"/>
              </a:solidFill>
              <a:latin typeface="Calibri"/>
              <a:cs typeface="Times New Roman"/>
            </a:endParaRP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endParaRPr lang="hu-HU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 smtClean="0"/>
          </a:p>
        </p:txBody>
      </p:sp>
      <p:pic>
        <p:nvPicPr>
          <p:cNvPr id="5" name="Kép 6" descr="logo_pantone329C_e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625" y="6238875"/>
            <a:ext cx="22225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hu-HU" dirty="0" err="1" smtClean="0"/>
              <a:t>Advisory</a:t>
            </a:r>
            <a:r>
              <a:rPr lang="hu-HU" dirty="0" smtClean="0"/>
              <a:t> </a:t>
            </a:r>
            <a:r>
              <a:rPr lang="hu-HU" dirty="0" err="1" smtClean="0"/>
              <a:t>services</a:t>
            </a:r>
            <a:r>
              <a:rPr lang="hu-HU" dirty="0" smtClean="0"/>
              <a:t> –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possibilities</a:t>
            </a:r>
            <a:r>
              <a:rPr lang="hu-HU" dirty="0" smtClean="0"/>
              <a:t> </a:t>
            </a:r>
            <a:r>
              <a:rPr lang="hu-HU" dirty="0" smtClean="0"/>
              <a:t>and </a:t>
            </a:r>
            <a:r>
              <a:rPr lang="hu-HU" dirty="0" err="1" smtClean="0"/>
              <a:t>restrictions</a:t>
            </a:r>
            <a:r>
              <a:rPr lang="hu-HU" dirty="0" smtClean="0"/>
              <a:t> 2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Consolidated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reports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–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expected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to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remain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the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market of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the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big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firms</a:t>
            </a:r>
            <a:endParaRPr lang="hu-HU" sz="3000" dirty="0" smtClean="0">
              <a:solidFill>
                <a:srgbClr val="FFFFFF"/>
              </a:solidFill>
              <a:latin typeface="Calibri"/>
              <a:cs typeface="Times New Roman"/>
            </a:endParaRP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Individual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annual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reports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–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big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firms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in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case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of IFRS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implementation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,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open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competition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in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other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cases</a:t>
            </a:r>
            <a:endParaRPr lang="hu-HU" sz="3000" dirty="0" smtClean="0">
              <a:solidFill>
                <a:srgbClr val="FFFFFF"/>
              </a:solidFill>
              <a:latin typeface="Calibri"/>
              <a:cs typeface="Times New Roman"/>
            </a:endParaRP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Simplified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,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micro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entities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reports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(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without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audit) 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–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possibility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for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smaller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entities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,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individual</a:t>
            </a: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 </a:t>
            </a:r>
            <a:r>
              <a:rPr lang="hu-HU" sz="30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auditors</a:t>
            </a:r>
            <a:endParaRPr lang="hu-HU" sz="3000" dirty="0">
              <a:solidFill>
                <a:srgbClr val="FFFFFF"/>
              </a:solidFill>
              <a:latin typeface="Calibri"/>
              <a:cs typeface="Times New Roman"/>
            </a:endParaRPr>
          </a:p>
        </p:txBody>
      </p:sp>
      <p:sp>
        <p:nvSpPr>
          <p:cNvPr id="1331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 smtClean="0"/>
          </a:p>
        </p:txBody>
      </p:sp>
      <p:pic>
        <p:nvPicPr>
          <p:cNvPr id="5" name="Kép 6" descr="logo_pantone329C_e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625" y="6238875"/>
            <a:ext cx="22225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25361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/>
          <a:lstStyle/>
          <a:p>
            <a:r>
              <a:rPr lang="hu-HU" dirty="0" err="1" smtClean="0"/>
              <a:t>Expected</a:t>
            </a:r>
            <a:r>
              <a:rPr lang="hu-HU" dirty="0" smtClean="0"/>
              <a:t> (</a:t>
            </a:r>
            <a:r>
              <a:rPr lang="hu-HU" dirty="0" err="1" smtClean="0"/>
              <a:t>hoped</a:t>
            </a:r>
            <a:r>
              <a:rPr lang="hu-HU" dirty="0" smtClean="0"/>
              <a:t>) </a:t>
            </a:r>
            <a:r>
              <a:rPr lang="hu-HU" dirty="0" err="1" smtClean="0"/>
              <a:t>changes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err="1" smtClean="0">
                <a:latin typeface="Calibri"/>
                <a:ea typeface="Calibri"/>
                <a:cs typeface="Times New Roman"/>
              </a:rPr>
              <a:t>Enlarge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the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group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of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experts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preparing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IFRS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reports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–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growing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demand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for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experts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,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auditors</a:t>
            </a:r>
            <a:endParaRPr lang="hu-HU" dirty="0" smtClean="0">
              <a:latin typeface="Calibri"/>
              <a:ea typeface="Calibri"/>
              <a:cs typeface="Times New Roman"/>
            </a:endParaRP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err="1" smtClean="0">
                <a:latin typeface="Calibri"/>
                <a:ea typeface="Calibri"/>
                <a:cs typeface="Times New Roman"/>
              </a:rPr>
              <a:t>Increase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of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the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number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of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IFRS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trainings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,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exams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,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qualifications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– more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prepared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expert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group</a:t>
            </a:r>
            <a:endParaRPr lang="hu-HU" dirty="0" smtClean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err="1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Support</a:t>
            </a:r>
            <a:r>
              <a:rPr lang="hu-HU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to</a:t>
            </a:r>
            <a:r>
              <a:rPr lang="hu-HU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prepare</a:t>
            </a:r>
            <a:r>
              <a:rPr lang="hu-HU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reports</a:t>
            </a:r>
            <a:r>
              <a:rPr lang="hu-HU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at</a:t>
            </a:r>
            <a:r>
              <a:rPr lang="hu-HU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 a </a:t>
            </a:r>
            <a:r>
              <a:rPr lang="hu-HU" dirty="0" err="1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higher</a:t>
            </a:r>
            <a:r>
              <a:rPr lang="hu-HU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level</a:t>
            </a:r>
            <a:endParaRPr lang="hu-HU" dirty="0" smtClean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endParaRPr lang="hu-HU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331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 smtClean="0"/>
          </a:p>
        </p:txBody>
      </p:sp>
      <p:pic>
        <p:nvPicPr>
          <p:cNvPr id="5" name="Kép 6" descr="logo_pantone329C_e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625" y="6238875"/>
            <a:ext cx="22225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/>
          <a:lstStyle/>
          <a:p>
            <a:r>
              <a:rPr lang="hu-HU" dirty="0" err="1" smtClean="0"/>
              <a:t>Thank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attention</a:t>
            </a:r>
            <a:endParaRPr lang="hu-HU" dirty="0"/>
          </a:p>
        </p:txBody>
      </p:sp>
      <p:sp>
        <p:nvSpPr>
          <p:cNvPr id="1331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 smtClean="0"/>
          </a:p>
        </p:txBody>
      </p:sp>
      <p:sp>
        <p:nvSpPr>
          <p:cNvPr id="9" name="Cím 1"/>
          <p:cNvSpPr txBox="1">
            <a:spLocks/>
          </p:cNvSpPr>
          <p:nvPr/>
        </p:nvSpPr>
        <p:spPr bwMode="auto">
          <a:xfrm>
            <a:off x="900113" y="260350"/>
            <a:ext cx="777240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hangingPunct="0">
              <a:defRPr/>
            </a:pPr>
            <a:endParaRPr lang="hu-HU" sz="2000" b="1" cap="small" dirty="0"/>
          </a:p>
        </p:txBody>
      </p:sp>
      <p:pic>
        <p:nvPicPr>
          <p:cNvPr id="5" name="Kép 6" descr="logo_pantone329C_e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625" y="6238875"/>
            <a:ext cx="22225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568952" cy="4392487"/>
          </a:xfrm>
        </p:spPr>
        <p:txBody>
          <a:bodyPr>
            <a:noAutofit/>
          </a:bodyPr>
          <a:lstStyle/>
          <a:p>
            <a:pPr algn="l"/>
            <a:r>
              <a:rPr lang="hu-HU" sz="4000" dirty="0" smtClean="0"/>
              <a:t>1) Chamber in </a:t>
            </a:r>
            <a:r>
              <a:rPr lang="hu-HU" sz="4000" dirty="0" err="1" smtClean="0"/>
              <a:t>numbers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 smtClean="0"/>
              <a:t>2) </a:t>
            </a:r>
            <a:r>
              <a:rPr lang="hu-HU" sz="4000" dirty="0" err="1" smtClean="0"/>
              <a:t>Enterprises</a:t>
            </a:r>
            <a:r>
              <a:rPr lang="hu-HU" sz="4000" dirty="0" smtClean="0"/>
              <a:t> in Hungary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 smtClean="0"/>
              <a:t>3) </a:t>
            </a:r>
            <a:r>
              <a:rPr lang="hu-HU" sz="4000" dirty="0" smtClean="0"/>
              <a:t>Accounting </a:t>
            </a:r>
            <a:r>
              <a:rPr lang="hu-HU" sz="4000" dirty="0" err="1" smtClean="0"/>
              <a:t>rules</a:t>
            </a:r>
            <a:r>
              <a:rPr lang="hu-HU" sz="4000" dirty="0"/>
              <a:t/>
            </a:r>
            <a:br>
              <a:rPr lang="hu-HU" sz="4000" dirty="0"/>
            </a:br>
            <a:r>
              <a:rPr lang="hu-HU" sz="4000" dirty="0" smtClean="0"/>
              <a:t>4</a:t>
            </a:r>
            <a:r>
              <a:rPr lang="hu-HU" sz="4000" dirty="0" smtClean="0"/>
              <a:t>) </a:t>
            </a:r>
            <a:r>
              <a:rPr lang="hu-HU" sz="4000" dirty="0" err="1" smtClean="0"/>
              <a:t>Act</a:t>
            </a:r>
            <a:r>
              <a:rPr lang="hu-HU" sz="4000" dirty="0" smtClean="0"/>
              <a:t> </a:t>
            </a:r>
            <a:r>
              <a:rPr lang="hu-HU" sz="4000" dirty="0" err="1" smtClean="0"/>
              <a:t>on</a:t>
            </a:r>
            <a:r>
              <a:rPr lang="hu-HU" sz="4000" dirty="0" smtClean="0"/>
              <a:t> </a:t>
            </a:r>
            <a:r>
              <a:rPr lang="hu-HU" sz="4000" dirty="0" err="1" smtClean="0"/>
              <a:t>the</a:t>
            </a:r>
            <a:r>
              <a:rPr lang="hu-HU" sz="4000" dirty="0" smtClean="0"/>
              <a:t> Chamber, </a:t>
            </a:r>
            <a:r>
              <a:rPr lang="hu-HU" sz="4000" dirty="0" err="1" smtClean="0"/>
              <a:t>services</a:t>
            </a:r>
            <a:r>
              <a:rPr lang="hu-HU" sz="4000" dirty="0" smtClean="0"/>
              <a:t> of </a:t>
            </a:r>
            <a:r>
              <a:rPr lang="hu-HU" sz="4000" dirty="0" err="1" smtClean="0"/>
              <a:t>the</a:t>
            </a:r>
            <a:r>
              <a:rPr lang="hu-HU" sz="4000" dirty="0" smtClean="0"/>
              <a:t> Chamber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 smtClean="0"/>
              <a:t>5</a:t>
            </a:r>
            <a:r>
              <a:rPr lang="hu-HU" sz="4000" dirty="0" smtClean="0"/>
              <a:t>) </a:t>
            </a:r>
            <a:r>
              <a:rPr lang="hu-HU" sz="4000" dirty="0" err="1" smtClean="0"/>
              <a:t>Advisory</a:t>
            </a:r>
            <a:r>
              <a:rPr lang="hu-HU" sz="4000" dirty="0" smtClean="0"/>
              <a:t> </a:t>
            </a:r>
            <a:r>
              <a:rPr lang="hu-HU" sz="4000" dirty="0" err="1" smtClean="0"/>
              <a:t>services</a:t>
            </a:r>
            <a:r>
              <a:rPr lang="hu-HU" sz="4000" dirty="0" smtClean="0"/>
              <a:t> – </a:t>
            </a:r>
            <a:r>
              <a:rPr lang="hu-HU" sz="4000" dirty="0" err="1" smtClean="0"/>
              <a:t>opportunities</a:t>
            </a:r>
            <a:r>
              <a:rPr lang="hu-HU" sz="4000" dirty="0" smtClean="0"/>
              <a:t> and </a:t>
            </a:r>
            <a:r>
              <a:rPr lang="hu-HU" sz="4000" dirty="0" err="1" smtClean="0"/>
              <a:t>restrictions</a:t>
            </a:r>
            <a:endParaRPr lang="hu-HU" sz="4000" dirty="0"/>
          </a:p>
        </p:txBody>
      </p:sp>
      <p:sp>
        <p:nvSpPr>
          <p:cNvPr id="1331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 smtClean="0"/>
          </a:p>
        </p:txBody>
      </p:sp>
      <p:sp>
        <p:nvSpPr>
          <p:cNvPr id="9" name="Cím 1"/>
          <p:cNvSpPr txBox="1">
            <a:spLocks/>
          </p:cNvSpPr>
          <p:nvPr/>
        </p:nvSpPr>
        <p:spPr bwMode="auto">
          <a:xfrm>
            <a:off x="755576" y="260350"/>
            <a:ext cx="7772400" cy="122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hangingPunct="0">
              <a:defRPr/>
            </a:pPr>
            <a:r>
              <a:rPr lang="hu-HU" sz="4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Topics</a:t>
            </a:r>
            <a:endParaRPr lang="hu-H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Kép 6" descr="logo_pantone329C_e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625" y="6238875"/>
            <a:ext cx="22225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 smtClean="0"/>
          </a:p>
        </p:txBody>
      </p:sp>
      <p:sp>
        <p:nvSpPr>
          <p:cNvPr id="9" name="Cím 1"/>
          <p:cNvSpPr txBox="1">
            <a:spLocks/>
          </p:cNvSpPr>
          <p:nvPr/>
        </p:nvSpPr>
        <p:spPr bwMode="auto">
          <a:xfrm>
            <a:off x="755576" y="260350"/>
            <a:ext cx="7772400" cy="86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hangingPunct="0">
              <a:defRPr/>
            </a:pPr>
            <a:r>
              <a:rPr lang="hu-H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Chamber in </a:t>
            </a:r>
            <a:r>
              <a:rPr lang="hu-HU" sz="4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numbers</a:t>
            </a:r>
            <a:endParaRPr lang="hu-HU" sz="4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Kép 6" descr="logo_pantone329C_e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625" y="6238875"/>
            <a:ext cx="22225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179512" y="1988840"/>
          <a:ext cx="8856980" cy="2464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456"/>
                <a:gridCol w="643627"/>
                <a:gridCol w="643627"/>
                <a:gridCol w="643627"/>
                <a:gridCol w="643627"/>
                <a:gridCol w="643627"/>
                <a:gridCol w="643627"/>
                <a:gridCol w="643627"/>
                <a:gridCol w="643627"/>
                <a:gridCol w="643627"/>
                <a:gridCol w="643627"/>
                <a:gridCol w="643627"/>
                <a:gridCol w="643627"/>
              </a:tblGrid>
              <a:tr h="42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hu-HU" sz="1400" b="1" dirty="0" err="1">
                          <a:latin typeface="Calibri"/>
                          <a:ea typeface="Times New Roman"/>
                          <a:cs typeface="Times New Roman"/>
                        </a:rPr>
                        <a:t>Years</a:t>
                      </a:r>
                      <a:endParaRPr lang="hu-H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>
                          <a:latin typeface="Calibri"/>
                          <a:ea typeface="Times New Roman"/>
                          <a:cs typeface="Times New Roman"/>
                        </a:rPr>
                        <a:t>2002</a:t>
                      </a:r>
                      <a:endParaRPr lang="hu-H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>
                          <a:latin typeface="Calibri"/>
                          <a:ea typeface="Times New Roman"/>
                          <a:cs typeface="Times New Roman"/>
                        </a:rPr>
                        <a:t>2003</a:t>
                      </a:r>
                      <a:endParaRPr lang="hu-H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>
                          <a:latin typeface="Calibri"/>
                          <a:ea typeface="Times New Roman"/>
                          <a:cs typeface="Times New Roman"/>
                        </a:rPr>
                        <a:t>2004</a:t>
                      </a:r>
                      <a:endParaRPr lang="hu-H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>
                          <a:latin typeface="Calibri"/>
                          <a:ea typeface="Times New Roman"/>
                          <a:cs typeface="Times New Roman"/>
                        </a:rPr>
                        <a:t>2005</a:t>
                      </a:r>
                      <a:endParaRPr lang="hu-H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>
                          <a:latin typeface="Calibri"/>
                          <a:ea typeface="Times New Roman"/>
                          <a:cs typeface="Times New Roman"/>
                        </a:rPr>
                        <a:t>2006</a:t>
                      </a:r>
                      <a:endParaRPr lang="hu-H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>
                          <a:latin typeface="Calibri"/>
                          <a:ea typeface="Times New Roman"/>
                          <a:cs typeface="Times New Roman"/>
                        </a:rPr>
                        <a:t>2007</a:t>
                      </a:r>
                      <a:endParaRPr lang="hu-H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>
                          <a:latin typeface="Calibri"/>
                          <a:ea typeface="Times New Roman"/>
                          <a:cs typeface="Times New Roman"/>
                        </a:rPr>
                        <a:t>2008</a:t>
                      </a:r>
                      <a:endParaRPr lang="hu-H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>
                          <a:latin typeface="Calibri"/>
                          <a:ea typeface="Times New Roman"/>
                          <a:cs typeface="Times New Roman"/>
                        </a:rPr>
                        <a:t>2009</a:t>
                      </a:r>
                      <a:endParaRPr lang="hu-H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>
                          <a:latin typeface="Calibri"/>
                          <a:ea typeface="Times New Roman"/>
                          <a:cs typeface="Times New Roman"/>
                        </a:rPr>
                        <a:t>2010</a:t>
                      </a:r>
                      <a:endParaRPr lang="hu-H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hu-H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hu-H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hu-H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405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 err="1">
                          <a:latin typeface="Calibri"/>
                          <a:ea typeface="Times New Roman"/>
                          <a:cs typeface="Times New Roman"/>
                        </a:rPr>
                        <a:t>Active</a:t>
                      </a:r>
                      <a:endParaRPr lang="hu-H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3684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3693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latin typeface="Calibri"/>
                          <a:ea typeface="Times New Roman"/>
                          <a:cs typeface="Times New Roman"/>
                        </a:rPr>
                        <a:t>3693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latin typeface="Calibri"/>
                          <a:ea typeface="Times New Roman"/>
                          <a:cs typeface="Times New Roman"/>
                        </a:rPr>
                        <a:t>3666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latin typeface="Calibri"/>
                          <a:ea typeface="Times New Roman"/>
                          <a:cs typeface="Times New Roman"/>
                        </a:rPr>
                        <a:t>3600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latin typeface="Calibri"/>
                          <a:ea typeface="Times New Roman"/>
                          <a:cs typeface="Times New Roman"/>
                        </a:rPr>
                        <a:t>3549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latin typeface="Calibri"/>
                          <a:ea typeface="Times New Roman"/>
                          <a:cs typeface="Times New Roman"/>
                        </a:rPr>
                        <a:t>3473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latin typeface="Calibri"/>
                          <a:ea typeface="Times New Roman"/>
                          <a:cs typeface="Times New Roman"/>
                        </a:rPr>
                        <a:t>3383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latin typeface="Calibri"/>
                          <a:ea typeface="Times New Roman"/>
                          <a:cs typeface="Times New Roman"/>
                        </a:rPr>
                        <a:t>3335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 smtClean="0">
                          <a:latin typeface="Calibri"/>
                          <a:ea typeface="Times New Roman"/>
                          <a:cs typeface="Times New Roman"/>
                        </a:rPr>
                        <a:t>3247</a:t>
                      </a:r>
                      <a:endParaRPr lang="hu-H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latin typeface="Calibri"/>
                          <a:ea typeface="Times New Roman"/>
                          <a:cs typeface="Times New Roman"/>
                        </a:rPr>
                        <a:t>3096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latin typeface="Calibri"/>
                          <a:ea typeface="Times New Roman"/>
                          <a:cs typeface="Times New Roman"/>
                        </a:rPr>
                        <a:t>2978</a:t>
                      </a:r>
                    </a:p>
                  </a:txBody>
                  <a:tcPr marL="44450" marR="44450" marT="0" marB="0" anchor="b"/>
                </a:tc>
              </a:tr>
              <a:tr h="473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 err="1">
                          <a:latin typeface="Calibri"/>
                          <a:ea typeface="Times New Roman"/>
                          <a:cs typeface="Times New Roman"/>
                        </a:rPr>
                        <a:t>Temporary</a:t>
                      </a:r>
                      <a:r>
                        <a:rPr lang="hu-HU" sz="14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400" b="1" dirty="0" err="1">
                          <a:latin typeface="Calibri"/>
                          <a:ea typeface="Times New Roman"/>
                          <a:cs typeface="Times New Roman"/>
                        </a:rPr>
                        <a:t>inactive</a:t>
                      </a:r>
                      <a:endParaRPr lang="hu-H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latin typeface="Calibri"/>
                          <a:ea typeface="Times New Roman"/>
                          <a:cs typeface="Times New Roman"/>
                        </a:rPr>
                        <a:t>1967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2102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2218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2278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2314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2332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2318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latin typeface="Calibri"/>
                          <a:ea typeface="Times New Roman"/>
                          <a:cs typeface="Times New Roman"/>
                        </a:rPr>
                        <a:t>2306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latin typeface="Calibri"/>
                          <a:ea typeface="Times New Roman"/>
                          <a:cs typeface="Times New Roman"/>
                        </a:rPr>
                        <a:t>2291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latin typeface="Calibri"/>
                          <a:ea typeface="Times New Roman"/>
                          <a:cs typeface="Times New Roman"/>
                        </a:rPr>
                        <a:t>2282</a:t>
                      </a: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latin typeface="Calibri"/>
                          <a:ea typeface="Times New Roman"/>
                          <a:cs typeface="Times New Roman"/>
                        </a:rPr>
                        <a:t>2279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latin typeface="Calibri"/>
                          <a:ea typeface="Times New Roman"/>
                          <a:cs typeface="Times New Roman"/>
                        </a:rPr>
                        <a:t>2280</a:t>
                      </a:r>
                    </a:p>
                  </a:txBody>
                  <a:tcPr marL="44450" marR="44450" marT="0" marB="0" anchor="b"/>
                </a:tc>
              </a:tr>
              <a:tr h="473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hu-H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latin typeface="Calibri"/>
                          <a:ea typeface="Times New Roman"/>
                          <a:cs typeface="Times New Roman"/>
                        </a:rPr>
                        <a:t>5651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latin typeface="Calibri"/>
                          <a:ea typeface="Times New Roman"/>
                          <a:cs typeface="Times New Roman"/>
                        </a:rPr>
                        <a:t>5795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latin typeface="Calibri"/>
                          <a:ea typeface="Times New Roman"/>
                          <a:cs typeface="Times New Roman"/>
                        </a:rPr>
                        <a:t>5911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latin typeface="Calibri"/>
                          <a:ea typeface="Times New Roman"/>
                          <a:cs typeface="Times New Roman"/>
                        </a:rPr>
                        <a:t>5944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5914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5881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5791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5689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latin typeface="Calibri"/>
                          <a:ea typeface="Times New Roman"/>
                          <a:cs typeface="Times New Roman"/>
                        </a:rPr>
                        <a:t>5626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latin typeface="Calibri"/>
                          <a:ea typeface="Times New Roman"/>
                          <a:cs typeface="Times New Roman"/>
                        </a:rPr>
                        <a:t>5529</a:t>
                      </a:r>
                      <a:endParaRPr lang="hu-H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latin typeface="Calibri"/>
                          <a:ea typeface="Times New Roman"/>
                          <a:cs typeface="Times New Roman"/>
                        </a:rPr>
                        <a:t>5375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latin typeface="Calibri"/>
                          <a:ea typeface="Times New Roman"/>
                          <a:cs typeface="Times New Roman"/>
                        </a:rPr>
                        <a:t>5258</a:t>
                      </a:r>
                    </a:p>
                  </a:txBody>
                  <a:tcPr marL="44450" marR="44450" marT="0" marB="0" anchor="b"/>
                </a:tc>
              </a:tr>
              <a:tr h="553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 err="1">
                          <a:latin typeface="Calibri"/>
                          <a:ea typeface="Times New Roman"/>
                          <a:cs typeface="Times New Roman"/>
                        </a:rPr>
                        <a:t>Firms</a:t>
                      </a:r>
                      <a:endParaRPr lang="hu-H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1830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1876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1909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1925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1916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1933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1928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1928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1940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3221</a:t>
                      </a: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3119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latin typeface="Calibri"/>
                          <a:ea typeface="Times New Roman"/>
                          <a:cs typeface="Times New Roman"/>
                        </a:rPr>
                        <a:t>3043</a:t>
                      </a: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 smtClean="0"/>
          </a:p>
        </p:txBody>
      </p:sp>
      <p:sp>
        <p:nvSpPr>
          <p:cNvPr id="9" name="Cím 1"/>
          <p:cNvSpPr txBox="1">
            <a:spLocks/>
          </p:cNvSpPr>
          <p:nvPr/>
        </p:nvSpPr>
        <p:spPr bwMode="auto">
          <a:xfrm>
            <a:off x="755576" y="260350"/>
            <a:ext cx="7772400" cy="86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hangingPunct="0">
              <a:defRPr/>
            </a:pPr>
            <a:r>
              <a:rPr lang="hu-H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Chamber in </a:t>
            </a:r>
            <a:r>
              <a:rPr lang="hu-HU" sz="4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numbers</a:t>
            </a:r>
            <a:endParaRPr lang="hu-H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Kép 6" descr="logo_pantone329C_e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625" y="6238875"/>
            <a:ext cx="22225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539552" y="1628800"/>
          <a:ext cx="8064896" cy="2883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3094"/>
                <a:gridCol w="1409394"/>
                <a:gridCol w="2366664"/>
                <a:gridCol w="1305744"/>
              </a:tblGrid>
              <a:tr h="602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hu-HU" sz="20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Regional</a:t>
                      </a:r>
                      <a:r>
                        <a:rPr lang="hu-HU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20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Branches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Active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Temporarily</a:t>
                      </a:r>
                      <a:r>
                        <a:rPr lang="hu-HU" sz="20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2000" b="1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Inactive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775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Budapest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 smtClean="0">
                          <a:latin typeface="Calibri"/>
                          <a:ea typeface="Times New Roman"/>
                          <a:cs typeface="Times New Roman"/>
                        </a:rPr>
                        <a:t>1 101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 smtClean="0">
                          <a:latin typeface="Calibri"/>
                          <a:ea typeface="Times New Roman"/>
                          <a:cs typeface="Times New Roman"/>
                        </a:rPr>
                        <a:t>841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 smtClean="0">
                          <a:latin typeface="Calibri"/>
                          <a:ea typeface="Times New Roman"/>
                          <a:cs typeface="Times New Roman"/>
                        </a:rPr>
                        <a:t>1941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78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Other</a:t>
                      </a:r>
                      <a:r>
                        <a:rPr lang="hu-HU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20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regional</a:t>
                      </a:r>
                      <a:r>
                        <a:rPr lang="hu-HU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20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branches</a:t>
                      </a:r>
                      <a:endParaRPr lang="hu-HU" sz="20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(19)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 smtClean="0">
                          <a:latin typeface="Calibri"/>
                          <a:ea typeface="Times New Roman"/>
                          <a:cs typeface="Times New Roman"/>
                        </a:rPr>
                        <a:t>1 858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 smtClean="0">
                          <a:latin typeface="Calibri"/>
                          <a:ea typeface="Times New Roman"/>
                          <a:cs typeface="Times New Roman"/>
                        </a:rPr>
                        <a:t>1 418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 smtClean="0">
                          <a:latin typeface="Calibri"/>
                          <a:ea typeface="Times New Roman"/>
                          <a:cs typeface="Times New Roman"/>
                        </a:rPr>
                        <a:t>3 277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78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u-HU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959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 smtClean="0">
                          <a:latin typeface="Calibri"/>
                          <a:ea typeface="Times New Roman"/>
                          <a:cs typeface="Times New Roman"/>
                        </a:rPr>
                        <a:t>2 259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 smtClean="0">
                          <a:latin typeface="Calibri"/>
                          <a:ea typeface="Times New Roman"/>
                          <a:cs typeface="Times New Roman"/>
                        </a:rPr>
                        <a:t>5 218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rtalom helye 5"/>
          <p:cNvGraphicFramePr>
            <a:graphicFrameLocks noGrp="1"/>
          </p:cNvGraphicFramePr>
          <p:nvPr>
            <p:ph idx="1"/>
          </p:nvPr>
        </p:nvGraphicFramePr>
        <p:xfrm>
          <a:off x="179512" y="1700808"/>
          <a:ext cx="8699392" cy="1618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284"/>
                <a:gridCol w="864096"/>
                <a:gridCol w="864096"/>
                <a:gridCol w="905294"/>
                <a:gridCol w="894906"/>
                <a:gridCol w="1008112"/>
                <a:gridCol w="936104"/>
                <a:gridCol w="936104"/>
                <a:gridCol w="850396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Dues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revenue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hu-HU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thousand</a:t>
                      </a:r>
                      <a:r>
                        <a:rPr lang="hu-HU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HUF)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689 281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707 148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702 182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668 060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658 003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616 456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604 693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571 844</a:t>
                      </a:r>
                    </a:p>
                  </a:txBody>
                  <a:tcPr marL="9525" marR="9525" marT="9525" marB="0" anchor="b"/>
                </a:tc>
              </a:tr>
              <a:tr h="146918"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6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Dues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revenue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hu-HU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thousand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EUR)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2 298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2 357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2 341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2 227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1 906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6628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smtClean="0"/>
          </a:p>
        </p:txBody>
      </p:sp>
      <p:pic>
        <p:nvPicPr>
          <p:cNvPr id="26629" name="Kép 6" descr="logo_pantone329C_e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625" y="6238875"/>
            <a:ext cx="22225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2676"/>
          </a:xfrm>
        </p:spPr>
        <p:txBody>
          <a:bodyPr/>
          <a:lstStyle/>
          <a:p>
            <a:pPr marL="342900" indent="-342900"/>
            <a:r>
              <a:rPr lang="hu-HU" sz="5000" dirty="0" err="1" smtClean="0"/>
              <a:t>Revenue</a:t>
            </a:r>
            <a:endParaRPr lang="hu-HU" sz="5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548680"/>
            <a:ext cx="8856984" cy="1470025"/>
          </a:xfrm>
        </p:spPr>
        <p:txBody>
          <a:bodyPr/>
          <a:lstStyle/>
          <a:p>
            <a:r>
              <a:rPr lang="hu-HU" sz="4000" b="1" dirty="0" err="1" smtClean="0"/>
              <a:t>Number</a:t>
            </a:r>
            <a:r>
              <a:rPr lang="hu-HU" sz="4000" b="1" dirty="0" smtClean="0"/>
              <a:t> and </a:t>
            </a:r>
            <a:r>
              <a:rPr lang="hu-HU" sz="4000" b="1" dirty="0" err="1" smtClean="0"/>
              <a:t>distribution</a:t>
            </a:r>
            <a:r>
              <a:rPr lang="hu-HU" sz="4000" b="1" dirty="0" smtClean="0"/>
              <a:t> of </a:t>
            </a:r>
            <a:r>
              <a:rPr lang="hu-HU" sz="4000" b="1" dirty="0" smtClean="0"/>
              <a:t/>
            </a:r>
            <a:br>
              <a:rPr lang="hu-HU" sz="4000" b="1" dirty="0" smtClean="0"/>
            </a:br>
            <a:r>
              <a:rPr lang="hu-HU" sz="4000" b="1" dirty="0" smtClean="0"/>
              <a:t>audit </a:t>
            </a:r>
            <a:r>
              <a:rPr lang="hu-HU" sz="4000" b="1" dirty="0" err="1" smtClean="0"/>
              <a:t>reports</a:t>
            </a:r>
            <a:endParaRPr lang="en-US" sz="4000" b="1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467546" y="2348882"/>
          <a:ext cx="7848870" cy="3377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562861"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>
                          <a:latin typeface="Calibri"/>
                          <a:ea typeface="Times New Roman"/>
                          <a:cs typeface="Times New Roman"/>
                        </a:rPr>
                        <a:t>Number</a:t>
                      </a:r>
                      <a:r>
                        <a:rPr lang="hu-HU" sz="1600" b="1" dirty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hu-HU" sz="1600" b="1" dirty="0" err="1">
                          <a:latin typeface="Calibri"/>
                          <a:ea typeface="Times New Roman"/>
                          <a:cs typeface="Times New Roman"/>
                        </a:rPr>
                        <a:t>reports</a:t>
                      </a:r>
                      <a:r>
                        <a:rPr lang="hu-HU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Calibri"/>
                          <a:ea typeface="Times New Roman"/>
                          <a:cs typeface="Times New Roman"/>
                        </a:rPr>
                        <a:t>2009</a:t>
                      </a:r>
                      <a:endParaRPr lang="hu-H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Calibri"/>
                          <a:ea typeface="Times New Roman"/>
                          <a:cs typeface="Times New Roman"/>
                        </a:rPr>
                        <a:t>2010</a:t>
                      </a:r>
                      <a:endParaRPr lang="hu-H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hu-H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hu-H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8255" marB="0" anchor="b"/>
                </a:tc>
              </a:tr>
              <a:tr h="562861">
                <a:tc>
                  <a:txBody>
                    <a:bodyPr/>
                    <a:lstStyle/>
                    <a:p>
                      <a:pPr marR="63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Calibri"/>
                          <a:ea typeface="Times New Roman"/>
                          <a:cs typeface="Times New Roman"/>
                        </a:rPr>
                        <a:t>Big4 </a:t>
                      </a:r>
                      <a:endParaRPr lang="hu-H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Calibri"/>
                          <a:ea typeface="Times New Roman"/>
                          <a:cs typeface="Times New Roman"/>
                        </a:rPr>
                        <a:t>3 135</a:t>
                      </a: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Calibri"/>
                          <a:ea typeface="Times New Roman"/>
                          <a:cs typeface="Times New Roman"/>
                        </a:rPr>
                        <a:t>3 011</a:t>
                      </a: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Calibri"/>
                          <a:ea typeface="Times New Roman"/>
                          <a:cs typeface="Times New Roman"/>
                        </a:rPr>
                        <a:t>3 037</a:t>
                      </a: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Calibri"/>
                          <a:ea typeface="Times New Roman"/>
                          <a:cs typeface="Times New Roman"/>
                        </a:rPr>
                        <a:t>3 084</a:t>
                      </a:r>
                    </a:p>
                  </a:txBody>
                  <a:tcPr marL="22860" marR="22860" marT="8255" marB="0" anchor="b"/>
                </a:tc>
              </a:tr>
              <a:tr h="562861">
                <a:tc>
                  <a:txBody>
                    <a:bodyPr/>
                    <a:lstStyle/>
                    <a:p>
                      <a:pPr marR="63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Calibri"/>
                          <a:ea typeface="Times New Roman"/>
                          <a:cs typeface="Times New Roman"/>
                        </a:rPr>
                        <a:t>Top5-25</a:t>
                      </a:r>
                      <a:r>
                        <a:rPr lang="hu-HU" sz="160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Calibri"/>
                          <a:ea typeface="Times New Roman"/>
                          <a:cs typeface="Times New Roman"/>
                        </a:rPr>
                        <a:t>2 670</a:t>
                      </a: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Calibri"/>
                          <a:ea typeface="Times New Roman"/>
                          <a:cs typeface="Times New Roman"/>
                        </a:rPr>
                        <a:t>2 457</a:t>
                      </a: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Calibri"/>
                          <a:ea typeface="Times New Roman"/>
                          <a:cs typeface="Times New Roman"/>
                        </a:rPr>
                        <a:t>2 361</a:t>
                      </a: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Calibri"/>
                          <a:ea typeface="Times New Roman"/>
                          <a:cs typeface="Times New Roman"/>
                        </a:rPr>
                        <a:t>2 264</a:t>
                      </a:r>
                    </a:p>
                  </a:txBody>
                  <a:tcPr marL="22860" marR="22860" marT="8255" marB="0" anchor="b"/>
                </a:tc>
              </a:tr>
              <a:tr h="562861">
                <a:tc>
                  <a:txBody>
                    <a:bodyPr/>
                    <a:lstStyle/>
                    <a:p>
                      <a:pPr marR="63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Calibri"/>
                          <a:ea typeface="Times New Roman"/>
                          <a:cs typeface="Times New Roman"/>
                        </a:rPr>
                        <a:t>Other firms</a:t>
                      </a:r>
                      <a:endParaRPr lang="hu-H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Calibri"/>
                          <a:ea typeface="Times New Roman"/>
                          <a:cs typeface="Times New Roman"/>
                        </a:rPr>
                        <a:t>27 612</a:t>
                      </a: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Calibri"/>
                          <a:ea typeface="Times New Roman"/>
                          <a:cs typeface="Times New Roman"/>
                        </a:rPr>
                        <a:t>25 845</a:t>
                      </a: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Calibri"/>
                          <a:ea typeface="Times New Roman"/>
                          <a:cs typeface="Times New Roman"/>
                        </a:rPr>
                        <a:t>25 235</a:t>
                      </a: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Calibri"/>
                          <a:ea typeface="Times New Roman"/>
                          <a:cs typeface="Times New Roman"/>
                        </a:rPr>
                        <a:t>21 186</a:t>
                      </a:r>
                    </a:p>
                  </a:txBody>
                  <a:tcPr marL="22860" marR="22860" marT="8255" marB="0" anchor="b"/>
                </a:tc>
              </a:tr>
              <a:tr h="562861">
                <a:tc>
                  <a:txBody>
                    <a:bodyPr/>
                    <a:lstStyle/>
                    <a:p>
                      <a:pPr marR="63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Calibri"/>
                          <a:ea typeface="Times New Roman"/>
                          <a:cs typeface="Times New Roman"/>
                        </a:rPr>
                        <a:t>Sole practitioners</a:t>
                      </a:r>
                      <a:r>
                        <a:rPr lang="hu-HU" sz="160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Calibri"/>
                          <a:ea typeface="Times New Roman"/>
                          <a:cs typeface="Times New Roman"/>
                        </a:rPr>
                        <a:t>13 327</a:t>
                      </a: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Calibri"/>
                          <a:ea typeface="Times New Roman"/>
                          <a:cs typeface="Times New Roman"/>
                        </a:rPr>
                        <a:t>12 376</a:t>
                      </a: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Calibri"/>
                          <a:ea typeface="Times New Roman"/>
                          <a:cs typeface="Times New Roman"/>
                        </a:rPr>
                        <a:t>10 493</a:t>
                      </a: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Calibri"/>
                          <a:ea typeface="Times New Roman"/>
                          <a:cs typeface="Times New Roman"/>
                        </a:rPr>
                        <a:t>8 411</a:t>
                      </a:r>
                    </a:p>
                  </a:txBody>
                  <a:tcPr marL="22860" marR="22860" marT="8255" marB="0" anchor="b"/>
                </a:tc>
              </a:tr>
              <a:tr h="562861">
                <a:tc>
                  <a:txBody>
                    <a:bodyPr/>
                    <a:lstStyle/>
                    <a:p>
                      <a:pPr marR="63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hu-H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Calibri"/>
                          <a:ea typeface="Times New Roman"/>
                          <a:cs typeface="Times New Roman"/>
                        </a:rPr>
                        <a:t>46 744</a:t>
                      </a:r>
                      <a:endParaRPr lang="hu-H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Calibri"/>
                          <a:ea typeface="Times New Roman"/>
                          <a:cs typeface="Times New Roman"/>
                        </a:rPr>
                        <a:t>43 689</a:t>
                      </a:r>
                      <a:endParaRPr lang="hu-H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Calibri"/>
                          <a:ea typeface="Times New Roman"/>
                          <a:cs typeface="Times New Roman"/>
                        </a:rPr>
                        <a:t>41 126</a:t>
                      </a:r>
                      <a:endParaRPr lang="hu-H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8255" marB="0" anchor="b"/>
                </a:tc>
                <a:tc>
                  <a:txBody>
                    <a:bodyPr/>
                    <a:lstStyle/>
                    <a:p>
                      <a:pPr marR="635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Calibri"/>
                          <a:ea typeface="Times New Roman"/>
                          <a:cs typeface="Times New Roman"/>
                        </a:rPr>
                        <a:t>34 945</a:t>
                      </a:r>
                      <a:endParaRPr lang="hu-H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825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35280" cy="868958"/>
          </a:xfrm>
        </p:spPr>
        <p:txBody>
          <a:bodyPr/>
          <a:lstStyle/>
          <a:p>
            <a:r>
              <a:rPr lang="hu-HU" sz="4000" dirty="0" err="1" smtClean="0">
                <a:solidFill>
                  <a:srgbClr val="FF9900"/>
                </a:solidFill>
              </a:rPr>
              <a:t>Enterprises</a:t>
            </a:r>
            <a:r>
              <a:rPr lang="hu-HU" sz="4000" dirty="0" smtClean="0">
                <a:solidFill>
                  <a:srgbClr val="FF9900"/>
                </a:solidFill>
              </a:rPr>
              <a:t> in Hungary 1 </a:t>
            </a:r>
            <a:r>
              <a:rPr lang="hu-HU" sz="4000" dirty="0">
                <a:solidFill>
                  <a:srgbClr val="FF9900"/>
                </a:solidFill>
              </a:rPr>
              <a:t/>
            </a:r>
            <a:br>
              <a:rPr lang="hu-HU" sz="4000" dirty="0">
                <a:solidFill>
                  <a:srgbClr val="FF9900"/>
                </a:solidFill>
              </a:rPr>
            </a:b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err="1" smtClean="0">
                <a:latin typeface="Calibri"/>
                <a:ea typeface="Calibri"/>
                <a:cs typeface="Times New Roman"/>
              </a:rPr>
              <a:t>Relatively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large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number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of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SEs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–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size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categories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are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different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from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EU</a:t>
            </a:r>
            <a:endParaRPr lang="hu-HU" dirty="0" smtClean="0">
              <a:latin typeface="Calibri"/>
              <a:ea typeface="Calibri"/>
              <a:cs typeface="Times New Roman"/>
            </a:endParaRPr>
          </a:p>
          <a:p>
            <a:pPr marL="360363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err="1" smtClean="0">
                <a:latin typeface="Calibri"/>
                <a:ea typeface="Calibri"/>
                <a:cs typeface="Times New Roman"/>
              </a:rPr>
              <a:t>Long-term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submission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deadline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, accounting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tasks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concentrating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at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the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end</a:t>
            </a:r>
            <a:endParaRPr lang="hu-HU" dirty="0">
              <a:latin typeface="Calibri"/>
              <a:ea typeface="Calibri"/>
              <a:cs typeface="Times New Roman"/>
            </a:endParaRP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smtClean="0">
                <a:latin typeface="Calibri"/>
                <a:ea typeface="Calibri"/>
                <a:cs typeface="Times New Roman"/>
              </a:rPr>
              <a:t>EU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environment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–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obligation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to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adapt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to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EU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regulations</a:t>
            </a:r>
            <a:endParaRPr lang="hu-HU" dirty="0" smtClean="0">
              <a:latin typeface="Calibri" pitchFamily="34" charset="0"/>
              <a:cs typeface="Calibri" pitchFamily="34" charset="0"/>
            </a:endParaRPr>
          </a:p>
          <a:p>
            <a:pPr marL="360363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err="1" smtClean="0">
                <a:latin typeface="Calibri"/>
                <a:ea typeface="Calibri"/>
                <a:cs typeface="Times New Roman"/>
              </a:rPr>
              <a:t>Need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to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manage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tax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problems</a:t>
            </a:r>
            <a:endParaRPr lang="hu-HU" dirty="0">
              <a:latin typeface="Calibri"/>
              <a:ea typeface="Calibri"/>
              <a:cs typeface="Times New Roman"/>
            </a:endParaRPr>
          </a:p>
          <a:p>
            <a:pPr marL="360363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endParaRPr lang="hu-HU" dirty="0">
              <a:latin typeface="Calibri"/>
              <a:ea typeface="Calibri"/>
              <a:cs typeface="Times New Roman"/>
            </a:endParaRPr>
          </a:p>
          <a:p>
            <a:endParaRPr lang="hu-H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 smtClean="0"/>
          </a:p>
        </p:txBody>
      </p:sp>
      <p:pic>
        <p:nvPicPr>
          <p:cNvPr id="5" name="Kép 6" descr="logo_pantone329C_e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625" y="6238875"/>
            <a:ext cx="22225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35280" cy="868958"/>
          </a:xfrm>
        </p:spPr>
        <p:txBody>
          <a:bodyPr/>
          <a:lstStyle/>
          <a:p>
            <a:r>
              <a:rPr lang="hu-HU" sz="4000" dirty="0" err="1" smtClean="0">
                <a:solidFill>
                  <a:srgbClr val="FF9900"/>
                </a:solidFill>
              </a:rPr>
              <a:t>Enterprises</a:t>
            </a:r>
            <a:r>
              <a:rPr lang="hu-HU" sz="4000" dirty="0" smtClean="0">
                <a:solidFill>
                  <a:srgbClr val="FF9900"/>
                </a:solidFill>
              </a:rPr>
              <a:t> in Hungary 2 </a:t>
            </a:r>
            <a:r>
              <a:rPr lang="hu-HU" sz="4000" dirty="0">
                <a:solidFill>
                  <a:srgbClr val="FF9900"/>
                </a:solidFill>
              </a:rPr>
              <a:t/>
            </a:r>
            <a:br>
              <a:rPr lang="hu-HU" sz="4000" dirty="0">
                <a:solidFill>
                  <a:srgbClr val="FF9900"/>
                </a:solidFill>
              </a:rPr>
            </a:b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360363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smtClean="0">
                <a:latin typeface="Calibri"/>
                <a:ea typeface="Calibri"/>
                <a:cs typeface="Times New Roman"/>
              </a:rPr>
              <a:t>Hungary is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not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a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eurozone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member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,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a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lot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of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currency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exchange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problems</a:t>
            </a:r>
            <a:endParaRPr lang="hu-HU" dirty="0" smtClean="0">
              <a:latin typeface="Calibri"/>
              <a:ea typeface="Calibri"/>
              <a:cs typeface="Times New Roman"/>
            </a:endParaRP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err="1" smtClean="0">
                <a:latin typeface="Calibri"/>
                <a:ea typeface="Calibri"/>
                <a:cs typeface="Times New Roman"/>
              </a:rPr>
              <a:t>Enterprises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not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always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employ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prepared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financial-accounting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experts</a:t>
            </a:r>
            <a:endParaRPr lang="hu-HU" dirty="0" smtClean="0">
              <a:latin typeface="Calibri"/>
              <a:ea typeface="Calibri"/>
              <a:cs typeface="Times New Roman"/>
            </a:endParaRP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smtClean="0">
                <a:latin typeface="Calibri"/>
                <a:ea typeface="Calibri"/>
                <a:cs typeface="Times New Roman"/>
              </a:rPr>
              <a:t>A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lot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of (more and more)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firms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are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not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obliged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to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audit –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lack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of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auditor’s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support</a:t>
            </a:r>
            <a:endParaRPr lang="hu-HU" dirty="0" smtClean="0">
              <a:latin typeface="Calibri"/>
              <a:ea typeface="Calibri"/>
              <a:cs typeface="Times New Roman"/>
            </a:endParaRP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smtClean="0">
                <a:latin typeface="Calibri"/>
                <a:ea typeface="Calibri"/>
                <a:cs typeface="Times New Roman"/>
              </a:rPr>
              <a:t>Less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tax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control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– no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control</a:t>
            </a:r>
            <a:endParaRPr lang="hu-HU" dirty="0">
              <a:latin typeface="Calibri"/>
              <a:ea typeface="Calibri"/>
              <a:cs typeface="Times New Roman"/>
            </a:endParaRPr>
          </a:p>
          <a:p>
            <a:pPr marL="360363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endParaRPr lang="hu-HU" dirty="0" smtClean="0">
              <a:latin typeface="Calibri"/>
              <a:ea typeface="Calibri"/>
              <a:cs typeface="Times New Roman"/>
            </a:endParaRPr>
          </a:p>
          <a:p>
            <a:endParaRPr lang="hu-H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 smtClean="0"/>
          </a:p>
        </p:txBody>
      </p:sp>
      <p:pic>
        <p:nvPicPr>
          <p:cNvPr id="5" name="Kép 6" descr="logo_pantone329C_e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625" y="6238875"/>
            <a:ext cx="22225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88372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07288" cy="576064"/>
          </a:xfrm>
        </p:spPr>
        <p:txBody>
          <a:bodyPr/>
          <a:lstStyle/>
          <a:p>
            <a:r>
              <a:rPr lang="hu-HU" dirty="0" smtClean="0"/>
              <a:t>Accounting </a:t>
            </a:r>
            <a:r>
              <a:rPr lang="hu-HU" dirty="0" err="1" smtClean="0"/>
              <a:t>rules</a:t>
            </a:r>
            <a:r>
              <a:rPr lang="hu-HU" dirty="0" smtClean="0"/>
              <a:t> 1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360363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err="1" smtClean="0">
                <a:latin typeface="Calibri"/>
                <a:ea typeface="Calibri"/>
                <a:cs typeface="Times New Roman"/>
              </a:rPr>
              <a:t>Regulation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by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laws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–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continental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accounting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practice</a:t>
            </a:r>
            <a:endParaRPr lang="hu-HU" dirty="0" smtClean="0">
              <a:latin typeface="Calibri"/>
              <a:ea typeface="Calibri"/>
              <a:cs typeface="Times New Roman"/>
            </a:endParaRP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err="1" smtClean="0">
                <a:latin typeface="Calibri"/>
                <a:ea typeface="Calibri"/>
                <a:cs typeface="Times New Roman"/>
              </a:rPr>
              <a:t>Many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are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exempted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from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detailed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reporting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obligation</a:t>
            </a:r>
            <a:endParaRPr lang="hu-HU" dirty="0" smtClean="0">
              <a:latin typeface="Calibri"/>
              <a:ea typeface="Calibri"/>
              <a:cs typeface="Times New Roman"/>
            </a:endParaRP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smtClean="0">
                <a:latin typeface="Calibri"/>
                <a:ea typeface="Calibri"/>
                <a:cs typeface="Times New Roman"/>
              </a:rPr>
              <a:t>IFRS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are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needed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only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in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case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of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consolidated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accounts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of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registered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firms</a:t>
            </a:r>
            <a:endParaRPr lang="hu-HU" dirty="0" smtClean="0">
              <a:latin typeface="Calibri"/>
              <a:ea typeface="Calibri"/>
              <a:cs typeface="Times New Roman"/>
            </a:endParaRP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smtClean="0">
                <a:latin typeface="Calibri"/>
                <a:ea typeface="Calibri"/>
                <a:cs typeface="Times New Roman"/>
              </a:rPr>
              <a:t>A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lot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of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changes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in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regulation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, a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lot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of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consequences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in accounting –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hard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to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 smtClean="0">
                <a:latin typeface="Calibri"/>
                <a:ea typeface="Calibri"/>
                <a:cs typeface="Times New Roman"/>
              </a:rPr>
              <a:t>manage</a:t>
            </a:r>
            <a:r>
              <a:rPr lang="hu-HU" dirty="0" smtClean="0">
                <a:latin typeface="Calibri"/>
                <a:ea typeface="Calibri"/>
                <a:cs typeface="Times New Roman"/>
              </a:rPr>
              <a:t> </a:t>
            </a:r>
            <a:endParaRPr lang="hu-HU" dirty="0" smtClean="0">
              <a:latin typeface="Calibri"/>
              <a:ea typeface="Calibri"/>
              <a:cs typeface="Times New Roman"/>
            </a:endParaRPr>
          </a:p>
          <a:p>
            <a:pPr marL="360363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endParaRPr lang="hu-HU" dirty="0">
              <a:latin typeface="Calibri"/>
              <a:ea typeface="Calibri"/>
              <a:cs typeface="Times New Roman"/>
            </a:endParaRP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endParaRPr lang="hu-H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 smtClean="0"/>
          </a:p>
        </p:txBody>
      </p:sp>
      <p:pic>
        <p:nvPicPr>
          <p:cNvPr id="5" name="Kép 6" descr="logo_pantone329C_e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625" y="6238875"/>
            <a:ext cx="22225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4sablon">
  <a:themeElements>
    <a:clrScheme name="mkvk 14">
      <a:dk1>
        <a:srgbClr val="005A58"/>
      </a:dk1>
      <a:lt1>
        <a:srgbClr val="FFFFFF"/>
      </a:lt1>
      <a:dk2>
        <a:srgbClr val="004F45"/>
      </a:dk2>
      <a:lt2>
        <a:srgbClr val="FF9900"/>
      </a:lt2>
      <a:accent1>
        <a:srgbClr val="006462"/>
      </a:accent1>
      <a:accent2>
        <a:srgbClr val="6D6FC7"/>
      </a:accent2>
      <a:accent3>
        <a:srgbClr val="AAB2B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mkv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kv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v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v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v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v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v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3">
        <a:dk1>
          <a:srgbClr val="005A58"/>
        </a:dk1>
        <a:lt1>
          <a:srgbClr val="FFFFFF"/>
        </a:lt1>
        <a:dk2>
          <a:srgbClr val="004F45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B2B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4">
        <a:dk1>
          <a:srgbClr val="005A58"/>
        </a:dk1>
        <a:lt1>
          <a:srgbClr val="FFFFFF"/>
        </a:lt1>
        <a:dk2>
          <a:srgbClr val="004F45"/>
        </a:dk2>
        <a:lt2>
          <a:srgbClr val="FF9900"/>
        </a:lt2>
        <a:accent1>
          <a:srgbClr val="006462"/>
        </a:accent1>
        <a:accent2>
          <a:srgbClr val="6D6FC7"/>
        </a:accent2>
        <a:accent3>
          <a:srgbClr val="AAB2B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5">
        <a:dk1>
          <a:srgbClr val="005A58"/>
        </a:dk1>
        <a:lt1>
          <a:srgbClr val="FFFFFF"/>
        </a:lt1>
        <a:dk2>
          <a:srgbClr val="004F45"/>
        </a:dk2>
        <a:lt2>
          <a:srgbClr val="FFCC00"/>
        </a:lt2>
        <a:accent1>
          <a:srgbClr val="006462"/>
        </a:accent1>
        <a:accent2>
          <a:srgbClr val="6D6FC7"/>
        </a:accent2>
        <a:accent3>
          <a:srgbClr val="AAB2B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v4sablon</Template>
  <TotalTime>2032</TotalTime>
  <Words>596</Words>
  <Application>Microsoft Office PowerPoint</Application>
  <PresentationFormat>Diavetítés a képernyőre (4:3 oldalarány)</PresentationFormat>
  <Paragraphs>189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v4sablon</vt:lpstr>
      <vt:lpstr>Professional support and auditor’s control in case of different financial reports in Hungary   -      Chamber of Hungarian Auditors</vt:lpstr>
      <vt:lpstr>1) Chamber in numbers 2) Enterprises in Hungary 3) Accounting rules 4) Act on the Chamber, services of the Chamber 5) Advisory services – opportunities and restrictions</vt:lpstr>
      <vt:lpstr>3. dia</vt:lpstr>
      <vt:lpstr>4. dia</vt:lpstr>
      <vt:lpstr>Revenue</vt:lpstr>
      <vt:lpstr>Number and distribution of  audit reports</vt:lpstr>
      <vt:lpstr>Enterprises in Hungary 1  </vt:lpstr>
      <vt:lpstr>Enterprises in Hungary 2  </vt:lpstr>
      <vt:lpstr>Accounting rules 1</vt:lpstr>
      <vt:lpstr>Accounting rules 2</vt:lpstr>
      <vt:lpstr>Act on the Chamber,  services by the Chamber </vt:lpstr>
      <vt:lpstr>Advisory services –  possibilities and restrictions1</vt:lpstr>
      <vt:lpstr>Advisory services –  possibilities and restrictions 2</vt:lpstr>
      <vt:lpstr>Expected (hoped) changes</vt:lpstr>
      <vt:lpstr>Thank you for your attention</vt:lpstr>
    </vt:vector>
  </TitlesOfParts>
  <Company>---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Detti</dc:creator>
  <cp:lastModifiedBy>mbernadett</cp:lastModifiedBy>
  <cp:revision>201</cp:revision>
  <dcterms:created xsi:type="dcterms:W3CDTF">2010-06-06T15:26:57Z</dcterms:created>
  <dcterms:modified xsi:type="dcterms:W3CDTF">2014-06-23T09:44:17Z</dcterms:modified>
</cp:coreProperties>
</file>