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6" r:id="rId1"/>
  </p:sldMasterIdLst>
  <p:notesMasterIdLst>
    <p:notesMasterId r:id="rId18"/>
  </p:notesMasterIdLst>
  <p:handoutMasterIdLst>
    <p:handoutMasterId r:id="rId19"/>
  </p:handoutMasterIdLst>
  <p:sldIdLst>
    <p:sldId id="346" r:id="rId2"/>
    <p:sldId id="331" r:id="rId3"/>
    <p:sldId id="338" r:id="rId4"/>
    <p:sldId id="329" r:id="rId5"/>
    <p:sldId id="339" r:id="rId6"/>
    <p:sldId id="320" r:id="rId7"/>
    <p:sldId id="340" r:id="rId8"/>
    <p:sldId id="353" r:id="rId9"/>
    <p:sldId id="354" r:id="rId10"/>
    <p:sldId id="341" r:id="rId11"/>
    <p:sldId id="352" r:id="rId12"/>
    <p:sldId id="348" r:id="rId13"/>
    <p:sldId id="350" r:id="rId14"/>
    <p:sldId id="327" r:id="rId15"/>
    <p:sldId id="356" r:id="rId16"/>
    <p:sldId id="334" r:id="rId17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93">
          <p15:clr>
            <a:srgbClr val="A4A3A4"/>
          </p15:clr>
        </p15:guide>
        <p15:guide id="2" orient="horz" pos="295">
          <p15:clr>
            <a:srgbClr val="A4A3A4"/>
          </p15:clr>
        </p15:guide>
        <p15:guide id="3" orient="horz" pos="850">
          <p15:clr>
            <a:srgbClr val="A4A3A4"/>
          </p15:clr>
        </p15:guide>
        <p15:guide id="4" orient="horz" pos="2784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2A9D9"/>
    <a:srgbClr val="013C80"/>
    <a:srgbClr val="2D8EC2"/>
    <a:srgbClr val="1A276D"/>
    <a:srgbClr val="68B133"/>
    <a:srgbClr val="168136"/>
    <a:srgbClr val="D53D20"/>
    <a:srgbClr val="D56229"/>
    <a:srgbClr val="E58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69273" autoAdjust="0"/>
  </p:normalViewPr>
  <p:slideViewPr>
    <p:cSldViewPr showGuides="1">
      <p:cViewPr>
        <p:scale>
          <a:sx n="110" d="100"/>
          <a:sy n="110" d="100"/>
        </p:scale>
        <p:origin x="92" y="-1272"/>
      </p:cViewPr>
      <p:guideLst>
        <p:guide orient="horz" pos="1493"/>
        <p:guide orient="horz" pos="295"/>
        <p:guide orient="horz" pos="850"/>
        <p:guide orient="horz" pos="2784"/>
        <p:guide pos="2880"/>
      </p:guideLst>
    </p:cSldViewPr>
  </p:slideViewPr>
  <p:outlineViewPr>
    <p:cViewPr>
      <p:scale>
        <a:sx n="33" d="100"/>
        <a:sy n="33" d="100"/>
      </p:scale>
      <p:origin x="0" y="-8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>
        <p:scale>
          <a:sx n="112" d="100"/>
          <a:sy n="112" d="100"/>
        </p:scale>
        <p:origin x="1320" y="5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9631CD-49ED-487D-848E-8B3A75A365D2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A55AE1-DB82-4F66-8ED3-6A1F6B441C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5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2CF44F-EFC8-E748-80EB-4ED396B872D8}" type="datetime1">
              <a:rPr lang="en-US"/>
              <a:pPr>
                <a:defRPr/>
              </a:pPr>
              <a:t>6/30/2014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77551F-2C26-5D4E-AA97-F437309E4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57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8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0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03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465835"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66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57024" indent="-2911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64653" indent="-23293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30514" indent="-23293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96375" indent="-23293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B3CA995-7840-9148-9C87-92864F1A8B45}" type="slidenum">
              <a:rPr lang="en-US" sz="1200"/>
              <a:pPr/>
              <a:t>14</a:t>
            </a:fld>
            <a:endParaRPr lang="en-US" sz="1200" dirty="0"/>
          </a:p>
        </p:txBody>
      </p:sp>
      <p:sp>
        <p:nvSpPr>
          <p:cNvPr id="4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701040" y="4267200"/>
            <a:ext cx="5608320" cy="44869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ts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44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623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</a:rPr>
              <a:t>As we look ahead, we must keep working to keep our profession on the right and relevant track.</a:t>
            </a: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</a:rPr>
              <a:t>	</a:t>
            </a:r>
          </a:p>
          <a:p>
            <a:endParaRPr lang="en-US" sz="110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783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0" y="4415790"/>
            <a:ext cx="5608320" cy="41833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6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0" y="4415790"/>
            <a:ext cx="5608320" cy="4183380"/>
          </a:xfrm>
        </p:spPr>
        <p:txBody>
          <a:bodyPr>
            <a:normAutofit/>
          </a:bodyPr>
          <a:lstStyle/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640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0" y="4415790"/>
            <a:ext cx="5608320" cy="418338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6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0" y="4279295"/>
            <a:ext cx="5608320" cy="43198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11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640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0" y="4267200"/>
            <a:ext cx="5608320" cy="4331970"/>
          </a:xfrm>
        </p:spPr>
        <p:txBody>
          <a:bodyPr>
            <a:noAutofit/>
          </a:bodyPr>
          <a:lstStyle/>
          <a:p>
            <a:pPr marL="0" lvl="1">
              <a:spcBef>
                <a:spcPts val="0"/>
              </a:spcBef>
            </a:pP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5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0" y="4267200"/>
            <a:ext cx="5608320" cy="4331970"/>
          </a:xfrm>
        </p:spPr>
        <p:txBody>
          <a:bodyPr>
            <a:noAutofit/>
          </a:bodyPr>
          <a:lstStyle/>
          <a:p>
            <a:pPr marL="0" lvl="1">
              <a:spcBef>
                <a:spcPts val="0"/>
              </a:spcBef>
            </a:pPr>
            <a:endParaRPr lang="en-US" sz="1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5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0" y="4415790"/>
            <a:ext cx="5608320" cy="41833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2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1042" y="4415790"/>
            <a:ext cx="6080760" cy="44996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11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6915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ifac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wcoa2014rome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ifac.org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1198961"/>
            <a:ext cx="9144000" cy="3950208"/>
          </a:xfrm>
          <a:prstGeom prst="rect">
            <a:avLst/>
          </a:prstGeom>
          <a:gradFill rotWithShape="0">
            <a:gsLst>
              <a:gs pos="0">
                <a:srgbClr val="18276E"/>
              </a:gs>
              <a:gs pos="100000">
                <a:srgbClr val="0092D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" name="Picture 6" descr="Ribbon_orange_1.25in_widt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98961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398986"/>
            <a:ext cx="4648200" cy="74295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7200" y="2484835"/>
            <a:ext cx="3060700" cy="131445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472"/>
            <a:ext cx="2075688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18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825610" y="3829050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65000"/>
                    <a:lumOff val="35000"/>
                  </a:schemeClr>
                </a:solidFill>
                <a:hlinkClick r:id="rId2"/>
              </a:rPr>
              <a:t>www.ifac.org</a:t>
            </a:r>
            <a:endParaRPr lang="en-US" sz="1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70" y="1600200"/>
            <a:ext cx="2651261" cy="89154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 flipH="1">
            <a:off x="381000" y="4572000"/>
            <a:ext cx="8763000" cy="46038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11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254972" y="3562350"/>
            <a:ext cx="281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2"/>
              </a:rPr>
              <a:t>www.wcoa2014rome.com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023366"/>
            <a:ext cx="2743200" cy="170078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 flipH="1">
            <a:off x="381000" y="4572000"/>
            <a:ext cx="8763000" cy="46038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15068" y="2876550"/>
            <a:ext cx="471386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 kern="300" dirty="0" smtClean="0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you in Rome in November 2014</a:t>
            </a:r>
            <a:endParaRPr lang="en-US" sz="1600" kern="300" dirty="0">
              <a:solidFill>
                <a:srgbClr val="005B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33800" y="4171950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tx2">
                    <a:lumMod val="65000"/>
                    <a:lumOff val="35000"/>
                  </a:schemeClr>
                </a:solidFill>
                <a:hlinkClick r:id="rId4"/>
              </a:rPr>
              <a:t>www.ifac.org</a:t>
            </a:r>
            <a:endParaRPr lang="en-US" sz="1800" b="0" u="sng" kern="12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7096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776"/>
              </a:spcBef>
              <a:defRPr/>
            </a:lvl2pPr>
            <a:lvl3pPr>
              <a:spcBef>
                <a:spcPts val="776"/>
              </a:spcBef>
              <a:defRPr/>
            </a:lvl3pPr>
            <a:lvl4pPr>
              <a:spcBef>
                <a:spcPts val="776"/>
              </a:spcBef>
              <a:defRPr/>
            </a:lvl4pPr>
            <a:lvl5pPr>
              <a:spcBef>
                <a:spcPts val="776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381000" y="57150"/>
            <a:ext cx="2667000" cy="17145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6193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75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7854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078"/>
            <a:ext cx="5791200" cy="481012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9374"/>
            <a:ext cx="5111750" cy="30702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6" y="1349377"/>
            <a:ext cx="3084513" cy="30702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0684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6" y="3305177"/>
            <a:ext cx="8113713" cy="102155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6" y="2180035"/>
            <a:ext cx="8113713" cy="1125140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0276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9375"/>
            <a:ext cx="4114800" cy="3070225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9375"/>
            <a:ext cx="4114800" cy="30702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40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81000" y="137160"/>
            <a:ext cx="2667000" cy="17145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32838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40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1000" y="137160"/>
            <a:ext cx="2667000" cy="17145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490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911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349375"/>
            <a:ext cx="8458200" cy="307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2911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" y="1735"/>
            <a:ext cx="9140971" cy="12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 flipH="1">
            <a:off x="381000" y="4572000"/>
            <a:ext cx="8763000" cy="46038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6193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5876"/>
            <a:ext cx="8458200" cy="30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424616" y="4824412"/>
            <a:ext cx="241458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en-US" sz="800" dirty="0" smtClean="0">
                <a:solidFill>
                  <a:schemeClr val="bg2"/>
                </a:solidFill>
                <a:cs typeface="MS PGothic" charset="0"/>
              </a:rPr>
              <a:t>Page </a:t>
            </a:r>
            <a:fld id="{95158037-59F0-9C4B-B231-1C776117AADA}" type="slidenum">
              <a:rPr lang="en-US" sz="800" smtClean="0">
                <a:solidFill>
                  <a:schemeClr val="bg2"/>
                </a:solidFill>
              </a:rPr>
              <a:pPr algn="r">
                <a:defRPr/>
              </a:pPr>
              <a:t>‹#›</a:t>
            </a:fld>
            <a:r>
              <a:rPr lang="en-US" sz="800" dirty="0" smtClean="0">
                <a:solidFill>
                  <a:schemeClr val="bg2"/>
                </a:solidFill>
                <a:cs typeface="MS PGothic" charset="0"/>
              </a:rPr>
              <a:t>  |  Confidential and Proprietary Information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15567"/>
            <a:ext cx="1037844" cy="348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5" r:id="rId2"/>
    <p:sldLayoutId id="2147483845" r:id="rId3"/>
    <p:sldLayoutId id="2147483846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44" r:id="rId10"/>
    <p:sldLayoutId id="2147483847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ts val="776"/>
        </a:spcBef>
        <a:spcAft>
          <a:spcPct val="0"/>
        </a:spcAft>
        <a:buChar char="•"/>
        <a:defRPr sz="24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ＭＳ Ｐゴシック" charset="0"/>
        </a:defRPr>
      </a:lvl1pPr>
      <a:lvl2pPr marL="694944" indent="-347472" algn="l" rtl="0" eaLnBrk="1" fontAlgn="base" hangingPunct="1">
        <a:spcBef>
          <a:spcPts val="776"/>
        </a:spcBef>
        <a:spcAft>
          <a:spcPct val="0"/>
        </a:spcAft>
        <a:buChar char="–"/>
        <a:defRPr sz="20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2pPr>
      <a:lvl3pPr marL="1042416" indent="-347472" algn="l" rtl="0" eaLnBrk="1" fontAlgn="base" hangingPunct="1">
        <a:spcBef>
          <a:spcPts val="776"/>
        </a:spcBef>
        <a:spcAft>
          <a:spcPct val="0"/>
        </a:spcAft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3pPr>
      <a:lvl4pPr marL="1389888" indent="-347472" algn="l" rtl="0" eaLnBrk="1" fontAlgn="base" hangingPunct="1">
        <a:spcBef>
          <a:spcPts val="776"/>
        </a:spcBef>
        <a:spcAft>
          <a:spcPct val="0"/>
        </a:spcAft>
        <a:buChar char="–"/>
        <a:defRPr sz="16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4pPr>
      <a:lvl5pPr marL="1737360" indent="-347472" algn="l" rtl="0" eaLnBrk="1" fontAlgn="base" hangingPunct="1">
        <a:spcBef>
          <a:spcPts val="776"/>
        </a:spcBef>
        <a:spcAft>
          <a:spcPct val="0"/>
        </a:spcAft>
        <a:buChar char="»"/>
        <a:defRPr sz="14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fac.us7.list-manage.com/track/click?u=9e7d9671563ff754a328b2833&amp;id=e5d15a15a0&amp;e=d686d1c68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4114800" y="1657350"/>
            <a:ext cx="5029200" cy="457200"/>
          </a:xfrm>
        </p:spPr>
        <p:txBody>
          <a:bodyPr/>
          <a:lstStyle/>
          <a:p>
            <a:r>
              <a:rPr lang="en-US" sz="2000" dirty="0" smtClean="0"/>
              <a:t>IFAC's </a:t>
            </a:r>
            <a:r>
              <a:rPr lang="en-US" sz="2000" dirty="0"/>
              <a:t>Global Knowledge Gateway-a shared, global resource for accountants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227785"/>
            <a:ext cx="3886200" cy="19157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Arial" charset="0"/>
              </a:rPr>
              <a:t>Daria Kukhar</a:t>
            </a:r>
            <a:endParaRPr lang="en-US" dirty="0"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Arial" charset="0"/>
              </a:rPr>
              <a:t>International Federation of </a:t>
            </a:r>
            <a:r>
              <a:rPr lang="en-US" dirty="0" smtClean="0">
                <a:latin typeface="Arial" charset="0"/>
              </a:rPr>
              <a:t>Accountants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8TH </a:t>
            </a:r>
            <a:r>
              <a:rPr lang="en-US" b="1" dirty="0" smtClean="0"/>
              <a:t>CROSS-BORDER </a:t>
            </a:r>
            <a:r>
              <a:rPr lang="en-US" b="1" dirty="0"/>
              <a:t>MEETING </a:t>
            </a:r>
            <a:endParaRPr lang="en-US" b="1" dirty="0" smtClean="0"/>
          </a:p>
          <a:p>
            <a:r>
              <a:rPr lang="en-US" dirty="0" smtClean="0">
                <a:latin typeface="Arial" charset="0"/>
              </a:rPr>
              <a:t>July 2, 2014</a:t>
            </a:r>
          </a:p>
          <a:p>
            <a:r>
              <a:rPr lang="en-US" dirty="0" smtClean="0">
                <a:latin typeface="Arial" charset="0"/>
              </a:rPr>
              <a:t>Moscow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660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the Profession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04950"/>
            <a:ext cx="3429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Progress to Date:</a:t>
            </a:r>
          </a:p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Launching Global Knowledge Gateway</a:t>
            </a:r>
          </a:p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Publishing International Good Practice Guidance</a:t>
            </a:r>
          </a:p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Creating resources for SMPs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5" t="823" r="6839" b="1491"/>
          <a:stretch/>
        </p:blipFill>
        <p:spPr bwMode="auto">
          <a:xfrm>
            <a:off x="5497309" y="285750"/>
            <a:ext cx="2884691" cy="41147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0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International </a:t>
            </a:r>
            <a:r>
              <a:rPr lang="en-US" dirty="0"/>
              <a:t>Good Practice Guidance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04950"/>
            <a:ext cx="8763000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Principles 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for Effective Business Reporting 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Processes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-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11 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key principles for evaluating and improving business reporting </a:t>
            </a:r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processes</a:t>
            </a:r>
          </a:p>
          <a:p>
            <a:pPr marL="347472" lvl="1" eaLnBrk="1" hangingPunct="1">
              <a:spcBef>
                <a:spcPts val="776"/>
              </a:spcBef>
            </a:pPr>
            <a:endParaRPr lang="en-US" sz="2000" dirty="0" smtClean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+mn-cs"/>
            </a:endParaRPr>
          </a:p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/>
              <a:t>Developing and Reporting Supplementary Financial Measures—Definition, Principles, and </a:t>
            </a:r>
            <a:r>
              <a:rPr lang="en-US" sz="2000" dirty="0" smtClean="0"/>
              <a:t>Disclosures </a:t>
            </a:r>
            <a:r>
              <a:rPr lang="en-US" sz="2000" i="1" dirty="0" smtClean="0"/>
              <a:t>(ED, comments were due May 26)</a:t>
            </a: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393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152400" y="1276350"/>
            <a:ext cx="6400800" cy="3200400"/>
          </a:xfrm>
        </p:spPr>
        <p:txBody>
          <a:bodyPr numCol="2"/>
          <a:lstStyle/>
          <a:p>
            <a:r>
              <a:rPr lang="en-US" dirty="0" smtClean="0">
                <a:latin typeface="Arial" charset="0"/>
              </a:rPr>
              <a:t>Business reporting</a:t>
            </a:r>
          </a:p>
          <a:p>
            <a:r>
              <a:rPr lang="en-US" dirty="0" smtClean="0">
                <a:latin typeface="Arial" charset="0"/>
              </a:rPr>
              <a:t>Ethics</a:t>
            </a:r>
          </a:p>
          <a:p>
            <a:r>
              <a:rPr lang="en-US" dirty="0" smtClean="0">
                <a:latin typeface="Arial" charset="0"/>
              </a:rPr>
              <a:t>Financial leadership &amp; development</a:t>
            </a:r>
          </a:p>
          <a:p>
            <a:r>
              <a:rPr lang="en-US" dirty="0" smtClean="0">
                <a:latin typeface="Arial" charset="0"/>
              </a:rPr>
              <a:t>Governance</a:t>
            </a:r>
          </a:p>
          <a:p>
            <a:r>
              <a:rPr lang="en-US" dirty="0" smtClean="0"/>
              <a:t>Performance and financial management</a:t>
            </a:r>
          </a:p>
          <a:p>
            <a:r>
              <a:rPr lang="en-US" dirty="0" smtClean="0"/>
              <a:t>Risk management</a:t>
            </a:r>
            <a:br>
              <a:rPr lang="en-US" dirty="0" smtClean="0"/>
            </a:br>
            <a:r>
              <a:rPr lang="en-US" dirty="0" smtClean="0"/>
              <a:t>&amp; internal control</a:t>
            </a:r>
          </a:p>
          <a:p>
            <a:r>
              <a:rPr lang="en-US" dirty="0" smtClean="0"/>
              <a:t>Sustainability</a:t>
            </a:r>
          </a:p>
          <a:p>
            <a:r>
              <a:rPr lang="en-US" dirty="0" smtClean="0"/>
              <a:t>Audit &amp; assurance</a:t>
            </a:r>
          </a:p>
          <a:p>
            <a:r>
              <a:rPr lang="en-US" dirty="0" smtClean="0"/>
              <a:t>Practice management</a:t>
            </a:r>
            <a:endParaRPr lang="en-US" dirty="0"/>
          </a:p>
          <a:p>
            <a:endParaRPr lang="en-US" dirty="0">
              <a:latin typeface="Arial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1000" y="438150"/>
            <a:ext cx="7543800" cy="400050"/>
          </a:xfrm>
        </p:spPr>
        <p:txBody>
          <a:bodyPr/>
          <a:lstStyle/>
          <a:p>
            <a:r>
              <a:rPr lang="en-US" dirty="0" smtClean="0"/>
              <a:t>Support for Professional Accountants</a:t>
            </a:r>
            <a:br>
              <a:rPr lang="en-US" dirty="0" smtClean="0"/>
            </a:br>
            <a:r>
              <a:rPr lang="en-US" sz="2000" i="1" dirty="0" smtClean="0"/>
              <a:t>Global Knowledge Gateway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34828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152400" y="1276350"/>
            <a:ext cx="6400800" cy="3200400"/>
          </a:xfrm>
        </p:spPr>
        <p:txBody>
          <a:bodyPr numCol="2"/>
          <a:lstStyle/>
          <a:p>
            <a:pPr lvl="0"/>
            <a:r>
              <a:rPr lang="en-US" kern="1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Viewpoints</a:t>
            </a:r>
          </a:p>
          <a:p>
            <a:pPr lvl="0"/>
            <a:r>
              <a:rPr lang="en-US" kern="12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Accountancy </a:t>
            </a:r>
            <a:r>
              <a:rPr lang="en-US" kern="1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News</a:t>
            </a:r>
          </a:p>
          <a:p>
            <a:pPr lvl="0"/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Resources</a:t>
            </a:r>
          </a:p>
          <a:p>
            <a:pPr lvl="0"/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Discussions</a:t>
            </a:r>
          </a:p>
          <a:p>
            <a:pPr lvl="0"/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Topical News</a:t>
            </a:r>
          </a:p>
          <a:p>
            <a:pPr lvl="0"/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Upcoming Events</a:t>
            </a:r>
          </a:p>
          <a:p>
            <a:pPr marL="0" indent="0">
              <a:buNone/>
            </a:pPr>
            <a:endParaRPr lang="en-US" u="sng" dirty="0">
              <a:hlinkClick r:id="rId3"/>
            </a:endParaRPr>
          </a:p>
          <a:p>
            <a:pPr marL="0" indent="0">
              <a:buNone/>
            </a:pPr>
            <a:endParaRPr lang="en-US" u="sng" dirty="0" smtClean="0">
              <a:hlinkClick r:id="rId3"/>
            </a:endParaRPr>
          </a:p>
          <a:p>
            <a:pPr marL="0" indent="0">
              <a:buNone/>
            </a:pPr>
            <a:endParaRPr lang="en-US" u="sng" dirty="0">
              <a:hlinkClick r:id="rId3"/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200" dirty="0" smtClean="0"/>
              <a:t>Register!</a:t>
            </a:r>
            <a:endParaRPr lang="en-US" sz="3200" dirty="0">
              <a:latin typeface="Arial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1000" y="438150"/>
            <a:ext cx="7543800" cy="400050"/>
          </a:xfrm>
        </p:spPr>
        <p:txBody>
          <a:bodyPr/>
          <a:lstStyle/>
          <a:p>
            <a:r>
              <a:rPr lang="en-US" sz="2000" dirty="0" smtClean="0"/>
              <a:t>Global Knowledge Gateway-</a:t>
            </a:r>
            <a:r>
              <a:rPr lang="en-US" sz="2000" dirty="0"/>
              <a:t> </a:t>
            </a:r>
            <a:r>
              <a:rPr lang="en-US" sz="2000" dirty="0" smtClean="0"/>
              <a:t>Six Key Components</a:t>
            </a:r>
            <a:endParaRPr lang="en-US" sz="2000" i="1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3009900" y="2190750"/>
            <a:ext cx="1143000" cy="609600"/>
          </a:xfrm>
          <a:prstGeom prst="rightArrow">
            <a:avLst>
              <a:gd name="adj1" fmla="val 3481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4819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4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40005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Enhanced Organizational Reporting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 descr="http://www.saslondon.com/media/3774/SAS_website_IR_im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37" y="2038350"/>
            <a:ext cx="3810000" cy="25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1504950"/>
            <a:ext cx="8001000" cy="2971800"/>
          </a:xfrm>
        </p:spPr>
        <p:txBody>
          <a:bodyPr/>
          <a:lstStyle/>
          <a:p>
            <a:pPr marL="0" indent="0">
              <a:buClr>
                <a:schemeClr val="tx2">
                  <a:lumMod val="65000"/>
                  <a:lumOff val="35000"/>
                </a:schemeClr>
              </a:buClr>
              <a:buNone/>
            </a:pPr>
            <a:r>
              <a:rPr lang="en-US" dirty="0" smtClean="0"/>
              <a:t>Non-financial reporting is important for:</a:t>
            </a:r>
          </a:p>
          <a:p>
            <a:pPr lvl="1">
              <a:buClr>
                <a:schemeClr val="tx2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Decision-making</a:t>
            </a:r>
          </a:p>
          <a:p>
            <a:pPr lvl="1">
              <a:buClr>
                <a:schemeClr val="tx2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Promoting transparency</a:t>
            </a:r>
          </a:p>
          <a:p>
            <a:pPr lvl="1">
              <a:buClr>
                <a:schemeClr val="tx2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Discharging accountability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Areas of Focus: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Is Integrated Reporting living up to its promise?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What lesson can be learned from narrative reporting? </a:t>
            </a:r>
          </a:p>
          <a:p>
            <a:pPr lvl="1">
              <a:buClr>
                <a:schemeClr val="tx2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Clr>
                <a:schemeClr val="tx2">
                  <a:lumMod val="65000"/>
                  <a:lumOff val="35000"/>
                </a:schemeClr>
              </a:buClr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8013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Latest Knowledge </a:t>
            </a:r>
            <a:r>
              <a:rPr lang="en-US" dirty="0" smtClean="0"/>
              <a:t>Gateway-June </a:t>
            </a:r>
            <a:r>
              <a:rPr lang="en-US" dirty="0"/>
              <a:t>24, 2014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04950"/>
            <a:ext cx="876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Viewpoint</a:t>
            </a:r>
            <a:r>
              <a:rPr lang="en-US" dirty="0"/>
              <a:t> | Shared Standard Setting in the Public Interest: A Strong Model by Fayez Choudhury, CEO, IFAC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Discussion</a:t>
            </a:r>
            <a:r>
              <a:rPr lang="en-US" dirty="0"/>
              <a:t> | Supporting the Implementation of International Standards—What’s Next?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News | View All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CAQ’s Field-Testing Yields Further Recommendations to Auditor’s Reporting Model</a:t>
            </a:r>
            <a:br>
              <a:rPr lang="en-US" dirty="0"/>
            </a:br>
            <a:endParaRPr lang="en-US" dirty="0"/>
          </a:p>
          <a:p>
            <a:pPr marL="0" indent="0">
              <a:buClr>
                <a:schemeClr val="tx2">
                  <a:lumMod val="65000"/>
                  <a:lumOff val="35000"/>
                </a:schemeClr>
              </a:buClr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9090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4282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Accountants in Society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0" y="1352550"/>
            <a:ext cx="673139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36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38150"/>
            <a:ext cx="7543800" cy="400050"/>
          </a:xfrm>
        </p:spPr>
        <p:txBody>
          <a:bodyPr/>
          <a:lstStyle/>
          <a:p>
            <a:r>
              <a:rPr lang="en-US" dirty="0" smtClean="0"/>
              <a:t>IFAC Operating Lines</a:t>
            </a:r>
            <a:br>
              <a:rPr lang="en-US" dirty="0" smtClean="0"/>
            </a:b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504950"/>
            <a:ext cx="457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Supporting standards development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Improving quality and capacity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Global </a:t>
            </a: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representation and </a:t>
            </a: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advocacy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Supporting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 profession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P:\Images (owned by IFAC)\SMP images\iStock_SMPC-Poll-2012-Cover-Glob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143250" cy="31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38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Standards Development</a:t>
            </a:r>
            <a:endParaRPr lang="en-US" i="1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733800" y="1504950"/>
            <a:ext cx="5257800" cy="2743200"/>
          </a:xfrm>
        </p:spPr>
        <p:txBody>
          <a:bodyPr/>
          <a:lstStyle/>
          <a:p>
            <a:r>
              <a:rPr lang="en-US" dirty="0" smtClean="0"/>
              <a:t>Foster </a:t>
            </a:r>
            <a:r>
              <a:rPr lang="en-US" dirty="0"/>
              <a:t>high-quality financial information</a:t>
            </a:r>
          </a:p>
          <a:p>
            <a:r>
              <a:rPr lang="en-US" dirty="0" smtClean="0"/>
              <a:t>Promote confidence in markets</a:t>
            </a:r>
          </a:p>
          <a:p>
            <a:r>
              <a:rPr lang="en-US" dirty="0" smtClean="0"/>
              <a:t>Enhance public resource management</a:t>
            </a:r>
            <a:endParaRPr lang="en-US" dirty="0"/>
          </a:p>
          <a:p>
            <a:r>
              <a:rPr lang="en-US" dirty="0"/>
              <a:t>Facilitate regional </a:t>
            </a:r>
            <a:r>
              <a:rPr lang="en-US" dirty="0" smtClean="0"/>
              <a:t>and </a:t>
            </a:r>
            <a:r>
              <a:rPr lang="en-US" dirty="0"/>
              <a:t>international economic </a:t>
            </a:r>
            <a:r>
              <a:rPr lang="en-US" dirty="0" smtClean="0"/>
              <a:t>integration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09750"/>
            <a:ext cx="32270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684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1307902"/>
            <a:ext cx="61722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Progress to Date:</a:t>
            </a:r>
          </a:p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80+ government/public sector entities using/planning to adopt IPSASs</a:t>
            </a:r>
          </a:p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100+ </a:t>
            </a: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jurisdictions using/adopting clarified ISAs or using as a basis for national standards</a:t>
            </a:r>
          </a:p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120+ jurisdictions using/adopting the Code of Ethics for Professional Accountants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http://www.ascajordan.org/UpLoadImages/ASCA_Jordan_/book_pic/ipsas%202012%2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7" y="1073726"/>
            <a:ext cx="1760682" cy="2641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81000" y="438150"/>
            <a:ext cx="7543800" cy="400050"/>
          </a:xfrm>
        </p:spPr>
        <p:txBody>
          <a:bodyPr/>
          <a:lstStyle/>
          <a:p>
            <a:r>
              <a:rPr lang="en-US" dirty="0" smtClean="0"/>
              <a:t>Supporting Standards Development</a:t>
            </a:r>
            <a:br>
              <a:rPr lang="en-US" dirty="0" smtClean="0"/>
            </a:b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551042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Quality and Capacity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86200" y="1504950"/>
            <a:ext cx="5029200" cy="237744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Tx/>
              <a:buChar char="•"/>
            </a:pPr>
            <a:r>
              <a:rPr lang="en-US" sz="2400" dirty="0"/>
              <a:t>Supporting high-quality PAOs and strengthening </a:t>
            </a:r>
            <a:br>
              <a:rPr lang="en-US" sz="2400" dirty="0"/>
            </a:br>
            <a:r>
              <a:rPr lang="en-US" sz="2400" dirty="0"/>
              <a:t>the profession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kern="1200" dirty="0"/>
              <a:t>Member Body Compliance Program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kern="1200" dirty="0"/>
              <a:t>Professional Accountancy Organization (PAO) Development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kern="1200" dirty="0"/>
              <a:t>MOSAIC </a:t>
            </a:r>
          </a:p>
          <a:p>
            <a:endParaRPr lang="en-US" dirty="0"/>
          </a:p>
        </p:txBody>
      </p:sp>
      <p:pic>
        <p:nvPicPr>
          <p:cNvPr id="7" name="Content Placeholder 5" descr="MP9004484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571500" y="1357392"/>
            <a:ext cx="3009900" cy="3009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687349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Quality and Capacity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1000" y="1352550"/>
            <a:ext cx="4343400" cy="245364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Tx/>
              <a:buChar char="•"/>
            </a:pPr>
            <a:r>
              <a:rPr lang="en-US" sz="2400" dirty="0" smtClean="0"/>
              <a:t>Progress to Date: </a:t>
            </a:r>
          </a:p>
          <a:p>
            <a:pPr lvl="1">
              <a:buFontTx/>
              <a:buChar char="–"/>
            </a:pPr>
            <a:r>
              <a:rPr lang="en-US" dirty="0"/>
              <a:t>Supporting and managing MOSAIC</a:t>
            </a:r>
          </a:p>
          <a:p>
            <a:pPr lvl="1">
              <a:buFontTx/>
              <a:buChar char="–"/>
            </a:pPr>
            <a:r>
              <a:rPr lang="en-US" dirty="0"/>
              <a:t>Publishing 110 actions plans in 2013</a:t>
            </a:r>
          </a:p>
          <a:p>
            <a:pPr lvl="1">
              <a:buFontTx/>
              <a:buChar char="–"/>
            </a:pPr>
            <a:r>
              <a:rPr lang="en-US" dirty="0"/>
              <a:t>Reviewing eight World Bank </a:t>
            </a:r>
            <a:r>
              <a:rPr lang="en-US" dirty="0" smtClean="0"/>
              <a:t>ROSC Reports</a:t>
            </a:r>
            <a:endParaRPr lang="en-US" dirty="0"/>
          </a:p>
          <a:p>
            <a:pPr lvl="1">
              <a:buFontTx/>
              <a:buChar char="–"/>
            </a:pPr>
            <a:r>
              <a:rPr lang="en-US" dirty="0"/>
              <a:t>DFID/IFAC agreement</a:t>
            </a:r>
          </a:p>
          <a:p>
            <a:endParaRPr lang="en-US" dirty="0"/>
          </a:p>
        </p:txBody>
      </p:sp>
      <p:pic>
        <p:nvPicPr>
          <p:cNvPr id="6" name="Picture 5" descr="S:\Comms\Speeches &amp; Presentations\Publication Covers\MOSAIC\PAO Global Development Report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700">
            <a:off x="5099403" y="951488"/>
            <a:ext cx="2857458" cy="332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95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81000" y="571500"/>
            <a:ext cx="7543800" cy="400050"/>
          </a:xfrm>
        </p:spPr>
        <p:txBody>
          <a:bodyPr/>
          <a:lstStyle/>
          <a:p>
            <a:r>
              <a:rPr lang="en-US" dirty="0" smtClean="0"/>
              <a:t>Global Representation and Advocacy</a:t>
            </a:r>
            <a:r>
              <a:rPr lang="en-US" dirty="0"/>
              <a:t/>
            </a:r>
            <a:br>
              <a:rPr lang="en-US" dirty="0"/>
            </a:br>
            <a:r>
              <a:rPr lang="en-US" sz="2000" i="1" dirty="0"/>
              <a:t/>
            </a:r>
            <a:br>
              <a:rPr lang="en-US" sz="2000" i="1" dirty="0"/>
            </a:b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352550"/>
            <a:ext cx="4419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Leveraging IFAC’s position as an independent public </a:t>
            </a:r>
            <a:b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interest voice for the profession</a:t>
            </a:r>
          </a:p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Promote </a:t>
            </a:r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profession’s interests</a:t>
            </a:r>
          </a:p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Stimulate discussion </a:t>
            </a:r>
          </a:p>
          <a:p>
            <a:pPr marL="694944" lvl="1" indent="-347472" eaLnBrk="1" hangingPunct="1">
              <a:spcBef>
                <a:spcPts val="776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Convene interested stakeholders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http://whrelocator.files.wordpress.com/2012/05/global-wor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1275"/>
            <a:ext cx="3657600" cy="2681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81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ontent Placeholder 1"/>
          <p:cNvSpPr>
            <a:spLocks noGrp="1"/>
          </p:cNvSpPr>
          <p:nvPr>
            <p:ph idx="1"/>
          </p:nvPr>
        </p:nvSpPr>
        <p:spPr>
          <a:xfrm>
            <a:off x="457200" y="1381014"/>
            <a:ext cx="4800600" cy="1950194"/>
          </a:xfrm>
        </p:spPr>
        <p:txBody>
          <a:bodyPr/>
          <a:lstStyle/>
          <a:p>
            <a:pPr>
              <a:buClr>
                <a:schemeClr val="tx2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Progress to Date:</a:t>
            </a:r>
          </a:p>
          <a:p>
            <a:pPr lvl="1">
              <a:buClr>
                <a:schemeClr val="tx2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</a:pPr>
            <a:r>
              <a:rPr lang="en-US" kern="1200" dirty="0" smtClean="0"/>
              <a:t>ASEAN Seminar on FRSC</a:t>
            </a:r>
          </a:p>
          <a:p>
            <a:pPr lvl="1">
              <a:buClr>
                <a:schemeClr val="tx2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</a:pPr>
            <a:r>
              <a:rPr lang="en-US" kern="1200" dirty="0" smtClean="0"/>
              <a:t>Convening </a:t>
            </a:r>
            <a:r>
              <a:rPr lang="en-US" kern="1200" dirty="0"/>
              <a:t>global public sector leaders on public sector financial management</a:t>
            </a:r>
          </a:p>
          <a:p>
            <a:pPr lvl="1">
              <a:buClr>
                <a:schemeClr val="tx2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</a:pPr>
            <a:r>
              <a:rPr lang="en-US" kern="1200" dirty="0"/>
              <a:t>Engaging the G-20, European Commission, IFRS, and others on key matters</a:t>
            </a:r>
          </a:p>
        </p:txBody>
      </p:sp>
      <p:sp>
        <p:nvSpPr>
          <p:cNvPr id="182" name="Title 2"/>
          <p:cNvSpPr>
            <a:spLocks noGrp="1"/>
          </p:cNvSpPr>
          <p:nvPr>
            <p:ph type="title"/>
          </p:nvPr>
        </p:nvSpPr>
        <p:spPr>
          <a:xfrm>
            <a:off x="381000" y="346446"/>
            <a:ext cx="8020050" cy="567953"/>
          </a:xfrm>
        </p:spPr>
        <p:txBody>
          <a:bodyPr/>
          <a:lstStyle/>
          <a:p>
            <a:r>
              <a:rPr lang="en-US" dirty="0" smtClean="0"/>
              <a:t>Global Representation and Advocacy</a:t>
            </a:r>
            <a:endParaRPr lang="en-US" dirty="0"/>
          </a:p>
        </p:txBody>
      </p:sp>
      <p:pic>
        <p:nvPicPr>
          <p:cNvPr id="2050" name="Picture 2" descr="http://logbaby.com/files/logo2/51a5badf80f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22" y="1352550"/>
            <a:ext cx="1219200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nctad.org/divs/gds/dmfas/who/PublishingImages/INTOSAI-Logo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8" y="2952750"/>
            <a:ext cx="1118278" cy="10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ingalapar.com/wp-content/uploads/2013/10/Asean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95550"/>
            <a:ext cx="1176894" cy="11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67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AC_Powerpoint_template_ORANGE RIBBON_WIDESCREEN">
  <a:themeElements>
    <a:clrScheme name="IFA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BAA"/>
      </a:accent1>
      <a:accent2>
        <a:srgbClr val="00C0F3"/>
      </a:accent2>
      <a:accent3>
        <a:srgbClr val="F15A22"/>
      </a:accent3>
      <a:accent4>
        <a:srgbClr val="FAA61A"/>
      </a:accent4>
      <a:accent5>
        <a:srgbClr val="0D9C4A"/>
      </a:accent5>
      <a:accent6>
        <a:srgbClr val="8DC63F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FAC">
    <a:dk1>
      <a:srgbClr val="000000"/>
    </a:dk1>
    <a:lt1>
      <a:srgbClr val="FFFFFF"/>
    </a:lt1>
    <a:dk2>
      <a:srgbClr val="000000"/>
    </a:dk2>
    <a:lt2>
      <a:srgbClr val="808080"/>
    </a:lt2>
    <a:accent1>
      <a:srgbClr val="005BAA"/>
    </a:accent1>
    <a:accent2>
      <a:srgbClr val="00C0F3"/>
    </a:accent2>
    <a:accent3>
      <a:srgbClr val="F15A22"/>
    </a:accent3>
    <a:accent4>
      <a:srgbClr val="FAA61A"/>
    </a:accent4>
    <a:accent5>
      <a:srgbClr val="0D9C4A"/>
    </a:accent5>
    <a:accent6>
      <a:srgbClr val="8DC63F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6242</TotalTime>
  <Words>397</Words>
  <Application>Microsoft Office PowerPoint</Application>
  <PresentationFormat>On-screen Show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Times New Roman</vt:lpstr>
      <vt:lpstr>ヒラギノ角ゴ Pro W3</vt:lpstr>
      <vt:lpstr>IFAC_Powerpoint_template_ORANGE RIBBON_WIDESCREEN</vt:lpstr>
      <vt:lpstr>IFAC's Global Knowledge Gateway-a shared, global resource for accountants  </vt:lpstr>
      <vt:lpstr>Accountants in Society  </vt:lpstr>
      <vt:lpstr>IFAC Operating Lines </vt:lpstr>
      <vt:lpstr>Supporting Standards Development</vt:lpstr>
      <vt:lpstr>Supporting Standards Development </vt:lpstr>
      <vt:lpstr>Improving Quality and Capacity </vt:lpstr>
      <vt:lpstr>Improving Quality and Capacity </vt:lpstr>
      <vt:lpstr>Global Representation and Advocacy  </vt:lpstr>
      <vt:lpstr>Global Representation and Advocacy</vt:lpstr>
      <vt:lpstr>Supporting the Profession </vt:lpstr>
      <vt:lpstr>International Good Practice Guidance  </vt:lpstr>
      <vt:lpstr>Support for Professional Accountants Global Knowledge Gateway</vt:lpstr>
      <vt:lpstr>Global Knowledge Gateway- Six Key Components</vt:lpstr>
      <vt:lpstr>Enhanced Organizational Reporting</vt:lpstr>
      <vt:lpstr>Latest Knowledge Gateway-June 24, 2014 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24pt Arial Bold</dc:title>
  <dc:creator>Wayne Travers</dc:creator>
  <cp:lastModifiedBy>Daria Koukhar</cp:lastModifiedBy>
  <cp:revision>433</cp:revision>
  <cp:lastPrinted>2014-06-13T17:56:06Z</cp:lastPrinted>
  <dcterms:created xsi:type="dcterms:W3CDTF">2013-04-05T15:43:42Z</dcterms:created>
  <dcterms:modified xsi:type="dcterms:W3CDTF">2014-07-01T02:07:09Z</dcterms:modified>
</cp:coreProperties>
</file>