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Lst>
  <p:notesMasterIdLst>
    <p:notesMasterId r:id="rId33"/>
  </p:notesMasterIdLst>
  <p:handoutMasterIdLst>
    <p:handoutMasterId r:id="rId34"/>
  </p:handoutMasterIdLst>
  <p:sldIdLst>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296" r:id="rId19"/>
    <p:sldId id="300" r:id="rId20"/>
    <p:sldId id="302" r:id="rId21"/>
    <p:sldId id="303" r:id="rId22"/>
    <p:sldId id="304" r:id="rId23"/>
    <p:sldId id="305" r:id="rId24"/>
    <p:sldId id="306" r:id="rId25"/>
    <p:sldId id="307" r:id="rId26"/>
    <p:sldId id="308" r:id="rId27"/>
    <p:sldId id="309" r:id="rId28"/>
    <p:sldId id="318" r:id="rId29"/>
    <p:sldId id="310" r:id="rId30"/>
    <p:sldId id="311" r:id="rId31"/>
    <p:sldId id="312" r:id="rId32"/>
  </p:sldIdLst>
  <p:sldSz cx="10693400" cy="7561263"/>
  <p:notesSz cx="6723063" cy="9866313"/>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extLst>
      <p:ext uri="{EC167BDD-8182-4AB7-AECC-EB403E3ABB37}">
        <p14:laserClr xmlns:p14="http://schemas.microsoft.com/office/powerpoint/2010/main" xmlns="">
          <a:srgbClr val="0000FF"/>
        </p14:laserClr>
      </p:ext>
      <p:ext uri="{2FDB2607-1784-4EEB-B798-7EB5836EED8A}">
        <p14:showMediaCtrls xmlns:p14="http://schemas.microsoft.com/office/powerpoint/2010/main" xmlns="" val="1"/>
      </p:ext>
    </p:extLst>
  </p:showPr>
  <p:clrMru>
    <a:srgbClr val="000000"/>
    <a:srgbClr val="80808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92190" autoAdjust="0"/>
  </p:normalViewPr>
  <p:slideViewPr>
    <p:cSldViewPr snapToObjects="1" showGuides="1">
      <p:cViewPr varScale="1">
        <p:scale>
          <a:sx n="77" d="100"/>
          <a:sy n="77" d="100"/>
        </p:scale>
        <p:origin x="-1644" y="-96"/>
      </p:cViewPr>
      <p:guideLst>
        <p:guide orient="horz" pos="1202"/>
        <p:guide orient="horz" pos="975"/>
        <p:guide orient="horz" pos="4331"/>
        <p:guide orient="horz" pos="4468"/>
        <p:guide orient="horz" pos="385"/>
        <p:guide pos="329"/>
        <p:guide pos="640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5" d="100"/>
          <a:sy n="85" d="100"/>
        </p:scale>
        <p:origin x="-3726" y="-78"/>
      </p:cViewPr>
      <p:guideLst>
        <p:guide orient="horz" pos="3108"/>
        <p:guide pos="211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454AD-72B5-4FAF-A041-89D81E84E123}" type="doc">
      <dgm:prSet loTypeId="urn:microsoft.com/office/officeart/2005/8/layout/chevron1" loCatId="process" qsTypeId="urn:microsoft.com/office/officeart/2005/8/quickstyle/simple1" qsCatId="simple" csTypeId="urn:microsoft.com/office/officeart/2005/8/colors/accent1_2" csCatId="accent1" phldr="1"/>
      <dgm:spPr/>
    </dgm:pt>
    <dgm:pt modelId="{8F232F5C-F327-4D20-8C7C-F1106F46ACB8}">
      <dgm:prSet phldrT="[Text]"/>
      <dgm:spPr/>
      <dgm:t>
        <a:bodyPr/>
        <a:lstStyle/>
        <a:p>
          <a:r>
            <a:rPr lang="ru-RU" dirty="0" smtClean="0">
              <a:solidFill>
                <a:schemeClr val="tx2"/>
              </a:solidFill>
            </a:rPr>
            <a:t>Основания</a:t>
          </a:r>
          <a:endParaRPr lang="ru-RU" dirty="0">
            <a:solidFill>
              <a:schemeClr val="tx2"/>
            </a:solidFill>
          </a:endParaRPr>
        </a:p>
      </dgm:t>
    </dgm:pt>
    <dgm:pt modelId="{F23DB2FB-6473-49E2-999A-4B0F915145A3}" type="parTrans" cxnId="{9AF07B70-6E91-4E77-9777-A6D694732057}">
      <dgm:prSet/>
      <dgm:spPr/>
      <dgm:t>
        <a:bodyPr/>
        <a:lstStyle/>
        <a:p>
          <a:endParaRPr lang="en-US">
            <a:solidFill>
              <a:schemeClr val="tx2"/>
            </a:solidFill>
          </a:endParaRPr>
        </a:p>
      </dgm:t>
    </dgm:pt>
    <dgm:pt modelId="{D3FB3CDB-BAF8-468E-9822-B6C292539CB4}" type="sibTrans" cxnId="{9AF07B70-6E91-4E77-9777-A6D694732057}">
      <dgm:prSet/>
      <dgm:spPr/>
      <dgm:t>
        <a:bodyPr/>
        <a:lstStyle/>
        <a:p>
          <a:endParaRPr lang="en-US">
            <a:solidFill>
              <a:schemeClr val="tx2"/>
            </a:solidFill>
          </a:endParaRPr>
        </a:p>
      </dgm:t>
    </dgm:pt>
    <dgm:pt modelId="{2EBD417D-4058-4A9F-B349-C8700CDE39F4}">
      <dgm:prSet phldrT="[Text]"/>
      <dgm:spPr/>
      <dgm:t>
        <a:bodyPr/>
        <a:lstStyle/>
        <a:p>
          <a:r>
            <a:rPr lang="en-US" dirty="0" err="1" smtClean="0">
              <a:solidFill>
                <a:schemeClr val="tx2"/>
              </a:solidFill>
            </a:rPr>
            <a:t>Отправная</a:t>
          </a:r>
          <a:r>
            <a:rPr lang="en-US" dirty="0" smtClean="0">
              <a:solidFill>
                <a:schemeClr val="tx2"/>
              </a:solidFill>
            </a:rPr>
            <a:t> </a:t>
          </a:r>
          <a:r>
            <a:rPr lang="en-US" dirty="0" err="1" smtClean="0">
              <a:solidFill>
                <a:schemeClr val="tx2"/>
              </a:solidFill>
            </a:rPr>
            <a:t>точка</a:t>
          </a:r>
          <a:endParaRPr lang="ru-RU" dirty="0">
            <a:solidFill>
              <a:schemeClr val="tx2"/>
            </a:solidFill>
          </a:endParaRPr>
        </a:p>
      </dgm:t>
    </dgm:pt>
    <dgm:pt modelId="{BED43992-CD69-43E9-A089-4E04E249AB0C}" type="parTrans" cxnId="{78B9E5B3-BE30-44E1-B8D7-DB3AB688493D}">
      <dgm:prSet/>
      <dgm:spPr/>
      <dgm:t>
        <a:bodyPr/>
        <a:lstStyle/>
        <a:p>
          <a:endParaRPr lang="en-US">
            <a:solidFill>
              <a:schemeClr val="tx2"/>
            </a:solidFill>
          </a:endParaRPr>
        </a:p>
      </dgm:t>
    </dgm:pt>
    <dgm:pt modelId="{A85652B7-2839-47A9-BDBC-185EA6C36DCB}" type="sibTrans" cxnId="{78B9E5B3-BE30-44E1-B8D7-DB3AB688493D}">
      <dgm:prSet/>
      <dgm:spPr/>
      <dgm:t>
        <a:bodyPr/>
        <a:lstStyle/>
        <a:p>
          <a:endParaRPr lang="en-US">
            <a:solidFill>
              <a:schemeClr val="tx2"/>
            </a:solidFill>
          </a:endParaRPr>
        </a:p>
      </dgm:t>
    </dgm:pt>
    <dgm:pt modelId="{E4376E78-00AE-4792-A96A-2EF1263C6540}">
      <dgm:prSet phldrT="[Text]"/>
      <dgm:spPr/>
      <dgm:t>
        <a:bodyPr/>
        <a:lstStyle/>
        <a:p>
          <a:r>
            <a:rPr lang="en-US" dirty="0" err="1" smtClean="0">
              <a:solidFill>
                <a:schemeClr val="tx2"/>
              </a:solidFill>
            </a:rPr>
            <a:t>Подход</a:t>
          </a:r>
          <a:r>
            <a:rPr lang="en-US" dirty="0" smtClean="0">
              <a:solidFill>
                <a:schemeClr val="tx2"/>
              </a:solidFill>
            </a:rPr>
            <a:t> к </a:t>
          </a:r>
          <a:r>
            <a:rPr lang="en-US" dirty="0" err="1" smtClean="0">
              <a:solidFill>
                <a:schemeClr val="tx2"/>
              </a:solidFill>
            </a:rPr>
            <a:t>конверсии</a:t>
          </a:r>
          <a:endParaRPr lang="ru-RU" dirty="0">
            <a:solidFill>
              <a:schemeClr val="tx2"/>
            </a:solidFill>
          </a:endParaRPr>
        </a:p>
      </dgm:t>
    </dgm:pt>
    <dgm:pt modelId="{F98D8EC1-A016-4FEE-9AC8-018637AFDDFD}" type="parTrans" cxnId="{74B35A48-C47B-4BDB-87EE-0AC49372A556}">
      <dgm:prSet/>
      <dgm:spPr/>
      <dgm:t>
        <a:bodyPr/>
        <a:lstStyle/>
        <a:p>
          <a:endParaRPr lang="en-US">
            <a:solidFill>
              <a:schemeClr val="tx2"/>
            </a:solidFill>
          </a:endParaRPr>
        </a:p>
      </dgm:t>
    </dgm:pt>
    <dgm:pt modelId="{B30F7476-4B9A-449C-972C-380FD7D2FCFA}" type="sibTrans" cxnId="{74B35A48-C47B-4BDB-87EE-0AC49372A556}">
      <dgm:prSet/>
      <dgm:spPr/>
      <dgm:t>
        <a:bodyPr/>
        <a:lstStyle/>
        <a:p>
          <a:endParaRPr lang="en-US">
            <a:solidFill>
              <a:schemeClr val="tx2"/>
            </a:solidFill>
          </a:endParaRPr>
        </a:p>
      </dgm:t>
    </dgm:pt>
    <dgm:pt modelId="{670AC4E3-AA0B-4434-8FAE-8D6B88089EEB}" type="pres">
      <dgm:prSet presAssocID="{721454AD-72B5-4FAF-A041-89D81E84E123}" presName="Name0" presStyleCnt="0">
        <dgm:presLayoutVars>
          <dgm:dir/>
          <dgm:animLvl val="lvl"/>
          <dgm:resizeHandles val="exact"/>
        </dgm:presLayoutVars>
      </dgm:prSet>
      <dgm:spPr/>
    </dgm:pt>
    <dgm:pt modelId="{A2A4C2A5-E545-40DB-84CF-ACA5EECDE36A}" type="pres">
      <dgm:prSet presAssocID="{8F232F5C-F327-4D20-8C7C-F1106F46ACB8}" presName="parTxOnly" presStyleLbl="node1" presStyleIdx="0" presStyleCnt="3">
        <dgm:presLayoutVars>
          <dgm:chMax val="0"/>
          <dgm:chPref val="0"/>
          <dgm:bulletEnabled val="1"/>
        </dgm:presLayoutVars>
      </dgm:prSet>
      <dgm:spPr/>
      <dgm:t>
        <a:bodyPr/>
        <a:lstStyle/>
        <a:p>
          <a:endParaRPr lang="en-US"/>
        </a:p>
      </dgm:t>
    </dgm:pt>
    <dgm:pt modelId="{D6E6EC71-0624-4135-8879-7013F4BA4E1A}" type="pres">
      <dgm:prSet presAssocID="{D3FB3CDB-BAF8-468E-9822-B6C292539CB4}" presName="parTxOnlySpace" presStyleCnt="0"/>
      <dgm:spPr/>
    </dgm:pt>
    <dgm:pt modelId="{A4DD7E42-818C-4489-8C02-45C276C9D7D4}" type="pres">
      <dgm:prSet presAssocID="{2EBD417D-4058-4A9F-B349-C8700CDE39F4}" presName="parTxOnly" presStyleLbl="node1" presStyleIdx="1" presStyleCnt="3">
        <dgm:presLayoutVars>
          <dgm:chMax val="0"/>
          <dgm:chPref val="0"/>
          <dgm:bulletEnabled val="1"/>
        </dgm:presLayoutVars>
      </dgm:prSet>
      <dgm:spPr/>
      <dgm:t>
        <a:bodyPr/>
        <a:lstStyle/>
        <a:p>
          <a:endParaRPr lang="en-US"/>
        </a:p>
      </dgm:t>
    </dgm:pt>
    <dgm:pt modelId="{C0356A41-0A86-434F-924D-08C5390D739A}" type="pres">
      <dgm:prSet presAssocID="{A85652B7-2839-47A9-BDBC-185EA6C36DCB}" presName="parTxOnlySpace" presStyleCnt="0"/>
      <dgm:spPr/>
    </dgm:pt>
    <dgm:pt modelId="{0A7248BF-EDA5-4A5A-A002-E3CA30ED1B0E}" type="pres">
      <dgm:prSet presAssocID="{E4376E78-00AE-4792-A96A-2EF1263C6540}" presName="parTxOnly" presStyleLbl="node1" presStyleIdx="2" presStyleCnt="3">
        <dgm:presLayoutVars>
          <dgm:chMax val="0"/>
          <dgm:chPref val="0"/>
          <dgm:bulletEnabled val="1"/>
        </dgm:presLayoutVars>
      </dgm:prSet>
      <dgm:spPr/>
      <dgm:t>
        <a:bodyPr/>
        <a:lstStyle/>
        <a:p>
          <a:endParaRPr lang="en-US"/>
        </a:p>
      </dgm:t>
    </dgm:pt>
  </dgm:ptLst>
  <dgm:cxnLst>
    <dgm:cxn modelId="{BF8AAA26-7C9C-440B-8B9A-0F2E9A3897A8}" type="presOf" srcId="{8F232F5C-F327-4D20-8C7C-F1106F46ACB8}" destId="{A2A4C2A5-E545-40DB-84CF-ACA5EECDE36A}" srcOrd="0" destOrd="0" presId="urn:microsoft.com/office/officeart/2005/8/layout/chevron1"/>
    <dgm:cxn modelId="{74B35A48-C47B-4BDB-87EE-0AC49372A556}" srcId="{721454AD-72B5-4FAF-A041-89D81E84E123}" destId="{E4376E78-00AE-4792-A96A-2EF1263C6540}" srcOrd="2" destOrd="0" parTransId="{F98D8EC1-A016-4FEE-9AC8-018637AFDDFD}" sibTransId="{B30F7476-4B9A-449C-972C-380FD7D2FCFA}"/>
    <dgm:cxn modelId="{D581203D-B4A1-48ED-9FA4-3A1F22890A81}" type="presOf" srcId="{721454AD-72B5-4FAF-A041-89D81E84E123}" destId="{670AC4E3-AA0B-4434-8FAE-8D6B88089EEB}" srcOrd="0" destOrd="0" presId="urn:microsoft.com/office/officeart/2005/8/layout/chevron1"/>
    <dgm:cxn modelId="{9AF07B70-6E91-4E77-9777-A6D694732057}" srcId="{721454AD-72B5-4FAF-A041-89D81E84E123}" destId="{8F232F5C-F327-4D20-8C7C-F1106F46ACB8}" srcOrd="0" destOrd="0" parTransId="{F23DB2FB-6473-49E2-999A-4B0F915145A3}" sibTransId="{D3FB3CDB-BAF8-468E-9822-B6C292539CB4}"/>
    <dgm:cxn modelId="{7BE09EB9-C79A-40C2-A3BA-2512079F4AEB}" type="presOf" srcId="{2EBD417D-4058-4A9F-B349-C8700CDE39F4}" destId="{A4DD7E42-818C-4489-8C02-45C276C9D7D4}" srcOrd="0" destOrd="0" presId="urn:microsoft.com/office/officeart/2005/8/layout/chevron1"/>
    <dgm:cxn modelId="{78B9E5B3-BE30-44E1-B8D7-DB3AB688493D}" srcId="{721454AD-72B5-4FAF-A041-89D81E84E123}" destId="{2EBD417D-4058-4A9F-B349-C8700CDE39F4}" srcOrd="1" destOrd="0" parTransId="{BED43992-CD69-43E9-A089-4E04E249AB0C}" sibTransId="{A85652B7-2839-47A9-BDBC-185EA6C36DCB}"/>
    <dgm:cxn modelId="{9746347F-4A7C-4766-A151-6247BECFFD2A}" type="presOf" srcId="{E4376E78-00AE-4792-A96A-2EF1263C6540}" destId="{0A7248BF-EDA5-4A5A-A002-E3CA30ED1B0E}" srcOrd="0" destOrd="0" presId="urn:microsoft.com/office/officeart/2005/8/layout/chevron1"/>
    <dgm:cxn modelId="{38773498-E54E-4ABE-A0DC-C672845799A2}" type="presParOf" srcId="{670AC4E3-AA0B-4434-8FAE-8D6B88089EEB}" destId="{A2A4C2A5-E545-40DB-84CF-ACA5EECDE36A}" srcOrd="0" destOrd="0" presId="urn:microsoft.com/office/officeart/2005/8/layout/chevron1"/>
    <dgm:cxn modelId="{0CC0EEF8-0733-4494-8EB0-E3D6ED1CA48F}" type="presParOf" srcId="{670AC4E3-AA0B-4434-8FAE-8D6B88089EEB}" destId="{D6E6EC71-0624-4135-8879-7013F4BA4E1A}" srcOrd="1" destOrd="0" presId="urn:microsoft.com/office/officeart/2005/8/layout/chevron1"/>
    <dgm:cxn modelId="{F6052B21-E64E-4A83-A2A1-DFB66BA87745}" type="presParOf" srcId="{670AC4E3-AA0B-4434-8FAE-8D6B88089EEB}" destId="{A4DD7E42-818C-4489-8C02-45C276C9D7D4}" srcOrd="2" destOrd="0" presId="urn:microsoft.com/office/officeart/2005/8/layout/chevron1"/>
    <dgm:cxn modelId="{9CA846B4-139F-4985-A0A4-1B1F072F9E5B}" type="presParOf" srcId="{670AC4E3-AA0B-4434-8FAE-8D6B88089EEB}" destId="{C0356A41-0A86-434F-924D-08C5390D739A}" srcOrd="3" destOrd="0" presId="urn:microsoft.com/office/officeart/2005/8/layout/chevron1"/>
    <dgm:cxn modelId="{FCDDEB51-F8D7-4B2A-97A0-3BD34076CFDE}" type="presParOf" srcId="{670AC4E3-AA0B-4434-8FAE-8D6B88089EEB}" destId="{0A7248BF-EDA5-4A5A-A002-E3CA30ED1B0E}"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129B3-DB56-4A1D-9A08-CAC9F0E5EBA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9F4A6141-569F-4498-897C-18100874EBD7}">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dirty="0" smtClean="0">
              <a:ln>
                <a:noFill/>
              </a:ln>
              <a:solidFill>
                <a:srgbClr val="FFFFFF"/>
              </a:solidFill>
              <a:effectLst/>
              <a:uLnTx/>
              <a:uFillTx/>
              <a:latin typeface="Arial"/>
            </a:rPr>
            <a:t>Основания</a:t>
          </a:r>
          <a:endParaRPr kumimoji="0" lang="ru-RU" sz="2400" b="1" i="0" u="none" strike="noStrike" kern="0" cap="none" spc="0" normalizeH="0" baseline="0" dirty="0">
            <a:ln>
              <a:noFill/>
            </a:ln>
            <a:solidFill>
              <a:srgbClr val="FFFFFF"/>
            </a:solidFill>
            <a:effectLst/>
            <a:uLnTx/>
            <a:uFillTx/>
            <a:latin typeface="Arial"/>
            <a:ea typeface="+mn-ea"/>
            <a:cs typeface="+mn-cs"/>
          </a:endParaRPr>
        </a:p>
      </dgm:t>
    </dgm:pt>
    <dgm:pt modelId="{8A0B667B-AD1F-4305-8953-552AA093E13C}" type="parTrans" cxnId="{2273A14E-985A-4CD1-AB44-A894732B1560}">
      <dgm:prSet/>
      <dgm:spPr/>
      <dgm:t>
        <a:bodyPr/>
        <a:lstStyle/>
        <a:p>
          <a:endParaRPr lang="de-DE"/>
        </a:p>
      </dgm:t>
    </dgm:pt>
    <dgm:pt modelId="{A2DEFC9D-F5C9-49CA-9196-E18F85F741C8}" type="sibTrans" cxnId="{2273A14E-985A-4CD1-AB44-A894732B1560}">
      <dgm:prSet/>
      <dgm:spPr/>
      <dgm:t>
        <a:bodyPr/>
        <a:lstStyle/>
        <a:p>
          <a:endParaRPr lang="de-DE"/>
        </a:p>
      </dgm:t>
    </dgm:pt>
    <dgm:pt modelId="{E204AE15-8C9F-4E2A-B0CB-A1A06B14A49E}">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Финансы Статистика</a:t>
          </a:r>
          <a:endParaRPr kumimoji="0" lang="ru-RU" sz="2000" b="1" i="0" u="none" strike="noStrike" kern="0" cap="none" spc="0" normalizeH="0" baseline="0" dirty="0">
            <a:ln>
              <a:noFill/>
            </a:ln>
            <a:solidFill>
              <a:srgbClr val="FFFFFF"/>
            </a:solidFill>
            <a:effectLst/>
            <a:uLnTx/>
            <a:uFillTx/>
            <a:latin typeface="Arial"/>
            <a:ea typeface="+mn-ea"/>
            <a:cs typeface="+mn-cs"/>
          </a:endParaRPr>
        </a:p>
      </dgm:t>
    </dgm:pt>
    <dgm:pt modelId="{1ED49873-6E0C-412F-ACCB-61C9FF11B3A1}" type="parTrans" cxnId="{19ED6545-9B57-4826-84EB-CFE22A556BD0}">
      <dgm:prSet/>
      <dgm:spPr>
        <a:ln>
          <a:solidFill>
            <a:schemeClr val="tx1"/>
          </a:solidFill>
        </a:ln>
      </dgm:spPr>
      <dgm:t>
        <a:bodyPr/>
        <a:lstStyle/>
        <a:p>
          <a:endParaRPr lang="de-DE"/>
        </a:p>
      </dgm:t>
    </dgm:pt>
    <dgm:pt modelId="{10FAE810-B3E9-4CDD-865C-4BF99CB09BB8}" type="sibTrans" cxnId="{19ED6545-9B57-4826-84EB-CFE22A556BD0}">
      <dgm:prSet/>
      <dgm:spPr/>
      <dgm:t>
        <a:bodyPr/>
        <a:lstStyle/>
        <a:p>
          <a:endParaRPr lang="de-DE"/>
        </a:p>
      </dgm:t>
    </dgm:pt>
    <dgm:pt modelId="{A85379F6-4013-4B72-8C41-215C98A8FF6D}">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Требования инвесторов</a:t>
          </a:r>
          <a:endParaRPr kumimoji="0" lang="ru-RU" sz="2000" b="1" i="0" u="none" strike="noStrike" kern="0" cap="none" spc="0" normalizeH="0" baseline="0" dirty="0">
            <a:ln>
              <a:noFill/>
            </a:ln>
            <a:solidFill>
              <a:srgbClr val="FFFFFF"/>
            </a:solidFill>
            <a:effectLst/>
            <a:uLnTx/>
            <a:uFillTx/>
            <a:latin typeface="Arial"/>
            <a:ea typeface="+mn-ea"/>
            <a:cs typeface="+mn-cs"/>
          </a:endParaRPr>
        </a:p>
      </dgm:t>
    </dgm:pt>
    <dgm:pt modelId="{6C3F0DA1-5603-4491-A44B-95D128BAE40F}" type="parTrans" cxnId="{37146798-3F3B-4AF7-8316-C474D6049A46}">
      <dgm:prSet/>
      <dgm:spPr>
        <a:ln>
          <a:solidFill>
            <a:schemeClr val="tx1"/>
          </a:solidFill>
        </a:ln>
      </dgm:spPr>
      <dgm:t>
        <a:bodyPr/>
        <a:lstStyle/>
        <a:p>
          <a:endParaRPr lang="de-DE"/>
        </a:p>
      </dgm:t>
    </dgm:pt>
    <dgm:pt modelId="{4CCD068C-92FC-4A11-A4E9-D0D5BAF03E5E}" type="sibTrans" cxnId="{37146798-3F3B-4AF7-8316-C474D6049A46}">
      <dgm:prSet/>
      <dgm:spPr/>
      <dgm:t>
        <a:bodyPr/>
        <a:lstStyle/>
        <a:p>
          <a:endParaRPr lang="de-DE"/>
        </a:p>
      </dgm:t>
    </dgm:pt>
    <dgm:pt modelId="{EFB0715B-5E83-40F9-82E7-CCABBE002A16}">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Сравнение с компаниями-аналогами</a:t>
          </a:r>
          <a:endParaRPr kumimoji="0" lang="ru-RU" sz="2000" b="1" i="0" u="none" strike="noStrike" kern="0" cap="none" spc="0" normalizeH="0" baseline="0" dirty="0">
            <a:ln>
              <a:noFill/>
            </a:ln>
            <a:solidFill>
              <a:srgbClr val="FFFFFF"/>
            </a:solidFill>
            <a:effectLst/>
            <a:uLnTx/>
            <a:uFillTx/>
            <a:latin typeface="Arial"/>
            <a:ea typeface="+mn-ea"/>
            <a:cs typeface="+mn-cs"/>
          </a:endParaRPr>
        </a:p>
      </dgm:t>
    </dgm:pt>
    <dgm:pt modelId="{15C8F787-515E-4B0D-800C-42D6DE2E0E62}" type="parTrans" cxnId="{B7C0E4A9-0540-455D-A167-44891973F916}">
      <dgm:prSet/>
      <dgm:spPr>
        <a:ln>
          <a:solidFill>
            <a:schemeClr val="tx1"/>
          </a:solidFill>
        </a:ln>
      </dgm:spPr>
      <dgm:t>
        <a:bodyPr/>
        <a:lstStyle/>
        <a:p>
          <a:endParaRPr lang="de-DE"/>
        </a:p>
      </dgm:t>
    </dgm:pt>
    <dgm:pt modelId="{2B933781-B429-4282-8D71-2634F84DBEEC}" type="sibTrans" cxnId="{B7C0E4A9-0540-455D-A167-44891973F916}">
      <dgm:prSet/>
      <dgm:spPr/>
      <dgm:t>
        <a:bodyPr/>
        <a:lstStyle/>
        <a:p>
          <a:endParaRPr lang="de-DE"/>
        </a:p>
      </dgm:t>
    </dgm:pt>
    <dgm:pt modelId="{A83F7C5E-FF11-49CA-AC23-F086299D9574}">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dirty="0" smtClean="0">
              <a:ln>
                <a:noFill/>
              </a:ln>
              <a:solidFill>
                <a:srgbClr val="FFFFFF"/>
              </a:solidFill>
              <a:effectLst/>
              <a:uLnTx/>
              <a:uFillTx/>
              <a:latin typeface="Arial"/>
            </a:rPr>
            <a:t>Оптимизация инфраструктуры системы управления государственными финансами</a:t>
          </a:r>
          <a:endParaRPr kumimoji="0" lang="ru-RU" sz="1600" b="1" i="0" u="none" strike="noStrike" kern="0" cap="none" spc="0" normalizeH="0" baseline="0" dirty="0">
            <a:ln>
              <a:noFill/>
            </a:ln>
            <a:solidFill>
              <a:srgbClr val="FFFFFF"/>
            </a:solidFill>
            <a:effectLst/>
            <a:uLnTx/>
            <a:uFillTx/>
            <a:latin typeface="Arial"/>
            <a:ea typeface="+mn-ea"/>
            <a:cs typeface="+mn-cs"/>
          </a:endParaRPr>
        </a:p>
      </dgm:t>
    </dgm:pt>
    <dgm:pt modelId="{9BC11EED-6873-43F2-977D-BCD515978A5C}" type="parTrans" cxnId="{720A1A8F-1C37-4837-B60B-EFA55BE7AE84}">
      <dgm:prSet/>
      <dgm:spPr>
        <a:ln>
          <a:solidFill>
            <a:schemeClr val="tx1"/>
          </a:solidFill>
        </a:ln>
      </dgm:spPr>
      <dgm:t>
        <a:bodyPr/>
        <a:lstStyle/>
        <a:p>
          <a:endParaRPr lang="en-US"/>
        </a:p>
      </dgm:t>
    </dgm:pt>
    <dgm:pt modelId="{C1781B44-2AA6-4B13-8BA2-07AA8B9B3008}" type="sibTrans" cxnId="{720A1A8F-1C37-4837-B60B-EFA55BE7AE84}">
      <dgm:prSet/>
      <dgm:spPr/>
      <dgm:t>
        <a:bodyPr/>
        <a:lstStyle/>
        <a:p>
          <a:endParaRPr lang="en-US"/>
        </a:p>
      </dgm:t>
    </dgm:pt>
    <dgm:pt modelId="{AA2AF285-C7E2-4B7A-BBE5-D6C4FC9BE647}" type="pres">
      <dgm:prSet presAssocID="{D83129B3-DB56-4A1D-9A08-CAC9F0E5EBA6}" presName="cycle" presStyleCnt="0">
        <dgm:presLayoutVars>
          <dgm:chMax val="1"/>
          <dgm:dir/>
          <dgm:animLvl val="ctr"/>
          <dgm:resizeHandles val="exact"/>
        </dgm:presLayoutVars>
      </dgm:prSet>
      <dgm:spPr/>
      <dgm:t>
        <a:bodyPr/>
        <a:lstStyle/>
        <a:p>
          <a:endParaRPr lang="de-DE"/>
        </a:p>
      </dgm:t>
    </dgm:pt>
    <dgm:pt modelId="{E18E56E0-AD74-4B1A-9EB7-155265419C57}" type="pres">
      <dgm:prSet presAssocID="{9F4A6141-569F-4498-897C-18100874EBD7}" presName="centerShape" presStyleLbl="node0" presStyleIdx="0" presStyleCnt="1" custScaleX="114990"/>
      <dgm:spPr/>
      <dgm:t>
        <a:bodyPr/>
        <a:lstStyle/>
        <a:p>
          <a:endParaRPr lang="de-DE"/>
        </a:p>
      </dgm:t>
    </dgm:pt>
    <dgm:pt modelId="{EA95A4BA-E087-45BD-A304-ED53A046AA93}" type="pres">
      <dgm:prSet presAssocID="{1ED49873-6E0C-412F-ACCB-61C9FF11B3A1}" presName="parTrans" presStyleLbl="bgSibTrans2D1" presStyleIdx="0" presStyleCnt="4" custAng="106609"/>
      <dgm:spPr/>
      <dgm:t>
        <a:bodyPr/>
        <a:lstStyle/>
        <a:p>
          <a:endParaRPr lang="de-DE"/>
        </a:p>
      </dgm:t>
    </dgm:pt>
    <dgm:pt modelId="{A0E8DB15-5D91-44F9-BA78-8DFCD3C63A28}" type="pres">
      <dgm:prSet presAssocID="{E204AE15-8C9F-4E2A-B0CB-A1A06B14A49E}" presName="node" presStyleLbl="node1" presStyleIdx="0" presStyleCnt="4" custRadScaleRad="117707" custRadScaleInc="339274">
        <dgm:presLayoutVars>
          <dgm:bulletEnabled val="1"/>
        </dgm:presLayoutVars>
      </dgm:prSet>
      <dgm:spPr/>
      <dgm:t>
        <a:bodyPr/>
        <a:lstStyle/>
        <a:p>
          <a:endParaRPr lang="de-DE"/>
        </a:p>
      </dgm:t>
    </dgm:pt>
    <dgm:pt modelId="{3E112356-2229-4301-A4CE-4A8C377200AD}" type="pres">
      <dgm:prSet presAssocID="{6C3F0DA1-5603-4491-A44B-95D128BAE40F}" presName="parTrans" presStyleLbl="bgSibTrans2D1" presStyleIdx="1" presStyleCnt="4" custAng="21555743"/>
      <dgm:spPr/>
      <dgm:t>
        <a:bodyPr/>
        <a:lstStyle/>
        <a:p>
          <a:endParaRPr lang="de-DE"/>
        </a:p>
      </dgm:t>
    </dgm:pt>
    <dgm:pt modelId="{36BF3C15-45A0-468A-A766-962B0F70B3A1}" type="pres">
      <dgm:prSet presAssocID="{A85379F6-4013-4B72-8C41-215C98A8FF6D}" presName="node" presStyleLbl="node1" presStyleIdx="1" presStyleCnt="4" custRadScaleRad="103938" custRadScaleInc="-9580">
        <dgm:presLayoutVars>
          <dgm:bulletEnabled val="1"/>
        </dgm:presLayoutVars>
      </dgm:prSet>
      <dgm:spPr/>
      <dgm:t>
        <a:bodyPr/>
        <a:lstStyle/>
        <a:p>
          <a:endParaRPr lang="de-DE"/>
        </a:p>
      </dgm:t>
    </dgm:pt>
    <dgm:pt modelId="{AA5330E3-9A7A-491E-9E02-D4A18E93BEA3}" type="pres">
      <dgm:prSet presAssocID="{15C8F787-515E-4B0D-800C-42D6DE2E0E62}" presName="parTrans" presStyleLbl="bgSibTrans2D1" presStyleIdx="2" presStyleCnt="4"/>
      <dgm:spPr/>
      <dgm:t>
        <a:bodyPr/>
        <a:lstStyle/>
        <a:p>
          <a:endParaRPr lang="de-DE"/>
        </a:p>
      </dgm:t>
    </dgm:pt>
    <dgm:pt modelId="{13CCE7D3-F916-4A5C-9F9D-E7AD44CFE940}" type="pres">
      <dgm:prSet presAssocID="{EFB0715B-5E83-40F9-82E7-CCABBE002A16}" presName="node" presStyleLbl="node1" presStyleIdx="2" presStyleCnt="4" custRadScaleRad="104838" custRadScaleInc="11504">
        <dgm:presLayoutVars>
          <dgm:bulletEnabled val="1"/>
        </dgm:presLayoutVars>
      </dgm:prSet>
      <dgm:spPr/>
      <dgm:t>
        <a:bodyPr/>
        <a:lstStyle/>
        <a:p>
          <a:endParaRPr lang="de-DE"/>
        </a:p>
      </dgm:t>
    </dgm:pt>
    <dgm:pt modelId="{0184226E-6845-4E79-8177-D6C7FB436370}" type="pres">
      <dgm:prSet presAssocID="{9BC11EED-6873-43F2-977D-BCD515978A5C}" presName="parTrans" presStyleLbl="bgSibTrans2D1" presStyleIdx="3" presStyleCnt="4"/>
      <dgm:spPr/>
      <dgm:t>
        <a:bodyPr/>
        <a:lstStyle/>
        <a:p>
          <a:endParaRPr lang="en-US"/>
        </a:p>
      </dgm:t>
    </dgm:pt>
    <dgm:pt modelId="{D2506D24-9F96-4F97-A64F-89F6CD0CDA59}" type="pres">
      <dgm:prSet presAssocID="{A83F7C5E-FF11-49CA-AC23-F086299D9574}" presName="node" presStyleLbl="node1" presStyleIdx="3" presStyleCnt="4" custRadScaleRad="118273" custRadScaleInc="-339407">
        <dgm:presLayoutVars>
          <dgm:bulletEnabled val="1"/>
        </dgm:presLayoutVars>
      </dgm:prSet>
      <dgm:spPr/>
      <dgm:t>
        <a:bodyPr/>
        <a:lstStyle/>
        <a:p>
          <a:endParaRPr lang="en-US"/>
        </a:p>
      </dgm:t>
    </dgm:pt>
  </dgm:ptLst>
  <dgm:cxnLst>
    <dgm:cxn modelId="{771CE145-BAF6-41BF-855C-5332D268A8F6}" type="presOf" srcId="{E204AE15-8C9F-4E2A-B0CB-A1A06B14A49E}" destId="{A0E8DB15-5D91-44F9-BA78-8DFCD3C63A28}" srcOrd="0" destOrd="0" presId="urn:microsoft.com/office/officeart/2005/8/layout/radial4"/>
    <dgm:cxn modelId="{B0D889E7-ECA7-4A99-89CF-B6CB10E66B46}" type="presOf" srcId="{6C3F0DA1-5603-4491-A44B-95D128BAE40F}" destId="{3E112356-2229-4301-A4CE-4A8C377200AD}" srcOrd="0" destOrd="0" presId="urn:microsoft.com/office/officeart/2005/8/layout/radial4"/>
    <dgm:cxn modelId="{B7C0E4A9-0540-455D-A167-44891973F916}" srcId="{9F4A6141-569F-4498-897C-18100874EBD7}" destId="{EFB0715B-5E83-40F9-82E7-CCABBE002A16}" srcOrd="2" destOrd="0" parTransId="{15C8F787-515E-4B0D-800C-42D6DE2E0E62}" sibTransId="{2B933781-B429-4282-8D71-2634F84DBEEC}"/>
    <dgm:cxn modelId="{1A50D733-37D7-4914-984F-913C400E002F}" type="presOf" srcId="{1ED49873-6E0C-412F-ACCB-61C9FF11B3A1}" destId="{EA95A4BA-E087-45BD-A304-ED53A046AA93}" srcOrd="0" destOrd="0" presId="urn:microsoft.com/office/officeart/2005/8/layout/radial4"/>
    <dgm:cxn modelId="{19ED6545-9B57-4826-84EB-CFE22A556BD0}" srcId="{9F4A6141-569F-4498-897C-18100874EBD7}" destId="{E204AE15-8C9F-4E2A-B0CB-A1A06B14A49E}" srcOrd="0" destOrd="0" parTransId="{1ED49873-6E0C-412F-ACCB-61C9FF11B3A1}" sibTransId="{10FAE810-B3E9-4CDD-865C-4BF99CB09BB8}"/>
    <dgm:cxn modelId="{E5B1D1FB-FB78-40CE-AA50-93E82CB3C9D2}" type="presOf" srcId="{EFB0715B-5E83-40F9-82E7-CCABBE002A16}" destId="{13CCE7D3-F916-4A5C-9F9D-E7AD44CFE940}" srcOrd="0" destOrd="0" presId="urn:microsoft.com/office/officeart/2005/8/layout/radial4"/>
    <dgm:cxn modelId="{2273A14E-985A-4CD1-AB44-A894732B1560}" srcId="{D83129B3-DB56-4A1D-9A08-CAC9F0E5EBA6}" destId="{9F4A6141-569F-4498-897C-18100874EBD7}" srcOrd="0" destOrd="0" parTransId="{8A0B667B-AD1F-4305-8953-552AA093E13C}" sibTransId="{A2DEFC9D-F5C9-49CA-9196-E18F85F741C8}"/>
    <dgm:cxn modelId="{720A1A8F-1C37-4837-B60B-EFA55BE7AE84}" srcId="{9F4A6141-569F-4498-897C-18100874EBD7}" destId="{A83F7C5E-FF11-49CA-AC23-F086299D9574}" srcOrd="3" destOrd="0" parTransId="{9BC11EED-6873-43F2-977D-BCD515978A5C}" sibTransId="{C1781B44-2AA6-4B13-8BA2-07AA8B9B3008}"/>
    <dgm:cxn modelId="{1FE50374-3690-42E9-81CD-C9811C280913}" type="presOf" srcId="{D83129B3-DB56-4A1D-9A08-CAC9F0E5EBA6}" destId="{AA2AF285-C7E2-4B7A-BBE5-D6C4FC9BE647}" srcOrd="0" destOrd="0" presId="urn:microsoft.com/office/officeart/2005/8/layout/radial4"/>
    <dgm:cxn modelId="{A3833CFD-7322-42F5-A886-BF27C795D1AE}" type="presOf" srcId="{9F4A6141-569F-4498-897C-18100874EBD7}" destId="{E18E56E0-AD74-4B1A-9EB7-155265419C57}" srcOrd="0" destOrd="0" presId="urn:microsoft.com/office/officeart/2005/8/layout/radial4"/>
    <dgm:cxn modelId="{37146798-3F3B-4AF7-8316-C474D6049A46}" srcId="{9F4A6141-569F-4498-897C-18100874EBD7}" destId="{A85379F6-4013-4B72-8C41-215C98A8FF6D}" srcOrd="1" destOrd="0" parTransId="{6C3F0DA1-5603-4491-A44B-95D128BAE40F}" sibTransId="{4CCD068C-92FC-4A11-A4E9-D0D5BAF03E5E}"/>
    <dgm:cxn modelId="{8EFD2969-1717-48D9-AE0C-0A0022FB4984}" type="presOf" srcId="{9BC11EED-6873-43F2-977D-BCD515978A5C}" destId="{0184226E-6845-4E79-8177-D6C7FB436370}" srcOrd="0" destOrd="0" presId="urn:microsoft.com/office/officeart/2005/8/layout/radial4"/>
    <dgm:cxn modelId="{0C34935C-9EE6-4C51-8972-1A7A078BB178}" type="presOf" srcId="{15C8F787-515E-4B0D-800C-42D6DE2E0E62}" destId="{AA5330E3-9A7A-491E-9E02-D4A18E93BEA3}" srcOrd="0" destOrd="0" presId="urn:microsoft.com/office/officeart/2005/8/layout/radial4"/>
    <dgm:cxn modelId="{4F589011-5BC5-423B-BD4D-97EE128F2F3F}" type="presOf" srcId="{A83F7C5E-FF11-49CA-AC23-F086299D9574}" destId="{D2506D24-9F96-4F97-A64F-89F6CD0CDA59}" srcOrd="0" destOrd="0" presId="urn:microsoft.com/office/officeart/2005/8/layout/radial4"/>
    <dgm:cxn modelId="{B56EA821-70D6-4E5A-9C52-6A487E1BE112}" type="presOf" srcId="{A85379F6-4013-4B72-8C41-215C98A8FF6D}" destId="{36BF3C15-45A0-468A-A766-962B0F70B3A1}" srcOrd="0" destOrd="0" presId="urn:microsoft.com/office/officeart/2005/8/layout/radial4"/>
    <dgm:cxn modelId="{1E231A34-9852-475F-B9F6-819521A0C793}" type="presParOf" srcId="{AA2AF285-C7E2-4B7A-BBE5-D6C4FC9BE647}" destId="{E18E56E0-AD74-4B1A-9EB7-155265419C57}" srcOrd="0" destOrd="0" presId="urn:microsoft.com/office/officeart/2005/8/layout/radial4"/>
    <dgm:cxn modelId="{F4A775FE-4A0A-4533-80E7-4C804621AC4A}" type="presParOf" srcId="{AA2AF285-C7E2-4B7A-BBE5-D6C4FC9BE647}" destId="{EA95A4BA-E087-45BD-A304-ED53A046AA93}" srcOrd="1" destOrd="0" presId="urn:microsoft.com/office/officeart/2005/8/layout/radial4"/>
    <dgm:cxn modelId="{8EE25C01-92B2-47FB-A675-93EC0AD13863}" type="presParOf" srcId="{AA2AF285-C7E2-4B7A-BBE5-D6C4FC9BE647}" destId="{A0E8DB15-5D91-44F9-BA78-8DFCD3C63A28}" srcOrd="2" destOrd="0" presId="urn:microsoft.com/office/officeart/2005/8/layout/radial4"/>
    <dgm:cxn modelId="{24A3EEAA-C7AC-4CF2-84C8-823DD699F965}" type="presParOf" srcId="{AA2AF285-C7E2-4B7A-BBE5-D6C4FC9BE647}" destId="{3E112356-2229-4301-A4CE-4A8C377200AD}" srcOrd="3" destOrd="0" presId="urn:microsoft.com/office/officeart/2005/8/layout/radial4"/>
    <dgm:cxn modelId="{DE63167E-EB5A-495A-92F8-21E5F42C6282}" type="presParOf" srcId="{AA2AF285-C7E2-4B7A-BBE5-D6C4FC9BE647}" destId="{36BF3C15-45A0-468A-A766-962B0F70B3A1}" srcOrd="4" destOrd="0" presId="urn:microsoft.com/office/officeart/2005/8/layout/radial4"/>
    <dgm:cxn modelId="{F089C162-722A-448B-9194-497D702A6B3E}" type="presParOf" srcId="{AA2AF285-C7E2-4B7A-BBE5-D6C4FC9BE647}" destId="{AA5330E3-9A7A-491E-9E02-D4A18E93BEA3}" srcOrd="5" destOrd="0" presId="urn:microsoft.com/office/officeart/2005/8/layout/radial4"/>
    <dgm:cxn modelId="{FD6987E9-0367-4FC2-8A41-43044EBF225C}" type="presParOf" srcId="{AA2AF285-C7E2-4B7A-BBE5-D6C4FC9BE647}" destId="{13CCE7D3-F916-4A5C-9F9D-E7AD44CFE940}" srcOrd="6" destOrd="0" presId="urn:microsoft.com/office/officeart/2005/8/layout/radial4"/>
    <dgm:cxn modelId="{7C53D88B-4EB7-4972-AE84-3F9FC7DBCAF3}" type="presParOf" srcId="{AA2AF285-C7E2-4B7A-BBE5-D6C4FC9BE647}" destId="{0184226E-6845-4E79-8177-D6C7FB436370}" srcOrd="7" destOrd="0" presId="urn:microsoft.com/office/officeart/2005/8/layout/radial4"/>
    <dgm:cxn modelId="{76B3CB07-9E6D-4140-893C-E1EA84F1A81F}" type="presParOf" srcId="{AA2AF285-C7E2-4B7A-BBE5-D6C4FC9BE647}" destId="{D2506D24-9F96-4F97-A64F-89F6CD0CDA59}"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BDA859-602C-4304-93DC-CB94EECE5D58}" type="doc">
      <dgm:prSet loTypeId="urn:microsoft.com/office/officeart/2005/8/layout/arrow2" loCatId="process" qsTypeId="urn:microsoft.com/office/officeart/2005/8/quickstyle/simple1" qsCatId="simple" csTypeId="urn:microsoft.com/office/officeart/2005/8/colors/accent1_2" csCatId="accent1" phldr="1"/>
      <dgm:spPr/>
    </dgm:pt>
    <dgm:pt modelId="{E85B7F2C-A3EC-47EE-8F8C-8530C0B419F5}">
      <dgm:prSet/>
      <dgm:spPr>
        <a:xfrm>
          <a:off x="6266586" y="1043306"/>
          <a:ext cx="2548534" cy="2938778"/>
        </a:xfrm>
        <a:noFill/>
        <a:ln>
          <a:noFill/>
        </a:ln>
        <a:effectLst/>
      </dgm:spPr>
      <dgm:t>
        <a:bodyPr/>
        <a:lstStyle/>
        <a:p>
          <a:r>
            <a:t> </a:t>
          </a:r>
          <a:endParaRPr lang="ru-RU" dirty="0">
            <a:solidFill>
              <a:srgbClr val="646464">
                <a:hueOff val="0"/>
                <a:satOff val="0"/>
                <a:lumOff val="0"/>
                <a:alphaOff val="0"/>
              </a:srgbClr>
            </a:solidFill>
            <a:latin typeface="Arial"/>
            <a:ea typeface="+mn-ea"/>
            <a:cs typeface="+mn-cs"/>
          </a:endParaRPr>
        </a:p>
      </dgm:t>
    </dgm:pt>
    <dgm:pt modelId="{0118B495-EC5C-42C8-86C6-8A13C20815CF}" type="parTrans" cxnId="{C783C307-9C0A-42E3-A80F-4886243B3B02}">
      <dgm:prSet/>
      <dgm:spPr/>
      <dgm:t>
        <a:bodyPr/>
        <a:lstStyle/>
        <a:p>
          <a:endParaRPr lang="de-DE"/>
        </a:p>
      </dgm:t>
    </dgm:pt>
    <dgm:pt modelId="{1910D658-32EB-41E7-A375-801C1D303EE8}" type="sibTrans" cxnId="{C783C307-9C0A-42E3-A80F-4886243B3B02}">
      <dgm:prSet/>
      <dgm:spPr/>
      <dgm:t>
        <a:bodyPr/>
        <a:lstStyle/>
        <a:p>
          <a:endParaRPr lang="de-DE"/>
        </a:p>
      </dgm:t>
    </dgm:pt>
    <dgm:pt modelId="{F805069C-80F4-4F4E-B7F3-08BD1F729D79}" type="pres">
      <dgm:prSet presAssocID="{C2BDA859-602C-4304-93DC-CB94EECE5D58}" presName="arrowDiagram" presStyleCnt="0">
        <dgm:presLayoutVars>
          <dgm:chMax val="5"/>
          <dgm:dir/>
          <dgm:resizeHandles val="exact"/>
        </dgm:presLayoutVars>
      </dgm:prSet>
      <dgm:spPr/>
    </dgm:pt>
    <dgm:pt modelId="{716C2154-E6BB-437A-872A-D645E4DB824F}" type="pres">
      <dgm:prSet presAssocID="{C2BDA859-602C-4304-93DC-CB94EECE5D58}" presName="arrow" presStyleLbl="bgShp" presStyleIdx="0" presStyleCnt="1"/>
      <dgm:spPr>
        <a:xfrm>
          <a:off x="3718052" y="0"/>
          <a:ext cx="6371336" cy="3982085"/>
        </a:xfrm>
        <a:prstGeom prst="swooshArrow">
          <a:avLst>
            <a:gd name="adj1" fmla="val 25000"/>
            <a:gd name="adj2" fmla="val 25000"/>
          </a:avLst>
        </a:prstGeom>
        <a:solidFill>
          <a:srgbClr val="808080">
            <a:tint val="40000"/>
            <a:hueOff val="0"/>
            <a:satOff val="0"/>
            <a:lumOff val="0"/>
            <a:alphaOff val="0"/>
          </a:srgbClr>
        </a:solidFill>
        <a:ln>
          <a:noFill/>
        </a:ln>
        <a:effectLst/>
      </dgm:spPr>
      <dgm:t>
        <a:bodyPr/>
        <a:lstStyle/>
        <a:p>
          <a:endParaRPr lang="de-DE"/>
        </a:p>
      </dgm:t>
    </dgm:pt>
    <dgm:pt modelId="{45821E78-636F-463D-93F8-7429AD8C5E39}" type="pres">
      <dgm:prSet presAssocID="{C2BDA859-602C-4304-93DC-CB94EECE5D58}" presName="arrowDiagram1" presStyleCnt="0">
        <dgm:presLayoutVars>
          <dgm:bulletEnabled val="1"/>
        </dgm:presLayoutVars>
      </dgm:prSet>
      <dgm:spPr/>
    </dgm:pt>
    <dgm:pt modelId="{66BEAB39-D995-4737-BFD2-91EEF9919DD5}" type="pres">
      <dgm:prSet presAssocID="{E85B7F2C-A3EC-47EE-8F8C-8530C0B419F5}" presName="bullet1" presStyleLbl="node1" presStyleIdx="0" presStyleCnt="1" custScaleX="112590" custScaleY="115449" custLinFactNeighborX="96315" custLinFactNeighborY="-19800"/>
      <dgm:spPr>
        <a:xfrm>
          <a:off x="9003806" y="677794"/>
          <a:ext cx="530838" cy="544317"/>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pt>
    <dgm:pt modelId="{136CF476-B477-435A-8CE7-8B8DEBF7AD79}" type="pres">
      <dgm:prSet presAssocID="{E85B7F2C-A3EC-47EE-8F8C-8530C0B419F5}" presName="textBox1" presStyleLbl="revTx" presStyleIdx="0" presStyleCnt="1">
        <dgm:presLayoutVars>
          <dgm:bulletEnabled val="1"/>
        </dgm:presLayoutVars>
      </dgm:prSet>
      <dgm:spPr>
        <a:prstGeom prst="round2DiagRect">
          <a:avLst/>
        </a:prstGeom>
      </dgm:spPr>
      <dgm:t>
        <a:bodyPr/>
        <a:lstStyle/>
        <a:p>
          <a:endParaRPr lang="de-DE"/>
        </a:p>
      </dgm:t>
    </dgm:pt>
  </dgm:ptLst>
  <dgm:cxnLst>
    <dgm:cxn modelId="{C783C307-9C0A-42E3-A80F-4886243B3B02}" srcId="{C2BDA859-602C-4304-93DC-CB94EECE5D58}" destId="{E85B7F2C-A3EC-47EE-8F8C-8530C0B419F5}" srcOrd="0" destOrd="0" parTransId="{0118B495-EC5C-42C8-86C6-8A13C20815CF}" sibTransId="{1910D658-32EB-41E7-A375-801C1D303EE8}"/>
    <dgm:cxn modelId="{74C32603-5B5C-4493-816B-5B20A0B70595}" type="presOf" srcId="{C2BDA859-602C-4304-93DC-CB94EECE5D58}" destId="{F805069C-80F4-4F4E-B7F3-08BD1F729D79}" srcOrd="0" destOrd="0" presId="urn:microsoft.com/office/officeart/2005/8/layout/arrow2"/>
    <dgm:cxn modelId="{926B6893-0C9C-4F24-8AD9-2755AE70CD76}" type="presOf" srcId="{E85B7F2C-A3EC-47EE-8F8C-8530C0B419F5}" destId="{136CF476-B477-435A-8CE7-8B8DEBF7AD79}" srcOrd="0" destOrd="0" presId="urn:microsoft.com/office/officeart/2005/8/layout/arrow2"/>
    <dgm:cxn modelId="{D3E1E6D1-3CFC-4412-8D4E-54B26BAFEA8C}" type="presParOf" srcId="{F805069C-80F4-4F4E-B7F3-08BD1F729D79}" destId="{716C2154-E6BB-437A-872A-D645E4DB824F}" srcOrd="0" destOrd="0" presId="urn:microsoft.com/office/officeart/2005/8/layout/arrow2"/>
    <dgm:cxn modelId="{26BF2AF6-7913-4488-8453-ECB3A285A462}" type="presParOf" srcId="{F805069C-80F4-4F4E-B7F3-08BD1F729D79}" destId="{45821E78-636F-463D-93F8-7429AD8C5E39}" srcOrd="1" destOrd="0" presId="urn:microsoft.com/office/officeart/2005/8/layout/arrow2"/>
    <dgm:cxn modelId="{86DACE74-B22B-447C-9F37-F0661C149A18}" type="presParOf" srcId="{45821E78-636F-463D-93F8-7429AD8C5E39}" destId="{66BEAB39-D995-4737-BFD2-91EEF9919DD5}" srcOrd="0" destOrd="0" presId="urn:microsoft.com/office/officeart/2005/8/layout/arrow2"/>
    <dgm:cxn modelId="{56D898F2-5BA3-4B43-B107-83EF1CBDDE1C}" type="presParOf" srcId="{45821E78-636F-463D-93F8-7429AD8C5E39}" destId="{136CF476-B477-435A-8CE7-8B8DEBF7AD79}"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E3F5D-A898-4019-8C36-B85C33BC3167}" type="doc">
      <dgm:prSet loTypeId="urn:microsoft.com/office/officeart/2005/8/layout/chevron1" loCatId="process" qsTypeId="urn:microsoft.com/office/officeart/2005/8/quickstyle/simple1" qsCatId="simple" csTypeId="urn:microsoft.com/office/officeart/2005/8/colors/accent1_2" csCatId="accent1" phldr="1"/>
      <dgm:spPr/>
    </dgm:pt>
    <dgm:pt modelId="{9F599BD7-FD55-4BEA-91A6-7700976379F4}">
      <dgm:prSet phldrT="[Text]" custT="1"/>
      <dgm:spPr>
        <a:xfrm>
          <a:off x="0" y="125991"/>
          <a:ext cx="1691590" cy="676636"/>
        </a:xfrm>
        <a:prstGeom prst="chevron">
          <a:avLst/>
        </a:prstGeom>
        <a:solidFill>
          <a:srgbClr val="FFD200"/>
        </a:solidFill>
        <a:ln w="25400" cap="flat" cmpd="sng" algn="ctr">
          <a:solidFill>
            <a:srgbClr val="FFFFFF">
              <a:hueOff val="0"/>
              <a:satOff val="0"/>
              <a:lumOff val="0"/>
              <a:alphaOff val="0"/>
            </a:srgbClr>
          </a:solidFill>
          <a:prstDash val="solid"/>
        </a:ln>
        <a:effectLst/>
      </dgm:spPr>
      <dgm:t>
        <a:bodyPr/>
        <a:lstStyle/>
        <a:p>
          <a:r>
            <a:rPr lang="ru-RU" sz="1400" dirty="0">
              <a:solidFill>
                <a:srgbClr val="646464"/>
              </a:solidFill>
              <a:latin typeface="Arial"/>
            </a:rPr>
            <a:t>Этап 2 </a:t>
          </a:r>
          <a:r>
            <a:rPr sz="1600" dirty="0"/>
            <a:t/>
          </a:r>
          <a:br>
            <a:rPr sz="1600" dirty="0"/>
          </a:br>
          <a:r>
            <a:rPr lang="ru-RU" sz="1400" dirty="0">
              <a:solidFill>
                <a:srgbClr val="646464"/>
              </a:solidFill>
              <a:latin typeface="Arial"/>
            </a:rPr>
            <a:t>Планирование</a:t>
          </a:r>
          <a:endParaRPr lang="ru-RU" sz="1400" dirty="0">
            <a:solidFill>
              <a:srgbClr val="646464"/>
            </a:solidFill>
            <a:latin typeface="Arial"/>
            <a:ea typeface="+mn-ea"/>
            <a:cs typeface="+mn-cs"/>
          </a:endParaRPr>
        </a:p>
      </dgm:t>
    </dgm:pt>
    <dgm:pt modelId="{7E3B5C7D-522D-4C77-9404-D5E8F0705A59}" type="parTrans" cxnId="{1D59C8E3-F75E-4554-82F4-1D93DD4245F0}">
      <dgm:prSet/>
      <dgm:spPr/>
      <dgm:t>
        <a:bodyPr/>
        <a:lstStyle/>
        <a:p>
          <a:endParaRPr lang="de-DE" sz="1500"/>
        </a:p>
      </dgm:t>
    </dgm:pt>
    <dgm:pt modelId="{A9AF4CFE-CDD4-4491-A3AD-DA71F6B95DCD}" type="sibTrans" cxnId="{1D59C8E3-F75E-4554-82F4-1D93DD4245F0}">
      <dgm:prSet/>
      <dgm:spPr/>
      <dgm:t>
        <a:bodyPr/>
        <a:lstStyle/>
        <a:p>
          <a:endParaRPr lang="de-DE" sz="1500"/>
        </a:p>
      </dgm:t>
    </dgm:pt>
    <dgm:pt modelId="{1D91D0E8-77BE-4EE9-8A43-E9A74D5A883E}">
      <dgm:prSet phldrT="[Text]" custT="1"/>
      <dgm:spPr>
        <a:xfrm>
          <a:off x="1440160" y="125991"/>
          <a:ext cx="1691590" cy="676636"/>
        </a:xfrm>
        <a:prstGeom prst="chevron">
          <a:avLst/>
        </a:prstGeom>
        <a:solidFill>
          <a:srgbClr val="FFD200"/>
        </a:solidFill>
        <a:ln w="25400" cap="flat" cmpd="sng" algn="ctr">
          <a:solidFill>
            <a:srgbClr val="FFFFFF">
              <a:hueOff val="0"/>
              <a:satOff val="0"/>
              <a:lumOff val="0"/>
              <a:alphaOff val="0"/>
            </a:srgbClr>
          </a:solidFill>
          <a:prstDash val="solid"/>
        </a:ln>
        <a:effectLst/>
      </dgm:spPr>
      <dgm:t>
        <a:bodyPr/>
        <a:lstStyle/>
        <a:p>
          <a:r>
            <a:rPr lang="ru-RU" sz="1400" dirty="0">
              <a:solidFill>
                <a:srgbClr val="646464"/>
              </a:solidFill>
              <a:latin typeface="Arial"/>
            </a:rPr>
            <a:t>Этап 3</a:t>
          </a:r>
          <a:r>
            <a:rPr sz="1600" dirty="0"/>
            <a:t/>
          </a:r>
          <a:br>
            <a:rPr sz="1600" dirty="0"/>
          </a:br>
          <a:r>
            <a:rPr lang="ru-RU" sz="1400" dirty="0">
              <a:solidFill>
                <a:srgbClr val="646464"/>
              </a:solidFill>
              <a:latin typeface="Arial"/>
            </a:rPr>
            <a:t>Разработка</a:t>
          </a:r>
          <a:endParaRPr lang="ru-RU" sz="1400" dirty="0">
            <a:solidFill>
              <a:srgbClr val="646464"/>
            </a:solidFill>
            <a:latin typeface="Arial"/>
            <a:ea typeface="+mn-ea"/>
            <a:cs typeface="+mn-cs"/>
          </a:endParaRPr>
        </a:p>
      </dgm:t>
    </dgm:pt>
    <dgm:pt modelId="{23DBF8AB-BD34-46EA-93DD-51D6D17A148D}" type="parTrans" cxnId="{D674C643-D5E0-40F5-8822-E9C773065D74}">
      <dgm:prSet/>
      <dgm:spPr/>
      <dgm:t>
        <a:bodyPr/>
        <a:lstStyle/>
        <a:p>
          <a:endParaRPr lang="de-DE" sz="1500"/>
        </a:p>
      </dgm:t>
    </dgm:pt>
    <dgm:pt modelId="{3599E309-BC66-4302-A3A9-34C480A850A3}" type="sibTrans" cxnId="{D674C643-D5E0-40F5-8822-E9C773065D74}">
      <dgm:prSet/>
      <dgm:spPr/>
      <dgm:t>
        <a:bodyPr/>
        <a:lstStyle/>
        <a:p>
          <a:endParaRPr lang="de-DE" sz="1500"/>
        </a:p>
      </dgm:t>
    </dgm:pt>
    <dgm:pt modelId="{60A1ED1A-1340-4D4A-B049-7C8531BCF19E}">
      <dgm:prSet phldrT="[Text]" custT="1"/>
      <dgm:spPr>
        <a:xfrm>
          <a:off x="2874532" y="125991"/>
          <a:ext cx="1691590" cy="676636"/>
        </a:xfrm>
        <a:prstGeom prst="chevron">
          <a:avLst/>
        </a:prstGeom>
        <a:solidFill>
          <a:srgbClr val="FFD200"/>
        </a:solidFill>
        <a:ln w="25400" cap="flat" cmpd="sng" algn="ctr">
          <a:solidFill>
            <a:srgbClr val="FFFFFF">
              <a:hueOff val="0"/>
              <a:satOff val="0"/>
              <a:lumOff val="0"/>
              <a:alphaOff val="0"/>
            </a:srgbClr>
          </a:solidFill>
          <a:prstDash val="solid"/>
        </a:ln>
        <a:effectLst/>
      </dgm:spPr>
      <dgm:t>
        <a:bodyPr/>
        <a:lstStyle/>
        <a:p>
          <a:r>
            <a:rPr lang="ru-RU" sz="1400" dirty="0">
              <a:solidFill>
                <a:srgbClr val="646464"/>
              </a:solidFill>
              <a:latin typeface="Arial"/>
            </a:rPr>
            <a:t>Этап 4</a:t>
          </a:r>
          <a:r>
            <a:rPr sz="1600" dirty="0"/>
            <a:t/>
          </a:r>
          <a:br>
            <a:rPr sz="1600" dirty="0"/>
          </a:br>
          <a:r>
            <a:rPr lang="ru-RU" sz="1400" dirty="0">
              <a:solidFill>
                <a:srgbClr val="646464"/>
              </a:solidFill>
              <a:latin typeface="Arial"/>
            </a:rPr>
            <a:t>Внедрение</a:t>
          </a:r>
          <a:endParaRPr lang="ru-RU" sz="1400" dirty="0">
            <a:solidFill>
              <a:srgbClr val="646464"/>
            </a:solidFill>
            <a:latin typeface="Arial"/>
            <a:ea typeface="+mn-ea"/>
            <a:cs typeface="+mn-cs"/>
          </a:endParaRPr>
        </a:p>
      </dgm:t>
    </dgm:pt>
    <dgm:pt modelId="{276F77B8-6AE6-44B9-976F-50998C506465}" type="parTrans" cxnId="{A1AE6C7D-8C60-4367-B682-B83FC5F1AF62}">
      <dgm:prSet/>
      <dgm:spPr/>
      <dgm:t>
        <a:bodyPr/>
        <a:lstStyle/>
        <a:p>
          <a:endParaRPr lang="de-DE" sz="1500"/>
        </a:p>
      </dgm:t>
    </dgm:pt>
    <dgm:pt modelId="{36AB1A1B-9E85-4DBC-97B1-AE4472DC19EA}" type="sibTrans" cxnId="{A1AE6C7D-8C60-4367-B682-B83FC5F1AF62}">
      <dgm:prSet/>
      <dgm:spPr/>
      <dgm:t>
        <a:bodyPr/>
        <a:lstStyle/>
        <a:p>
          <a:endParaRPr lang="de-DE" sz="1500"/>
        </a:p>
      </dgm:t>
    </dgm:pt>
    <dgm:pt modelId="{F99CD319-CDF6-47E6-822E-B048A9C420F8}">
      <dgm:prSet phldrT="[Text]" custT="1"/>
      <dgm:spPr>
        <a:xfrm>
          <a:off x="4320487" y="125991"/>
          <a:ext cx="1691590" cy="676636"/>
        </a:xfrm>
        <a:prstGeom prst="chevron">
          <a:avLst/>
        </a:prstGeom>
        <a:solidFill>
          <a:srgbClr val="FFD200"/>
        </a:solidFill>
        <a:ln w="25400" cap="flat" cmpd="sng" algn="ctr">
          <a:solidFill>
            <a:srgbClr val="FFFFFF">
              <a:hueOff val="0"/>
              <a:satOff val="0"/>
              <a:lumOff val="0"/>
              <a:alphaOff val="0"/>
            </a:srgbClr>
          </a:solidFill>
          <a:prstDash val="solid"/>
        </a:ln>
        <a:effectLst/>
      </dgm:spPr>
      <dgm:t>
        <a:bodyPr/>
        <a:lstStyle/>
        <a:p>
          <a:r>
            <a:rPr lang="ru-RU" sz="1400" dirty="0">
              <a:solidFill>
                <a:srgbClr val="646464"/>
              </a:solidFill>
              <a:latin typeface="Arial"/>
            </a:rPr>
            <a:t>Этап 5</a:t>
          </a:r>
          <a:r>
            <a:rPr sz="1600" dirty="0"/>
            <a:t/>
          </a:r>
          <a:br>
            <a:rPr sz="1600" dirty="0"/>
          </a:br>
          <a:r>
            <a:rPr lang="ru-RU" sz="1400" dirty="0" smtClean="0">
              <a:solidFill>
                <a:srgbClr val="646464"/>
              </a:solidFill>
              <a:latin typeface="Arial"/>
            </a:rPr>
            <a:t>Поддержка</a:t>
          </a:r>
          <a:endParaRPr lang="ru-RU" sz="1400" dirty="0">
            <a:solidFill>
              <a:srgbClr val="646464"/>
            </a:solidFill>
            <a:latin typeface="Arial"/>
            <a:ea typeface="+mn-ea"/>
            <a:cs typeface="+mn-cs"/>
          </a:endParaRPr>
        </a:p>
      </dgm:t>
    </dgm:pt>
    <dgm:pt modelId="{34BD3045-DD3A-40E7-9B68-B69B27D3D829}" type="parTrans" cxnId="{4DB5ED16-FFAC-4DE0-88B1-FA6956044901}">
      <dgm:prSet/>
      <dgm:spPr/>
      <dgm:t>
        <a:bodyPr/>
        <a:lstStyle/>
        <a:p>
          <a:endParaRPr lang="de-DE" sz="1500"/>
        </a:p>
      </dgm:t>
    </dgm:pt>
    <dgm:pt modelId="{61CFDD5D-345E-4C5A-B05F-D6CCF111315C}" type="sibTrans" cxnId="{4DB5ED16-FFAC-4DE0-88B1-FA6956044901}">
      <dgm:prSet/>
      <dgm:spPr/>
      <dgm:t>
        <a:bodyPr/>
        <a:lstStyle/>
        <a:p>
          <a:endParaRPr lang="de-DE" sz="1500"/>
        </a:p>
      </dgm:t>
    </dgm:pt>
    <dgm:pt modelId="{CA5E003E-6E91-444A-89ED-81C99F341480}" type="pres">
      <dgm:prSet presAssocID="{344E3F5D-A898-4019-8C36-B85C33BC3167}" presName="Name0" presStyleCnt="0">
        <dgm:presLayoutVars>
          <dgm:dir/>
          <dgm:animLvl val="lvl"/>
          <dgm:resizeHandles val="exact"/>
        </dgm:presLayoutVars>
      </dgm:prSet>
      <dgm:spPr/>
    </dgm:pt>
    <dgm:pt modelId="{302D97E6-A2DC-4418-80CC-C8B8689D56EC}" type="pres">
      <dgm:prSet presAssocID="{9F599BD7-FD55-4BEA-91A6-7700976379F4}" presName="parTxOnly" presStyleLbl="node1" presStyleIdx="0" presStyleCnt="4" custLinFactNeighborX="-48774">
        <dgm:presLayoutVars>
          <dgm:chMax val="0"/>
          <dgm:chPref val="0"/>
          <dgm:bulletEnabled val="1"/>
        </dgm:presLayoutVars>
      </dgm:prSet>
      <dgm:spPr/>
      <dgm:t>
        <a:bodyPr/>
        <a:lstStyle/>
        <a:p>
          <a:endParaRPr lang="de-DE"/>
        </a:p>
      </dgm:t>
    </dgm:pt>
    <dgm:pt modelId="{E25E7D6F-29BA-48F9-B036-3D63E997C34C}" type="pres">
      <dgm:prSet presAssocID="{A9AF4CFE-CDD4-4491-A3AD-DA71F6B95DCD}" presName="parTxOnlySpace" presStyleCnt="0"/>
      <dgm:spPr/>
    </dgm:pt>
    <dgm:pt modelId="{4BABCB16-F13C-41EA-B406-696BB271514C}" type="pres">
      <dgm:prSet presAssocID="{1D91D0E8-77BE-4EE9-8A43-E9A74D5A883E}" presName="parTxOnly" presStyleLbl="node1" presStyleIdx="1" presStyleCnt="4" custLinFactNeighborX="-50353">
        <dgm:presLayoutVars>
          <dgm:chMax val="0"/>
          <dgm:chPref val="0"/>
          <dgm:bulletEnabled val="1"/>
        </dgm:presLayoutVars>
      </dgm:prSet>
      <dgm:spPr/>
      <dgm:t>
        <a:bodyPr/>
        <a:lstStyle/>
        <a:p>
          <a:endParaRPr lang="de-DE"/>
        </a:p>
      </dgm:t>
    </dgm:pt>
    <dgm:pt modelId="{E810A217-ECBE-42E8-8232-132D95D509F8}" type="pres">
      <dgm:prSet presAssocID="{3599E309-BC66-4302-A3A9-34C480A850A3}" presName="parTxOnlySpace" presStyleCnt="0"/>
      <dgm:spPr/>
    </dgm:pt>
    <dgm:pt modelId="{4B72668E-E722-4720-82E3-D88FA673DF7C}" type="pres">
      <dgm:prSet presAssocID="{60A1ED1A-1340-4D4A-B049-7C8531BCF19E}" presName="parTxOnly" presStyleLbl="node1" presStyleIdx="2" presStyleCnt="4" custLinFactX="-241" custLinFactNeighborX="-100000">
        <dgm:presLayoutVars>
          <dgm:chMax val="0"/>
          <dgm:chPref val="0"/>
          <dgm:bulletEnabled val="1"/>
        </dgm:presLayoutVars>
      </dgm:prSet>
      <dgm:spPr/>
      <dgm:t>
        <a:bodyPr/>
        <a:lstStyle/>
        <a:p>
          <a:endParaRPr lang="de-DE"/>
        </a:p>
      </dgm:t>
    </dgm:pt>
    <dgm:pt modelId="{C079BB78-7608-4026-93F4-687B7E3B4D1C}" type="pres">
      <dgm:prSet presAssocID="{36AB1A1B-9E85-4DBC-97B1-AE4472DC19EA}" presName="parTxOnlySpace" presStyleCnt="0"/>
      <dgm:spPr/>
    </dgm:pt>
    <dgm:pt modelId="{FFC01DB3-ACC5-4F3A-8E55-6E271E99EF4C}" type="pres">
      <dgm:prSet presAssocID="{F99CD319-CDF6-47E6-822E-B048A9C420F8}" presName="parTxOnly" presStyleLbl="node1" presStyleIdx="3" presStyleCnt="4" custLinFactX="-4762" custLinFactNeighborX="-100000">
        <dgm:presLayoutVars>
          <dgm:chMax val="0"/>
          <dgm:chPref val="0"/>
          <dgm:bulletEnabled val="1"/>
        </dgm:presLayoutVars>
      </dgm:prSet>
      <dgm:spPr/>
      <dgm:t>
        <a:bodyPr/>
        <a:lstStyle/>
        <a:p>
          <a:endParaRPr lang="de-DE"/>
        </a:p>
      </dgm:t>
    </dgm:pt>
  </dgm:ptLst>
  <dgm:cxnLst>
    <dgm:cxn modelId="{4DB5ED16-FFAC-4DE0-88B1-FA6956044901}" srcId="{344E3F5D-A898-4019-8C36-B85C33BC3167}" destId="{F99CD319-CDF6-47E6-822E-B048A9C420F8}" srcOrd="3" destOrd="0" parTransId="{34BD3045-DD3A-40E7-9B68-B69B27D3D829}" sibTransId="{61CFDD5D-345E-4C5A-B05F-D6CCF111315C}"/>
    <dgm:cxn modelId="{B952B0B6-83EF-4571-81BB-AA0AAE087A6D}" type="presOf" srcId="{1D91D0E8-77BE-4EE9-8A43-E9A74D5A883E}" destId="{4BABCB16-F13C-41EA-B406-696BB271514C}" srcOrd="0" destOrd="0" presId="urn:microsoft.com/office/officeart/2005/8/layout/chevron1"/>
    <dgm:cxn modelId="{4861E488-C23A-4766-B2E9-CF204EF56603}" type="presOf" srcId="{9F599BD7-FD55-4BEA-91A6-7700976379F4}" destId="{302D97E6-A2DC-4418-80CC-C8B8689D56EC}" srcOrd="0" destOrd="0" presId="urn:microsoft.com/office/officeart/2005/8/layout/chevron1"/>
    <dgm:cxn modelId="{D674C643-D5E0-40F5-8822-E9C773065D74}" srcId="{344E3F5D-A898-4019-8C36-B85C33BC3167}" destId="{1D91D0E8-77BE-4EE9-8A43-E9A74D5A883E}" srcOrd="1" destOrd="0" parTransId="{23DBF8AB-BD34-46EA-93DD-51D6D17A148D}" sibTransId="{3599E309-BC66-4302-A3A9-34C480A850A3}"/>
    <dgm:cxn modelId="{A1AE6C7D-8C60-4367-B682-B83FC5F1AF62}" srcId="{344E3F5D-A898-4019-8C36-B85C33BC3167}" destId="{60A1ED1A-1340-4D4A-B049-7C8531BCF19E}" srcOrd="2" destOrd="0" parTransId="{276F77B8-6AE6-44B9-976F-50998C506465}" sibTransId="{36AB1A1B-9E85-4DBC-97B1-AE4472DC19EA}"/>
    <dgm:cxn modelId="{00405735-12F6-4311-8FA7-C0EB7808C6F3}" type="presOf" srcId="{F99CD319-CDF6-47E6-822E-B048A9C420F8}" destId="{FFC01DB3-ACC5-4F3A-8E55-6E271E99EF4C}" srcOrd="0" destOrd="0" presId="urn:microsoft.com/office/officeart/2005/8/layout/chevron1"/>
    <dgm:cxn modelId="{1D59C8E3-F75E-4554-82F4-1D93DD4245F0}" srcId="{344E3F5D-A898-4019-8C36-B85C33BC3167}" destId="{9F599BD7-FD55-4BEA-91A6-7700976379F4}" srcOrd="0" destOrd="0" parTransId="{7E3B5C7D-522D-4C77-9404-D5E8F0705A59}" sibTransId="{A9AF4CFE-CDD4-4491-A3AD-DA71F6B95DCD}"/>
    <dgm:cxn modelId="{17AC28D6-0ECE-46C7-AF14-8ACAD7E3C691}" type="presOf" srcId="{344E3F5D-A898-4019-8C36-B85C33BC3167}" destId="{CA5E003E-6E91-444A-89ED-81C99F341480}" srcOrd="0" destOrd="0" presId="urn:microsoft.com/office/officeart/2005/8/layout/chevron1"/>
    <dgm:cxn modelId="{F74130A8-D9F1-49C3-95CE-4E3A60F0954C}" type="presOf" srcId="{60A1ED1A-1340-4D4A-B049-7C8531BCF19E}" destId="{4B72668E-E722-4720-82E3-D88FA673DF7C}" srcOrd="0" destOrd="0" presId="urn:microsoft.com/office/officeart/2005/8/layout/chevron1"/>
    <dgm:cxn modelId="{65D5365F-649A-47AD-BFDB-474CD23C61C8}" type="presParOf" srcId="{CA5E003E-6E91-444A-89ED-81C99F341480}" destId="{302D97E6-A2DC-4418-80CC-C8B8689D56EC}" srcOrd="0" destOrd="0" presId="urn:microsoft.com/office/officeart/2005/8/layout/chevron1"/>
    <dgm:cxn modelId="{28EC51A4-EEE8-4FE5-AA16-09D8CE094D86}" type="presParOf" srcId="{CA5E003E-6E91-444A-89ED-81C99F341480}" destId="{E25E7D6F-29BA-48F9-B036-3D63E997C34C}" srcOrd="1" destOrd="0" presId="urn:microsoft.com/office/officeart/2005/8/layout/chevron1"/>
    <dgm:cxn modelId="{6FEC75C3-19CC-4836-9E2B-FF3D75B60982}" type="presParOf" srcId="{CA5E003E-6E91-444A-89ED-81C99F341480}" destId="{4BABCB16-F13C-41EA-B406-696BB271514C}" srcOrd="2" destOrd="0" presId="urn:microsoft.com/office/officeart/2005/8/layout/chevron1"/>
    <dgm:cxn modelId="{8467B458-2B5C-46A0-AACD-CF08DFF5B69E}" type="presParOf" srcId="{CA5E003E-6E91-444A-89ED-81C99F341480}" destId="{E810A217-ECBE-42E8-8232-132D95D509F8}" srcOrd="3" destOrd="0" presId="urn:microsoft.com/office/officeart/2005/8/layout/chevron1"/>
    <dgm:cxn modelId="{170FB280-5129-4EF8-97FA-010F11981F17}" type="presParOf" srcId="{CA5E003E-6E91-444A-89ED-81C99F341480}" destId="{4B72668E-E722-4720-82E3-D88FA673DF7C}" srcOrd="4" destOrd="0" presId="urn:microsoft.com/office/officeart/2005/8/layout/chevron1"/>
    <dgm:cxn modelId="{AFE50694-C8E6-4BBE-872A-8A4601688301}" type="presParOf" srcId="{CA5E003E-6E91-444A-89ED-81C99F341480}" destId="{C079BB78-7608-4026-93F4-687B7E3B4D1C}" srcOrd="5" destOrd="0" presId="urn:microsoft.com/office/officeart/2005/8/layout/chevron1"/>
    <dgm:cxn modelId="{DCE9E29F-1AED-45DD-9AB3-F6E20132EF94}" type="presParOf" srcId="{CA5E003E-6E91-444A-89ED-81C99F341480}" destId="{FFC01DB3-ACC5-4F3A-8E55-6E271E99EF4C}"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F3815-BF2B-49A7-BB0C-47FB29046C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E927E5E-C5B1-4BB9-B08B-FF2377BD96B0}">
      <dgm:prSet/>
      <dgm:spPr>
        <a:xfrm>
          <a:off x="0" y="73597"/>
          <a:ext cx="5899867" cy="3276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a:solidFill>
                <a:schemeClr val="tx2"/>
              </a:solidFill>
            </a:rPr>
            <a:t>Операционные процессы</a:t>
          </a:r>
          <a:endParaRPr lang="ru-RU" dirty="0">
            <a:solidFill>
              <a:schemeClr val="tx2"/>
            </a:solidFill>
            <a:latin typeface="Arial"/>
            <a:ea typeface="+mn-ea"/>
            <a:cs typeface="+mn-cs"/>
          </a:endParaRPr>
        </a:p>
      </dgm:t>
    </dgm:pt>
    <dgm:pt modelId="{AE8582A2-1B20-413B-8CDF-FA68077567F4}" type="parTrans" cxnId="{F72A06F3-24DA-465E-96E7-D365321CA102}">
      <dgm:prSet/>
      <dgm:spPr/>
      <dgm:t>
        <a:bodyPr/>
        <a:lstStyle/>
        <a:p>
          <a:endParaRPr lang="de-DE"/>
        </a:p>
      </dgm:t>
    </dgm:pt>
    <dgm:pt modelId="{4A911DE7-3555-4E3A-BCBC-5C4A6C237DB1}" type="sibTrans" cxnId="{F72A06F3-24DA-465E-96E7-D365321CA102}">
      <dgm:prSet/>
      <dgm:spPr/>
      <dgm:t>
        <a:bodyPr/>
        <a:lstStyle/>
        <a:p>
          <a:endParaRPr lang="de-DE"/>
        </a:p>
      </dgm:t>
    </dgm:pt>
    <dgm:pt modelId="{43811502-E7DF-4732-B24A-5B0855C6C114}">
      <dgm:prSet/>
      <dgm:spPr>
        <a:xfrm>
          <a:off x="0" y="441517"/>
          <a:ext cx="5899867" cy="3276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dirty="0" smtClean="0">
              <a:solidFill>
                <a:schemeClr val="tx2"/>
              </a:solidFill>
            </a:rPr>
            <a:t>ИТ</a:t>
          </a:r>
          <a:r>
            <a:rPr lang="ru-RU" dirty="0" smtClean="0">
              <a:solidFill>
                <a:schemeClr val="tx2"/>
              </a:solidFill>
            </a:rPr>
            <a:t> </a:t>
          </a:r>
          <a:r>
            <a:rPr lang="ru-RU" noProof="0" dirty="0" smtClean="0">
              <a:solidFill>
                <a:schemeClr val="tx2"/>
              </a:solidFill>
            </a:rPr>
            <a:t>и системы</a:t>
          </a:r>
          <a:endParaRPr lang="ru-RU" noProof="0" dirty="0">
            <a:solidFill>
              <a:schemeClr val="tx2"/>
            </a:solidFill>
            <a:latin typeface="Arial"/>
            <a:ea typeface="+mn-ea"/>
            <a:cs typeface="+mn-cs"/>
          </a:endParaRPr>
        </a:p>
      </dgm:t>
    </dgm:pt>
    <dgm:pt modelId="{6D639BD6-46AD-4315-A227-70294E79B59B}" type="parTrans" cxnId="{9635D59C-77A3-45A5-A600-B31B27B9FC88}">
      <dgm:prSet/>
      <dgm:spPr/>
      <dgm:t>
        <a:bodyPr/>
        <a:lstStyle/>
        <a:p>
          <a:endParaRPr lang="de-DE"/>
        </a:p>
      </dgm:t>
    </dgm:pt>
    <dgm:pt modelId="{497DB4BE-6853-413B-8111-638D39896B00}" type="sibTrans" cxnId="{9635D59C-77A3-45A5-A600-B31B27B9FC88}">
      <dgm:prSet/>
      <dgm:spPr/>
      <dgm:t>
        <a:bodyPr/>
        <a:lstStyle/>
        <a:p>
          <a:endParaRPr lang="de-DE"/>
        </a:p>
      </dgm:t>
    </dgm:pt>
    <dgm:pt modelId="{C239FFF9-DAAF-443D-B701-80BA4915890F}">
      <dgm:prSet/>
      <dgm:spPr>
        <a:xfrm>
          <a:off x="0" y="809437"/>
          <a:ext cx="5899867" cy="3276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a:solidFill>
                <a:schemeClr val="tx2"/>
              </a:solidFill>
            </a:rPr>
            <a:t>Порядок бухгалтерского учета</a:t>
          </a:r>
          <a:endParaRPr lang="ru-RU" dirty="0">
            <a:solidFill>
              <a:schemeClr val="tx2"/>
            </a:solidFill>
            <a:latin typeface="Arial"/>
            <a:ea typeface="+mn-ea"/>
            <a:cs typeface="+mn-cs"/>
          </a:endParaRPr>
        </a:p>
      </dgm:t>
    </dgm:pt>
    <dgm:pt modelId="{5E1D1088-A603-4676-8866-7254C7E2A8A9}" type="parTrans" cxnId="{E12CD593-C1BD-48B8-92BB-DD1C27826D08}">
      <dgm:prSet/>
      <dgm:spPr/>
      <dgm:t>
        <a:bodyPr/>
        <a:lstStyle/>
        <a:p>
          <a:endParaRPr lang="de-DE"/>
        </a:p>
      </dgm:t>
    </dgm:pt>
    <dgm:pt modelId="{2EFB8F50-5075-4390-B2D6-A2072C4C2E68}" type="sibTrans" cxnId="{E12CD593-C1BD-48B8-92BB-DD1C27826D08}">
      <dgm:prSet/>
      <dgm:spPr/>
      <dgm:t>
        <a:bodyPr/>
        <a:lstStyle/>
        <a:p>
          <a:endParaRPr lang="de-DE"/>
        </a:p>
      </dgm:t>
    </dgm:pt>
    <dgm:pt modelId="{014D3458-E10B-43B0-B399-A0CB40E29DF2}">
      <dgm:prSet/>
      <dgm:spPr>
        <a:xfrm>
          <a:off x="0" y="1545277"/>
          <a:ext cx="5899867" cy="3276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ru-RU" dirty="0" smtClean="0">
              <a:solidFill>
                <a:schemeClr val="tx2"/>
              </a:solidFill>
            </a:rPr>
            <a:t>Программы </a:t>
          </a:r>
          <a:r>
            <a:rPr lang="ru-RU" noProof="0" dirty="0" smtClean="0">
              <a:solidFill>
                <a:schemeClr val="tx2"/>
              </a:solidFill>
            </a:rPr>
            <a:t>обучения</a:t>
          </a:r>
          <a:endParaRPr lang="ru-RU" noProof="0" dirty="0">
            <a:solidFill>
              <a:schemeClr val="tx2"/>
            </a:solidFill>
            <a:latin typeface="Arial"/>
            <a:ea typeface="+mn-ea"/>
            <a:cs typeface="+mn-cs"/>
          </a:endParaRPr>
        </a:p>
      </dgm:t>
    </dgm:pt>
    <dgm:pt modelId="{0EE80EB9-2B10-4C6A-929C-B78CAA09E569}" type="parTrans" cxnId="{52D89C5B-6B0A-4731-9562-178DEDC68E9A}">
      <dgm:prSet/>
      <dgm:spPr/>
      <dgm:t>
        <a:bodyPr/>
        <a:lstStyle/>
        <a:p>
          <a:endParaRPr lang="de-DE"/>
        </a:p>
      </dgm:t>
    </dgm:pt>
    <dgm:pt modelId="{D473B42A-F54E-46B2-80FE-A2510ABD251B}" type="sibTrans" cxnId="{52D89C5B-6B0A-4731-9562-178DEDC68E9A}">
      <dgm:prSet/>
      <dgm:spPr/>
      <dgm:t>
        <a:bodyPr/>
        <a:lstStyle/>
        <a:p>
          <a:endParaRPr lang="de-DE"/>
        </a:p>
      </dgm:t>
    </dgm:pt>
    <dgm:pt modelId="{AF7D28AF-9F62-444B-B06E-88D6715C7F10}">
      <dgm:prSet/>
      <dgm:spPr>
        <a:xfrm>
          <a:off x="0" y="1177357"/>
          <a:ext cx="5899867" cy="3276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dirty="0" err="1">
              <a:solidFill>
                <a:schemeClr val="tx2"/>
              </a:solidFill>
            </a:rPr>
            <a:t>Актуарные</a:t>
          </a:r>
          <a:r>
            <a:rPr dirty="0">
              <a:solidFill>
                <a:schemeClr val="tx2"/>
              </a:solidFill>
            </a:rPr>
            <a:t> </a:t>
          </a:r>
          <a:r>
            <a:rPr dirty="0" err="1">
              <a:solidFill>
                <a:schemeClr val="tx2"/>
              </a:solidFill>
            </a:rPr>
            <a:t>расчеты</a:t>
          </a:r>
          <a:endParaRPr lang="ru-RU" dirty="0">
            <a:solidFill>
              <a:schemeClr val="tx2"/>
            </a:solidFill>
            <a:latin typeface="Arial"/>
            <a:ea typeface="+mn-ea"/>
            <a:cs typeface="+mn-cs"/>
          </a:endParaRPr>
        </a:p>
      </dgm:t>
    </dgm:pt>
    <dgm:pt modelId="{B7D81777-4EFB-4CA9-BE8B-3AB2534C14B9}" type="parTrans" cxnId="{6209F951-F31F-4E83-85F9-44184EFC1C0D}">
      <dgm:prSet/>
      <dgm:spPr/>
      <dgm:t>
        <a:bodyPr/>
        <a:lstStyle/>
        <a:p>
          <a:endParaRPr lang="de-DE"/>
        </a:p>
      </dgm:t>
    </dgm:pt>
    <dgm:pt modelId="{31A27739-79DB-4090-9063-BA86337946E3}" type="sibTrans" cxnId="{6209F951-F31F-4E83-85F9-44184EFC1C0D}">
      <dgm:prSet/>
      <dgm:spPr/>
      <dgm:t>
        <a:bodyPr/>
        <a:lstStyle/>
        <a:p>
          <a:endParaRPr lang="de-DE"/>
        </a:p>
      </dgm:t>
    </dgm:pt>
    <dgm:pt modelId="{5AFB0AC3-1885-4351-B825-6FB462939A55}">
      <dgm:prSet/>
      <dgm:spPr>
        <a:xfrm>
          <a:off x="0" y="1913197"/>
          <a:ext cx="5899867" cy="327600"/>
        </a:xfrm>
        <a:prstGeom prst="roundRect">
          <a:avLst/>
        </a:prstGeom>
        <a:solidFill>
          <a:srgbClr val="FFD200"/>
        </a:solidFill>
        <a:ln w="25400" cap="flat" cmpd="sng" algn="ctr">
          <a:solidFill>
            <a:srgbClr val="FFFFFF">
              <a:hueOff val="0"/>
              <a:satOff val="0"/>
              <a:lumOff val="0"/>
              <a:alphaOff val="0"/>
            </a:srgbClr>
          </a:solidFill>
          <a:prstDash val="solid"/>
        </a:ln>
        <a:effectLst/>
      </dgm:spPr>
      <dgm:t>
        <a:bodyPr/>
        <a:lstStyle/>
        <a:p>
          <a:pPr rtl="0"/>
          <a:r>
            <a:rPr dirty="0" err="1">
              <a:solidFill>
                <a:schemeClr val="accent1"/>
              </a:solidFill>
            </a:rPr>
            <a:t>Комитет</a:t>
          </a:r>
          <a:r>
            <a:rPr dirty="0">
              <a:solidFill>
                <a:schemeClr val="accent1"/>
              </a:solidFill>
            </a:rPr>
            <a:t> </a:t>
          </a:r>
          <a:r>
            <a:rPr dirty="0" err="1">
              <a:solidFill>
                <a:schemeClr val="accent1"/>
              </a:solidFill>
            </a:rPr>
            <a:t>управления</a:t>
          </a:r>
          <a:r>
            <a:rPr dirty="0">
              <a:solidFill>
                <a:schemeClr val="accent1"/>
              </a:solidFill>
            </a:rPr>
            <a:t> </a:t>
          </a:r>
          <a:r>
            <a:rPr dirty="0" err="1">
              <a:solidFill>
                <a:schemeClr val="accent1"/>
              </a:solidFill>
            </a:rPr>
            <a:t>проектом</a:t>
          </a:r>
          <a:r>
            <a:rPr dirty="0">
              <a:solidFill>
                <a:schemeClr val="accent1"/>
              </a:solidFill>
            </a:rPr>
            <a:t>:</a:t>
          </a:r>
          <a:r>
            <a:rPr lang="ru-RU" b="0" dirty="0" smtClean="0">
              <a:solidFill>
                <a:schemeClr val="accent1"/>
              </a:solidFill>
              <a:latin typeface="Arial"/>
            </a:rPr>
            <a:t> </a:t>
          </a:r>
          <a:r>
            <a:rPr dirty="0" err="1">
              <a:solidFill>
                <a:schemeClr val="accent1"/>
              </a:solidFill>
            </a:rPr>
            <a:t>управление</a:t>
          </a:r>
          <a:r>
            <a:rPr dirty="0">
              <a:solidFill>
                <a:schemeClr val="accent1"/>
              </a:solidFill>
            </a:rPr>
            <a:t> </a:t>
          </a:r>
          <a:r>
            <a:rPr dirty="0" err="1" smtClean="0">
              <a:solidFill>
                <a:schemeClr val="accent1"/>
              </a:solidFill>
            </a:rPr>
            <a:t>изменениями</a:t>
          </a:r>
          <a:r>
            <a:rPr dirty="0" smtClean="0">
              <a:solidFill>
                <a:schemeClr val="accent1"/>
              </a:solidFill>
            </a:rPr>
            <a:t>/</a:t>
          </a:r>
          <a:r>
            <a:rPr dirty="0" err="1" smtClean="0">
              <a:solidFill>
                <a:schemeClr val="accent1"/>
              </a:solidFill>
            </a:rPr>
            <a:t>проектом</a:t>
          </a:r>
          <a:endParaRPr lang="ru-RU" b="0" dirty="0">
            <a:solidFill>
              <a:schemeClr val="accent1"/>
            </a:solidFill>
            <a:latin typeface="Arial"/>
            <a:ea typeface="+mn-ea"/>
            <a:cs typeface="+mn-cs"/>
          </a:endParaRPr>
        </a:p>
      </dgm:t>
    </dgm:pt>
    <dgm:pt modelId="{1A52F370-9221-4D5F-9ECB-ACBF0CE6064A}" type="parTrans" cxnId="{0D1F9CDE-7C4D-41DF-A0D1-9B8E714F737B}">
      <dgm:prSet/>
      <dgm:spPr/>
      <dgm:t>
        <a:bodyPr/>
        <a:lstStyle/>
        <a:p>
          <a:endParaRPr lang="de-DE"/>
        </a:p>
      </dgm:t>
    </dgm:pt>
    <dgm:pt modelId="{81C847D8-4FC2-4897-9EAB-0DDB9959D658}" type="sibTrans" cxnId="{0D1F9CDE-7C4D-41DF-A0D1-9B8E714F737B}">
      <dgm:prSet/>
      <dgm:spPr/>
      <dgm:t>
        <a:bodyPr/>
        <a:lstStyle/>
        <a:p>
          <a:endParaRPr lang="de-DE"/>
        </a:p>
      </dgm:t>
    </dgm:pt>
    <dgm:pt modelId="{145E417B-CBA1-4867-B019-61C86A40AB5A}" type="pres">
      <dgm:prSet presAssocID="{19AF3815-BF2B-49A7-BB0C-47FB29046CE9}" presName="linear" presStyleCnt="0">
        <dgm:presLayoutVars>
          <dgm:animLvl val="lvl"/>
          <dgm:resizeHandles val="exact"/>
        </dgm:presLayoutVars>
      </dgm:prSet>
      <dgm:spPr/>
      <dgm:t>
        <a:bodyPr/>
        <a:lstStyle/>
        <a:p>
          <a:endParaRPr lang="de-DE"/>
        </a:p>
      </dgm:t>
    </dgm:pt>
    <dgm:pt modelId="{BC1519B8-2A45-4943-825C-31A7CC00E5B3}" type="pres">
      <dgm:prSet presAssocID="{AE927E5E-C5B1-4BB9-B08B-FF2377BD96B0}" presName="parentText" presStyleLbl="node1" presStyleIdx="0" presStyleCnt="6">
        <dgm:presLayoutVars>
          <dgm:chMax val="0"/>
          <dgm:bulletEnabled val="1"/>
        </dgm:presLayoutVars>
      </dgm:prSet>
      <dgm:spPr/>
      <dgm:t>
        <a:bodyPr/>
        <a:lstStyle/>
        <a:p>
          <a:endParaRPr lang="de-DE"/>
        </a:p>
      </dgm:t>
    </dgm:pt>
    <dgm:pt modelId="{EF5AE346-986A-44BC-95A4-DD5DFBA63314}" type="pres">
      <dgm:prSet presAssocID="{4A911DE7-3555-4E3A-BCBC-5C4A6C237DB1}" presName="spacer" presStyleCnt="0"/>
      <dgm:spPr/>
    </dgm:pt>
    <dgm:pt modelId="{5FD6939A-50D7-45B3-BF84-69FE766D3261}" type="pres">
      <dgm:prSet presAssocID="{43811502-E7DF-4732-B24A-5B0855C6C114}" presName="parentText" presStyleLbl="node1" presStyleIdx="1" presStyleCnt="6">
        <dgm:presLayoutVars>
          <dgm:chMax val="0"/>
          <dgm:bulletEnabled val="1"/>
        </dgm:presLayoutVars>
      </dgm:prSet>
      <dgm:spPr/>
      <dgm:t>
        <a:bodyPr/>
        <a:lstStyle/>
        <a:p>
          <a:endParaRPr lang="de-DE"/>
        </a:p>
      </dgm:t>
    </dgm:pt>
    <dgm:pt modelId="{AD37A737-A01E-48A5-929F-1A652E55D840}" type="pres">
      <dgm:prSet presAssocID="{497DB4BE-6853-413B-8111-638D39896B00}" presName="spacer" presStyleCnt="0"/>
      <dgm:spPr/>
    </dgm:pt>
    <dgm:pt modelId="{BABA7B30-5CF1-4A89-B75C-A990F0051345}" type="pres">
      <dgm:prSet presAssocID="{C239FFF9-DAAF-443D-B701-80BA4915890F}" presName="parentText" presStyleLbl="node1" presStyleIdx="2" presStyleCnt="6">
        <dgm:presLayoutVars>
          <dgm:chMax val="0"/>
          <dgm:bulletEnabled val="1"/>
        </dgm:presLayoutVars>
      </dgm:prSet>
      <dgm:spPr/>
      <dgm:t>
        <a:bodyPr/>
        <a:lstStyle/>
        <a:p>
          <a:endParaRPr lang="de-DE"/>
        </a:p>
      </dgm:t>
    </dgm:pt>
    <dgm:pt modelId="{976918DC-769D-4848-89F7-48B6216AFE46}" type="pres">
      <dgm:prSet presAssocID="{2EFB8F50-5075-4390-B2D6-A2072C4C2E68}" presName="spacer" presStyleCnt="0"/>
      <dgm:spPr/>
    </dgm:pt>
    <dgm:pt modelId="{E9659D73-7D7D-480C-93A2-329A9083AEF4}" type="pres">
      <dgm:prSet presAssocID="{AF7D28AF-9F62-444B-B06E-88D6715C7F10}" presName="parentText" presStyleLbl="node1" presStyleIdx="3" presStyleCnt="6">
        <dgm:presLayoutVars>
          <dgm:chMax val="0"/>
          <dgm:bulletEnabled val="1"/>
        </dgm:presLayoutVars>
      </dgm:prSet>
      <dgm:spPr/>
      <dgm:t>
        <a:bodyPr/>
        <a:lstStyle/>
        <a:p>
          <a:endParaRPr lang="de-DE"/>
        </a:p>
      </dgm:t>
    </dgm:pt>
    <dgm:pt modelId="{ABE4755D-F7E3-4179-A0BF-45EFFF7C83E4}" type="pres">
      <dgm:prSet presAssocID="{31A27739-79DB-4090-9063-BA86337946E3}" presName="spacer" presStyleCnt="0"/>
      <dgm:spPr/>
    </dgm:pt>
    <dgm:pt modelId="{C2A23E65-A9DF-4C0D-9188-C0F7C8071589}" type="pres">
      <dgm:prSet presAssocID="{014D3458-E10B-43B0-B399-A0CB40E29DF2}" presName="parentText" presStyleLbl="node1" presStyleIdx="4" presStyleCnt="6" custLinFactNeighborX="-1094">
        <dgm:presLayoutVars>
          <dgm:chMax val="0"/>
          <dgm:bulletEnabled val="1"/>
        </dgm:presLayoutVars>
      </dgm:prSet>
      <dgm:spPr/>
      <dgm:t>
        <a:bodyPr/>
        <a:lstStyle/>
        <a:p>
          <a:endParaRPr lang="de-DE"/>
        </a:p>
      </dgm:t>
    </dgm:pt>
    <dgm:pt modelId="{A9D68B4A-EDA3-418D-9390-70A6C13F2D17}" type="pres">
      <dgm:prSet presAssocID="{D473B42A-F54E-46B2-80FE-A2510ABD251B}" presName="spacer" presStyleCnt="0"/>
      <dgm:spPr/>
    </dgm:pt>
    <dgm:pt modelId="{B4EB44E9-889B-4D3A-AB7D-91D4C3A59F0C}" type="pres">
      <dgm:prSet presAssocID="{5AFB0AC3-1885-4351-B825-6FB462939A55}" presName="parentText" presStyleLbl="node1" presStyleIdx="5" presStyleCnt="6">
        <dgm:presLayoutVars>
          <dgm:chMax val="0"/>
          <dgm:bulletEnabled val="1"/>
        </dgm:presLayoutVars>
      </dgm:prSet>
      <dgm:spPr/>
      <dgm:t>
        <a:bodyPr/>
        <a:lstStyle/>
        <a:p>
          <a:endParaRPr lang="de-DE"/>
        </a:p>
      </dgm:t>
    </dgm:pt>
  </dgm:ptLst>
  <dgm:cxnLst>
    <dgm:cxn modelId="{693801FE-E29B-47C3-833C-C354036354C7}" type="presOf" srcId="{19AF3815-BF2B-49A7-BB0C-47FB29046CE9}" destId="{145E417B-CBA1-4867-B019-61C86A40AB5A}" srcOrd="0" destOrd="0" presId="urn:microsoft.com/office/officeart/2005/8/layout/vList2"/>
    <dgm:cxn modelId="{AA817EB3-D47F-447B-9368-2C3D08306FAD}" type="presOf" srcId="{C239FFF9-DAAF-443D-B701-80BA4915890F}" destId="{BABA7B30-5CF1-4A89-B75C-A990F0051345}" srcOrd="0" destOrd="0" presId="urn:microsoft.com/office/officeart/2005/8/layout/vList2"/>
    <dgm:cxn modelId="{52D89C5B-6B0A-4731-9562-178DEDC68E9A}" srcId="{19AF3815-BF2B-49A7-BB0C-47FB29046CE9}" destId="{014D3458-E10B-43B0-B399-A0CB40E29DF2}" srcOrd="4" destOrd="0" parTransId="{0EE80EB9-2B10-4C6A-929C-B78CAA09E569}" sibTransId="{D473B42A-F54E-46B2-80FE-A2510ABD251B}"/>
    <dgm:cxn modelId="{0D1F9CDE-7C4D-41DF-A0D1-9B8E714F737B}" srcId="{19AF3815-BF2B-49A7-BB0C-47FB29046CE9}" destId="{5AFB0AC3-1885-4351-B825-6FB462939A55}" srcOrd="5" destOrd="0" parTransId="{1A52F370-9221-4D5F-9ECB-ACBF0CE6064A}" sibTransId="{81C847D8-4FC2-4897-9EAB-0DDB9959D658}"/>
    <dgm:cxn modelId="{F72A06F3-24DA-465E-96E7-D365321CA102}" srcId="{19AF3815-BF2B-49A7-BB0C-47FB29046CE9}" destId="{AE927E5E-C5B1-4BB9-B08B-FF2377BD96B0}" srcOrd="0" destOrd="0" parTransId="{AE8582A2-1B20-413B-8CDF-FA68077567F4}" sibTransId="{4A911DE7-3555-4E3A-BCBC-5C4A6C237DB1}"/>
    <dgm:cxn modelId="{06DBB304-1351-4231-9F0D-A572C37E2182}" type="presOf" srcId="{014D3458-E10B-43B0-B399-A0CB40E29DF2}" destId="{C2A23E65-A9DF-4C0D-9188-C0F7C8071589}" srcOrd="0" destOrd="0" presId="urn:microsoft.com/office/officeart/2005/8/layout/vList2"/>
    <dgm:cxn modelId="{800751E2-37DE-4DF6-832A-D903CBF7BF5F}" type="presOf" srcId="{AF7D28AF-9F62-444B-B06E-88D6715C7F10}" destId="{E9659D73-7D7D-480C-93A2-329A9083AEF4}" srcOrd="0" destOrd="0" presId="urn:microsoft.com/office/officeart/2005/8/layout/vList2"/>
    <dgm:cxn modelId="{9635D59C-77A3-45A5-A600-B31B27B9FC88}" srcId="{19AF3815-BF2B-49A7-BB0C-47FB29046CE9}" destId="{43811502-E7DF-4732-B24A-5B0855C6C114}" srcOrd="1" destOrd="0" parTransId="{6D639BD6-46AD-4315-A227-70294E79B59B}" sibTransId="{497DB4BE-6853-413B-8111-638D39896B00}"/>
    <dgm:cxn modelId="{7DD21701-B87E-4618-B223-E9C23007D020}" type="presOf" srcId="{43811502-E7DF-4732-B24A-5B0855C6C114}" destId="{5FD6939A-50D7-45B3-BF84-69FE766D3261}" srcOrd="0" destOrd="0" presId="urn:microsoft.com/office/officeart/2005/8/layout/vList2"/>
    <dgm:cxn modelId="{E12CD593-C1BD-48B8-92BB-DD1C27826D08}" srcId="{19AF3815-BF2B-49A7-BB0C-47FB29046CE9}" destId="{C239FFF9-DAAF-443D-B701-80BA4915890F}" srcOrd="2" destOrd="0" parTransId="{5E1D1088-A603-4676-8866-7254C7E2A8A9}" sibTransId="{2EFB8F50-5075-4390-B2D6-A2072C4C2E68}"/>
    <dgm:cxn modelId="{F9DDF452-A9BC-4FAB-BD8D-C50B1CD384A0}" type="presOf" srcId="{AE927E5E-C5B1-4BB9-B08B-FF2377BD96B0}" destId="{BC1519B8-2A45-4943-825C-31A7CC00E5B3}" srcOrd="0" destOrd="0" presId="urn:microsoft.com/office/officeart/2005/8/layout/vList2"/>
    <dgm:cxn modelId="{5DDDBF28-8D6F-46BE-8461-AC7980191EAB}" type="presOf" srcId="{5AFB0AC3-1885-4351-B825-6FB462939A55}" destId="{B4EB44E9-889B-4D3A-AB7D-91D4C3A59F0C}" srcOrd="0" destOrd="0" presId="urn:microsoft.com/office/officeart/2005/8/layout/vList2"/>
    <dgm:cxn modelId="{6209F951-F31F-4E83-85F9-44184EFC1C0D}" srcId="{19AF3815-BF2B-49A7-BB0C-47FB29046CE9}" destId="{AF7D28AF-9F62-444B-B06E-88D6715C7F10}" srcOrd="3" destOrd="0" parTransId="{B7D81777-4EFB-4CA9-BE8B-3AB2534C14B9}" sibTransId="{31A27739-79DB-4090-9063-BA86337946E3}"/>
    <dgm:cxn modelId="{FC89B271-07FC-443C-89EB-9C939791BA4B}" type="presParOf" srcId="{145E417B-CBA1-4867-B019-61C86A40AB5A}" destId="{BC1519B8-2A45-4943-825C-31A7CC00E5B3}" srcOrd="0" destOrd="0" presId="urn:microsoft.com/office/officeart/2005/8/layout/vList2"/>
    <dgm:cxn modelId="{3110073E-B7BA-4652-9042-FEA40C2C6327}" type="presParOf" srcId="{145E417B-CBA1-4867-B019-61C86A40AB5A}" destId="{EF5AE346-986A-44BC-95A4-DD5DFBA63314}" srcOrd="1" destOrd="0" presId="urn:microsoft.com/office/officeart/2005/8/layout/vList2"/>
    <dgm:cxn modelId="{6AB4039A-FA3D-4D8C-AD9C-F739AC822E4A}" type="presParOf" srcId="{145E417B-CBA1-4867-B019-61C86A40AB5A}" destId="{5FD6939A-50D7-45B3-BF84-69FE766D3261}" srcOrd="2" destOrd="0" presId="urn:microsoft.com/office/officeart/2005/8/layout/vList2"/>
    <dgm:cxn modelId="{07B247AA-8964-4042-B95A-B6B252F7FF4A}" type="presParOf" srcId="{145E417B-CBA1-4867-B019-61C86A40AB5A}" destId="{AD37A737-A01E-48A5-929F-1A652E55D840}" srcOrd="3" destOrd="0" presId="urn:microsoft.com/office/officeart/2005/8/layout/vList2"/>
    <dgm:cxn modelId="{330C72C7-9189-47F5-AF6A-93E1AF5E648A}" type="presParOf" srcId="{145E417B-CBA1-4867-B019-61C86A40AB5A}" destId="{BABA7B30-5CF1-4A89-B75C-A990F0051345}" srcOrd="4" destOrd="0" presId="urn:microsoft.com/office/officeart/2005/8/layout/vList2"/>
    <dgm:cxn modelId="{885B87BA-2D61-43B1-9459-A91C7FB00AAD}" type="presParOf" srcId="{145E417B-CBA1-4867-B019-61C86A40AB5A}" destId="{976918DC-769D-4848-89F7-48B6216AFE46}" srcOrd="5" destOrd="0" presId="urn:microsoft.com/office/officeart/2005/8/layout/vList2"/>
    <dgm:cxn modelId="{B2B3E178-5A02-45D2-93B5-26D55FA0BCAA}" type="presParOf" srcId="{145E417B-CBA1-4867-B019-61C86A40AB5A}" destId="{E9659D73-7D7D-480C-93A2-329A9083AEF4}" srcOrd="6" destOrd="0" presId="urn:microsoft.com/office/officeart/2005/8/layout/vList2"/>
    <dgm:cxn modelId="{C53EC7B0-9451-42C1-BBE8-1FDBE29CEB53}" type="presParOf" srcId="{145E417B-CBA1-4867-B019-61C86A40AB5A}" destId="{ABE4755D-F7E3-4179-A0BF-45EFFF7C83E4}" srcOrd="7" destOrd="0" presId="urn:microsoft.com/office/officeart/2005/8/layout/vList2"/>
    <dgm:cxn modelId="{576B171C-B82A-4A8E-BCA0-742318203320}" type="presParOf" srcId="{145E417B-CBA1-4867-B019-61C86A40AB5A}" destId="{C2A23E65-A9DF-4C0D-9188-C0F7C8071589}" srcOrd="8" destOrd="0" presId="urn:microsoft.com/office/officeart/2005/8/layout/vList2"/>
    <dgm:cxn modelId="{8E87B003-83E7-4AA7-8559-D37EA7429AFB}" type="presParOf" srcId="{145E417B-CBA1-4867-B019-61C86A40AB5A}" destId="{A9D68B4A-EDA3-418D-9390-70A6C13F2D17}" srcOrd="9" destOrd="0" presId="urn:microsoft.com/office/officeart/2005/8/layout/vList2"/>
    <dgm:cxn modelId="{725B1E18-0569-4188-A079-AA5AE73059A7}" type="presParOf" srcId="{145E417B-CBA1-4867-B019-61C86A40AB5A}" destId="{B4EB44E9-889B-4D3A-AB7D-91D4C3A59F0C}" srcOrd="1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A4C2A5-E545-40DB-84CF-ACA5EECDE36A}">
      <dsp:nvSpPr>
        <dsp:cNvPr id="0" name=""/>
        <dsp:cNvSpPr/>
      </dsp:nvSpPr>
      <dsp:spPr>
        <a:xfrm>
          <a:off x="2819" y="1878638"/>
          <a:ext cx="3434923" cy="13739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ru-RU" sz="2900" kern="1200" dirty="0" smtClean="0">
              <a:solidFill>
                <a:schemeClr val="tx2"/>
              </a:solidFill>
            </a:rPr>
            <a:t>Основания</a:t>
          </a:r>
          <a:endParaRPr lang="ru-RU" sz="2900" kern="1200" dirty="0">
            <a:solidFill>
              <a:schemeClr val="tx2"/>
            </a:solidFill>
          </a:endParaRPr>
        </a:p>
      </dsp:txBody>
      <dsp:txXfrm>
        <a:off x="2819" y="1878638"/>
        <a:ext cx="3434923" cy="1373969"/>
      </dsp:txXfrm>
    </dsp:sp>
    <dsp:sp modelId="{A4DD7E42-818C-4489-8C02-45C276C9D7D4}">
      <dsp:nvSpPr>
        <dsp:cNvPr id="0" name=""/>
        <dsp:cNvSpPr/>
      </dsp:nvSpPr>
      <dsp:spPr>
        <a:xfrm>
          <a:off x="3094250" y="1878638"/>
          <a:ext cx="3434923" cy="13739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err="1" smtClean="0">
              <a:solidFill>
                <a:schemeClr val="tx2"/>
              </a:solidFill>
            </a:rPr>
            <a:t>Отправная</a:t>
          </a:r>
          <a:r>
            <a:rPr lang="en-US" sz="2900" kern="1200" dirty="0" smtClean="0">
              <a:solidFill>
                <a:schemeClr val="tx2"/>
              </a:solidFill>
            </a:rPr>
            <a:t> </a:t>
          </a:r>
          <a:r>
            <a:rPr lang="en-US" sz="2900" kern="1200" dirty="0" err="1" smtClean="0">
              <a:solidFill>
                <a:schemeClr val="tx2"/>
              </a:solidFill>
            </a:rPr>
            <a:t>точка</a:t>
          </a:r>
          <a:endParaRPr lang="ru-RU" sz="2900" kern="1200" dirty="0">
            <a:solidFill>
              <a:schemeClr val="tx2"/>
            </a:solidFill>
          </a:endParaRPr>
        </a:p>
      </dsp:txBody>
      <dsp:txXfrm>
        <a:off x="3094250" y="1878638"/>
        <a:ext cx="3434923" cy="1373969"/>
      </dsp:txXfrm>
    </dsp:sp>
    <dsp:sp modelId="{0A7248BF-EDA5-4A5A-A002-E3CA30ED1B0E}">
      <dsp:nvSpPr>
        <dsp:cNvPr id="0" name=""/>
        <dsp:cNvSpPr/>
      </dsp:nvSpPr>
      <dsp:spPr>
        <a:xfrm>
          <a:off x="6185681" y="1878638"/>
          <a:ext cx="3434923" cy="13739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err="1" smtClean="0">
              <a:solidFill>
                <a:schemeClr val="tx2"/>
              </a:solidFill>
            </a:rPr>
            <a:t>Подход</a:t>
          </a:r>
          <a:r>
            <a:rPr lang="en-US" sz="2900" kern="1200" dirty="0" smtClean="0">
              <a:solidFill>
                <a:schemeClr val="tx2"/>
              </a:solidFill>
            </a:rPr>
            <a:t> к </a:t>
          </a:r>
          <a:r>
            <a:rPr lang="en-US" sz="2900" kern="1200" dirty="0" err="1" smtClean="0">
              <a:solidFill>
                <a:schemeClr val="tx2"/>
              </a:solidFill>
            </a:rPr>
            <a:t>конверсии</a:t>
          </a:r>
          <a:endParaRPr lang="ru-RU" sz="2900" kern="1200" dirty="0">
            <a:solidFill>
              <a:schemeClr val="tx2"/>
            </a:solidFill>
          </a:endParaRPr>
        </a:p>
      </dsp:txBody>
      <dsp:txXfrm>
        <a:off x="6185681" y="1878638"/>
        <a:ext cx="3434923" cy="13739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E56E0-AD74-4B1A-9EB7-155265419C57}">
      <dsp:nvSpPr>
        <dsp:cNvPr id="0" name=""/>
        <dsp:cNvSpPr/>
      </dsp:nvSpPr>
      <dsp:spPr>
        <a:xfrm>
          <a:off x="3222978" y="2444839"/>
          <a:ext cx="2681671" cy="23320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0" cap="none" spc="0" normalizeH="0" baseline="0" dirty="0" smtClean="0">
              <a:ln>
                <a:noFill/>
              </a:ln>
              <a:solidFill>
                <a:srgbClr val="FFFFFF"/>
              </a:solidFill>
              <a:effectLst/>
              <a:uLnTx/>
              <a:uFillTx/>
              <a:latin typeface="Arial"/>
            </a:rPr>
            <a:t>Основания</a:t>
          </a:r>
          <a:endParaRPr kumimoji="0" lang="ru-RU" sz="2400" b="1" i="0" u="none" strike="noStrike" kern="0" cap="none" spc="0" normalizeH="0" baseline="0" dirty="0">
            <a:ln>
              <a:noFill/>
            </a:ln>
            <a:solidFill>
              <a:srgbClr val="FFFFFF"/>
            </a:solidFill>
            <a:effectLst/>
            <a:uLnTx/>
            <a:uFillTx/>
            <a:latin typeface="Arial"/>
            <a:ea typeface="+mn-ea"/>
            <a:cs typeface="+mn-cs"/>
          </a:endParaRPr>
        </a:p>
      </dsp:txBody>
      <dsp:txXfrm>
        <a:off x="3222978" y="2444839"/>
        <a:ext cx="2681671" cy="2332091"/>
      </dsp:txXfrm>
    </dsp:sp>
    <dsp:sp modelId="{EA95A4BA-E087-45BD-A304-ED53A046AA93}">
      <dsp:nvSpPr>
        <dsp:cNvPr id="0" name=""/>
        <dsp:cNvSpPr/>
      </dsp:nvSpPr>
      <dsp:spPr>
        <a:xfrm rot="20967007">
          <a:off x="5958748" y="2745907"/>
          <a:ext cx="2085161" cy="664645"/>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A0E8DB15-5D91-44F9-BA78-8DFCD3C63A28}">
      <dsp:nvSpPr>
        <dsp:cNvPr id="0" name=""/>
        <dsp:cNvSpPr/>
      </dsp:nvSpPr>
      <dsp:spPr>
        <a:xfrm>
          <a:off x="6912131" y="1969460"/>
          <a:ext cx="2215486" cy="177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Финансы Статистика</a:t>
          </a:r>
          <a:endParaRPr kumimoji="0" lang="ru-RU" sz="2000" b="1" i="0" u="none" strike="noStrike" kern="0" cap="none" spc="0" normalizeH="0" baseline="0" dirty="0">
            <a:ln>
              <a:noFill/>
            </a:ln>
            <a:solidFill>
              <a:srgbClr val="FFFFFF"/>
            </a:solidFill>
            <a:effectLst/>
            <a:uLnTx/>
            <a:uFillTx/>
            <a:latin typeface="Arial"/>
            <a:ea typeface="+mn-ea"/>
            <a:cs typeface="+mn-cs"/>
          </a:endParaRPr>
        </a:p>
      </dsp:txBody>
      <dsp:txXfrm>
        <a:off x="6912131" y="1969460"/>
        <a:ext cx="2215486" cy="1772389"/>
      </dsp:txXfrm>
    </dsp:sp>
    <dsp:sp modelId="{3E112356-2229-4301-A4CE-4A8C377200AD}">
      <dsp:nvSpPr>
        <dsp:cNvPr id="0" name=""/>
        <dsp:cNvSpPr/>
      </dsp:nvSpPr>
      <dsp:spPr>
        <a:xfrm rot="14397083">
          <a:off x="2570965" y="1346621"/>
          <a:ext cx="1816411" cy="664645"/>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36BF3C15-45A0-468A-A766-962B0F70B3A1}">
      <dsp:nvSpPr>
        <dsp:cNvPr id="0" name=""/>
        <dsp:cNvSpPr/>
      </dsp:nvSpPr>
      <dsp:spPr>
        <a:xfrm>
          <a:off x="1926816" y="816"/>
          <a:ext cx="2215486" cy="177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Требования инвесторов</a:t>
          </a:r>
          <a:endParaRPr kumimoji="0" lang="ru-RU" sz="2000" b="1" i="0" u="none" strike="noStrike" kern="0" cap="none" spc="0" normalizeH="0" baseline="0" dirty="0">
            <a:ln>
              <a:noFill/>
            </a:ln>
            <a:solidFill>
              <a:srgbClr val="FFFFFF"/>
            </a:solidFill>
            <a:effectLst/>
            <a:uLnTx/>
            <a:uFillTx/>
            <a:latin typeface="Arial"/>
            <a:ea typeface="+mn-ea"/>
            <a:cs typeface="+mn-cs"/>
          </a:endParaRPr>
        </a:p>
      </dsp:txBody>
      <dsp:txXfrm>
        <a:off x="1926816" y="816"/>
        <a:ext cx="2215486" cy="1772389"/>
      </dsp:txXfrm>
    </dsp:sp>
    <dsp:sp modelId="{AA5330E3-9A7A-491E-9E02-D4A18E93BEA3}">
      <dsp:nvSpPr>
        <dsp:cNvPr id="0" name=""/>
        <dsp:cNvSpPr/>
      </dsp:nvSpPr>
      <dsp:spPr>
        <a:xfrm rot="18010608">
          <a:off x="4765152" y="1350067"/>
          <a:ext cx="1840054" cy="664645"/>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13CCE7D3-F916-4A5C-9F9D-E7AD44CFE940}">
      <dsp:nvSpPr>
        <dsp:cNvPr id="0" name=""/>
        <dsp:cNvSpPr/>
      </dsp:nvSpPr>
      <dsp:spPr>
        <a:xfrm>
          <a:off x="5039906" y="852"/>
          <a:ext cx="2215486" cy="177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0" cap="none" spc="0" normalizeH="0" baseline="0" dirty="0" smtClean="0">
              <a:ln>
                <a:noFill/>
              </a:ln>
              <a:solidFill>
                <a:srgbClr val="FFFFFF"/>
              </a:solidFill>
              <a:effectLst/>
              <a:uLnTx/>
              <a:uFillTx/>
              <a:latin typeface="Arial"/>
            </a:rPr>
            <a:t>Сравнение с компаниями-аналогами</a:t>
          </a:r>
          <a:endParaRPr kumimoji="0" lang="ru-RU" sz="2000" b="1" i="0" u="none" strike="noStrike" kern="0" cap="none" spc="0" normalizeH="0" baseline="0" dirty="0">
            <a:ln>
              <a:noFill/>
            </a:ln>
            <a:solidFill>
              <a:srgbClr val="FFFFFF"/>
            </a:solidFill>
            <a:effectLst/>
            <a:uLnTx/>
            <a:uFillTx/>
            <a:latin typeface="Arial"/>
            <a:ea typeface="+mn-ea"/>
            <a:cs typeface="+mn-cs"/>
          </a:endParaRPr>
        </a:p>
      </dsp:txBody>
      <dsp:txXfrm>
        <a:off x="5039906" y="852"/>
        <a:ext cx="2215486" cy="1772389"/>
      </dsp:txXfrm>
    </dsp:sp>
    <dsp:sp modelId="{0184226E-6845-4E79-8177-D6C7FB436370}">
      <dsp:nvSpPr>
        <dsp:cNvPr id="0" name=""/>
        <dsp:cNvSpPr/>
      </dsp:nvSpPr>
      <dsp:spPr>
        <a:xfrm rot="11539603">
          <a:off x="1083707" y="2745905"/>
          <a:ext cx="2085171" cy="664645"/>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2506D24-9F96-4F97-A64F-89F6CD0CDA59}">
      <dsp:nvSpPr>
        <dsp:cNvPr id="0" name=""/>
        <dsp:cNvSpPr/>
      </dsp:nvSpPr>
      <dsp:spPr>
        <a:xfrm>
          <a:off x="0" y="1969456"/>
          <a:ext cx="2215486" cy="177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0" cap="none" spc="0" normalizeH="0" baseline="0" dirty="0" smtClean="0">
              <a:ln>
                <a:noFill/>
              </a:ln>
              <a:solidFill>
                <a:srgbClr val="FFFFFF"/>
              </a:solidFill>
              <a:effectLst/>
              <a:uLnTx/>
              <a:uFillTx/>
              <a:latin typeface="Arial"/>
            </a:rPr>
            <a:t>Оптимизация инфраструктуры системы управления государственными финансами</a:t>
          </a:r>
          <a:endParaRPr kumimoji="0" lang="ru-RU" sz="1600" b="1" i="0" u="none" strike="noStrike" kern="0" cap="none" spc="0" normalizeH="0" baseline="0" dirty="0">
            <a:ln>
              <a:noFill/>
            </a:ln>
            <a:solidFill>
              <a:srgbClr val="FFFFFF"/>
            </a:solidFill>
            <a:effectLst/>
            <a:uLnTx/>
            <a:uFillTx/>
            <a:latin typeface="Arial"/>
            <a:ea typeface="+mn-ea"/>
            <a:cs typeface="+mn-cs"/>
          </a:endParaRPr>
        </a:p>
      </dsp:txBody>
      <dsp:txXfrm>
        <a:off x="0" y="1969456"/>
        <a:ext cx="2215486" cy="17723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C2154-E6BB-437A-872A-D645E4DB824F}">
      <dsp:nvSpPr>
        <dsp:cNvPr id="0" name=""/>
        <dsp:cNvSpPr/>
      </dsp:nvSpPr>
      <dsp:spPr>
        <a:xfrm>
          <a:off x="3718052" y="0"/>
          <a:ext cx="6371336" cy="3982085"/>
        </a:xfrm>
        <a:prstGeom prst="swooshArrow">
          <a:avLst>
            <a:gd name="adj1" fmla="val 25000"/>
            <a:gd name="adj2" fmla="val 25000"/>
          </a:avLst>
        </a:prstGeom>
        <a:solidFill>
          <a:srgbClr val="80808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6BEAB39-D995-4737-BFD2-91EEF9919DD5}">
      <dsp:nvSpPr>
        <dsp:cNvPr id="0" name=""/>
        <dsp:cNvSpPr/>
      </dsp:nvSpPr>
      <dsp:spPr>
        <a:xfrm>
          <a:off x="9003806" y="677794"/>
          <a:ext cx="530838" cy="544317"/>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36CF476-B477-435A-8CE7-8B8DEBF7AD79}">
      <dsp:nvSpPr>
        <dsp:cNvPr id="0" name=""/>
        <dsp:cNvSpPr/>
      </dsp:nvSpPr>
      <dsp:spPr>
        <a:xfrm>
          <a:off x="6266586" y="1043306"/>
          <a:ext cx="2548534" cy="293877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9827" bIns="0" numCol="1" spcCol="1270" anchor="t" anchorCtr="0">
          <a:noAutofit/>
        </a:bodyPr>
        <a:lstStyle/>
        <a:p>
          <a:pPr lvl="0" algn="r" defTabSz="2889250">
            <a:lnSpc>
              <a:spcPct val="90000"/>
            </a:lnSpc>
            <a:spcBef>
              <a:spcPct val="0"/>
            </a:spcBef>
            <a:spcAft>
              <a:spcPct val="35000"/>
            </a:spcAft>
          </a:pPr>
          <a:r>
            <a:rPr sz="6500" kern="1200"/>
            <a:t> </a:t>
          </a:r>
          <a:endParaRPr lang="ru-RU" sz="6500" kern="1200" dirty="0">
            <a:solidFill>
              <a:srgbClr val="646464">
                <a:hueOff val="0"/>
                <a:satOff val="0"/>
                <a:lumOff val="0"/>
                <a:alphaOff val="0"/>
              </a:srgbClr>
            </a:solidFill>
            <a:latin typeface="Arial"/>
            <a:ea typeface="+mn-ea"/>
            <a:cs typeface="+mn-cs"/>
          </a:endParaRPr>
        </a:p>
      </dsp:txBody>
      <dsp:txXfrm>
        <a:off x="6266586" y="1043306"/>
        <a:ext cx="2548534" cy="293877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2D97E6-A2DC-4418-80CC-C8B8689D56EC}">
      <dsp:nvSpPr>
        <dsp:cNvPr id="0" name=""/>
        <dsp:cNvSpPr/>
      </dsp:nvSpPr>
      <dsp:spPr>
        <a:xfrm>
          <a:off x="0" y="223099"/>
          <a:ext cx="1973872" cy="789549"/>
        </a:xfrm>
        <a:prstGeom prst="chevron">
          <a:avLst/>
        </a:prstGeom>
        <a:solidFill>
          <a:srgbClr val="FFD2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kern="1200" dirty="0">
              <a:solidFill>
                <a:srgbClr val="646464"/>
              </a:solidFill>
              <a:latin typeface="Arial"/>
            </a:rPr>
            <a:t>Этап 2 </a:t>
          </a:r>
          <a:r>
            <a:rPr sz="1600" kern="1200" dirty="0"/>
            <a:t/>
          </a:r>
          <a:br>
            <a:rPr sz="1600" kern="1200" dirty="0"/>
          </a:br>
          <a:r>
            <a:rPr lang="ru-RU" sz="1400" kern="1200" dirty="0">
              <a:solidFill>
                <a:srgbClr val="646464"/>
              </a:solidFill>
              <a:latin typeface="Arial"/>
            </a:rPr>
            <a:t>Планирование</a:t>
          </a:r>
          <a:endParaRPr lang="ru-RU" sz="1400" kern="1200" dirty="0">
            <a:solidFill>
              <a:srgbClr val="646464"/>
            </a:solidFill>
            <a:latin typeface="Arial"/>
            <a:ea typeface="+mn-ea"/>
            <a:cs typeface="+mn-cs"/>
          </a:endParaRPr>
        </a:p>
      </dsp:txBody>
      <dsp:txXfrm>
        <a:off x="0" y="223099"/>
        <a:ext cx="1973872" cy="789549"/>
      </dsp:txXfrm>
    </dsp:sp>
    <dsp:sp modelId="{4BABCB16-F13C-41EA-B406-696BB271514C}">
      <dsp:nvSpPr>
        <dsp:cNvPr id="0" name=""/>
        <dsp:cNvSpPr/>
      </dsp:nvSpPr>
      <dsp:spPr>
        <a:xfrm>
          <a:off x="1680485" y="223099"/>
          <a:ext cx="1973872" cy="789549"/>
        </a:xfrm>
        <a:prstGeom prst="chevron">
          <a:avLst/>
        </a:prstGeom>
        <a:solidFill>
          <a:srgbClr val="FFD2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kern="1200" dirty="0">
              <a:solidFill>
                <a:srgbClr val="646464"/>
              </a:solidFill>
              <a:latin typeface="Arial"/>
            </a:rPr>
            <a:t>Этап 3</a:t>
          </a:r>
          <a:r>
            <a:rPr sz="1600" kern="1200" dirty="0"/>
            <a:t/>
          </a:r>
          <a:br>
            <a:rPr sz="1600" kern="1200" dirty="0"/>
          </a:br>
          <a:r>
            <a:rPr lang="ru-RU" sz="1400" kern="1200" dirty="0">
              <a:solidFill>
                <a:srgbClr val="646464"/>
              </a:solidFill>
              <a:latin typeface="Arial"/>
            </a:rPr>
            <a:t>Разработка</a:t>
          </a:r>
          <a:endParaRPr lang="ru-RU" sz="1400" kern="1200" dirty="0">
            <a:solidFill>
              <a:srgbClr val="646464"/>
            </a:solidFill>
            <a:latin typeface="Arial"/>
            <a:ea typeface="+mn-ea"/>
            <a:cs typeface="+mn-cs"/>
          </a:endParaRPr>
        </a:p>
      </dsp:txBody>
      <dsp:txXfrm>
        <a:off x="1680485" y="223099"/>
        <a:ext cx="1973872" cy="789549"/>
      </dsp:txXfrm>
    </dsp:sp>
    <dsp:sp modelId="{4B72668E-E722-4720-82E3-D88FA673DF7C}">
      <dsp:nvSpPr>
        <dsp:cNvPr id="0" name=""/>
        <dsp:cNvSpPr/>
      </dsp:nvSpPr>
      <dsp:spPr>
        <a:xfrm>
          <a:off x="3354217" y="223099"/>
          <a:ext cx="1973872" cy="789549"/>
        </a:xfrm>
        <a:prstGeom prst="chevron">
          <a:avLst/>
        </a:prstGeom>
        <a:solidFill>
          <a:srgbClr val="FFD2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kern="1200" dirty="0">
              <a:solidFill>
                <a:srgbClr val="646464"/>
              </a:solidFill>
              <a:latin typeface="Arial"/>
            </a:rPr>
            <a:t>Этап 4</a:t>
          </a:r>
          <a:r>
            <a:rPr sz="1600" kern="1200" dirty="0"/>
            <a:t/>
          </a:r>
          <a:br>
            <a:rPr sz="1600" kern="1200" dirty="0"/>
          </a:br>
          <a:r>
            <a:rPr lang="ru-RU" sz="1400" kern="1200" dirty="0">
              <a:solidFill>
                <a:srgbClr val="646464"/>
              </a:solidFill>
              <a:latin typeface="Arial"/>
            </a:rPr>
            <a:t>Внедрение</a:t>
          </a:r>
          <a:endParaRPr lang="ru-RU" sz="1400" kern="1200" dirty="0">
            <a:solidFill>
              <a:srgbClr val="646464"/>
            </a:solidFill>
            <a:latin typeface="Arial"/>
            <a:ea typeface="+mn-ea"/>
            <a:cs typeface="+mn-cs"/>
          </a:endParaRPr>
        </a:p>
      </dsp:txBody>
      <dsp:txXfrm>
        <a:off x="3354217" y="223099"/>
        <a:ext cx="1973872" cy="789549"/>
      </dsp:txXfrm>
    </dsp:sp>
    <dsp:sp modelId="{FFC01DB3-ACC5-4F3A-8E55-6E271E99EF4C}">
      <dsp:nvSpPr>
        <dsp:cNvPr id="0" name=""/>
        <dsp:cNvSpPr/>
      </dsp:nvSpPr>
      <dsp:spPr>
        <a:xfrm>
          <a:off x="5041464" y="223099"/>
          <a:ext cx="1973872" cy="789549"/>
        </a:xfrm>
        <a:prstGeom prst="chevron">
          <a:avLst/>
        </a:prstGeom>
        <a:solidFill>
          <a:srgbClr val="FFD2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kern="1200" dirty="0">
              <a:solidFill>
                <a:srgbClr val="646464"/>
              </a:solidFill>
              <a:latin typeface="Arial"/>
            </a:rPr>
            <a:t>Этап 5</a:t>
          </a:r>
          <a:r>
            <a:rPr sz="1600" kern="1200" dirty="0"/>
            <a:t/>
          </a:r>
          <a:br>
            <a:rPr sz="1600" kern="1200" dirty="0"/>
          </a:br>
          <a:r>
            <a:rPr lang="ru-RU" sz="1400" kern="1200" dirty="0" smtClean="0">
              <a:solidFill>
                <a:srgbClr val="646464"/>
              </a:solidFill>
              <a:latin typeface="Arial"/>
            </a:rPr>
            <a:t>Поддержка</a:t>
          </a:r>
          <a:endParaRPr lang="ru-RU" sz="1400" kern="1200" dirty="0">
            <a:solidFill>
              <a:srgbClr val="646464"/>
            </a:solidFill>
            <a:latin typeface="Arial"/>
            <a:ea typeface="+mn-ea"/>
            <a:cs typeface="+mn-cs"/>
          </a:endParaRPr>
        </a:p>
      </dsp:txBody>
      <dsp:txXfrm>
        <a:off x="5041464" y="223099"/>
        <a:ext cx="1973872" cy="78954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519B8-2A45-4943-825C-31A7CC00E5B3}">
      <dsp:nvSpPr>
        <dsp:cNvPr id="0" name=""/>
        <dsp:cNvSpPr/>
      </dsp:nvSpPr>
      <dsp:spPr>
        <a:xfrm>
          <a:off x="0" y="301526"/>
          <a:ext cx="6884403" cy="3744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sz="1600" kern="1200">
              <a:solidFill>
                <a:schemeClr val="tx2"/>
              </a:solidFill>
            </a:rPr>
            <a:t>Операционные процессы</a:t>
          </a:r>
          <a:endParaRPr lang="ru-RU" sz="1600" kern="1200" dirty="0">
            <a:solidFill>
              <a:schemeClr val="tx2"/>
            </a:solidFill>
            <a:latin typeface="Arial"/>
            <a:ea typeface="+mn-ea"/>
            <a:cs typeface="+mn-cs"/>
          </a:endParaRPr>
        </a:p>
      </dsp:txBody>
      <dsp:txXfrm>
        <a:off x="0" y="301526"/>
        <a:ext cx="6884403" cy="374400"/>
      </dsp:txXfrm>
    </dsp:sp>
    <dsp:sp modelId="{5FD6939A-50D7-45B3-BF84-69FE766D3261}">
      <dsp:nvSpPr>
        <dsp:cNvPr id="0" name=""/>
        <dsp:cNvSpPr/>
      </dsp:nvSpPr>
      <dsp:spPr>
        <a:xfrm>
          <a:off x="0" y="722006"/>
          <a:ext cx="6884403" cy="3744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sz="1600" kern="1200" dirty="0" smtClean="0">
              <a:solidFill>
                <a:schemeClr val="tx2"/>
              </a:solidFill>
            </a:rPr>
            <a:t>ИТ</a:t>
          </a:r>
          <a:r>
            <a:rPr lang="ru-RU" sz="1600" kern="1200" dirty="0" smtClean="0">
              <a:solidFill>
                <a:schemeClr val="tx2"/>
              </a:solidFill>
            </a:rPr>
            <a:t> </a:t>
          </a:r>
          <a:r>
            <a:rPr lang="ru-RU" sz="1600" kern="1200" noProof="0" dirty="0" smtClean="0">
              <a:solidFill>
                <a:schemeClr val="tx2"/>
              </a:solidFill>
            </a:rPr>
            <a:t>и системы</a:t>
          </a:r>
          <a:endParaRPr lang="ru-RU" sz="1600" kern="1200" noProof="0" dirty="0">
            <a:solidFill>
              <a:schemeClr val="tx2"/>
            </a:solidFill>
            <a:latin typeface="Arial"/>
            <a:ea typeface="+mn-ea"/>
            <a:cs typeface="+mn-cs"/>
          </a:endParaRPr>
        </a:p>
      </dsp:txBody>
      <dsp:txXfrm>
        <a:off x="0" y="722006"/>
        <a:ext cx="6884403" cy="374400"/>
      </dsp:txXfrm>
    </dsp:sp>
    <dsp:sp modelId="{BABA7B30-5CF1-4A89-B75C-A990F0051345}">
      <dsp:nvSpPr>
        <dsp:cNvPr id="0" name=""/>
        <dsp:cNvSpPr/>
      </dsp:nvSpPr>
      <dsp:spPr>
        <a:xfrm>
          <a:off x="0" y="1142486"/>
          <a:ext cx="6884403" cy="3744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sz="1600" kern="1200">
              <a:solidFill>
                <a:schemeClr val="tx2"/>
              </a:solidFill>
            </a:rPr>
            <a:t>Порядок бухгалтерского учета</a:t>
          </a:r>
          <a:endParaRPr lang="ru-RU" sz="1600" kern="1200" dirty="0">
            <a:solidFill>
              <a:schemeClr val="tx2"/>
            </a:solidFill>
            <a:latin typeface="Arial"/>
            <a:ea typeface="+mn-ea"/>
            <a:cs typeface="+mn-cs"/>
          </a:endParaRPr>
        </a:p>
      </dsp:txBody>
      <dsp:txXfrm>
        <a:off x="0" y="1142486"/>
        <a:ext cx="6884403" cy="374400"/>
      </dsp:txXfrm>
    </dsp:sp>
    <dsp:sp modelId="{E9659D73-7D7D-480C-93A2-329A9083AEF4}">
      <dsp:nvSpPr>
        <dsp:cNvPr id="0" name=""/>
        <dsp:cNvSpPr/>
      </dsp:nvSpPr>
      <dsp:spPr>
        <a:xfrm>
          <a:off x="0" y="1562966"/>
          <a:ext cx="6884403" cy="3744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sz="1600" kern="1200" dirty="0" err="1">
              <a:solidFill>
                <a:schemeClr val="tx2"/>
              </a:solidFill>
            </a:rPr>
            <a:t>Актуарные</a:t>
          </a:r>
          <a:r>
            <a:rPr sz="1600" kern="1200" dirty="0">
              <a:solidFill>
                <a:schemeClr val="tx2"/>
              </a:solidFill>
            </a:rPr>
            <a:t> </a:t>
          </a:r>
          <a:r>
            <a:rPr sz="1600" kern="1200" dirty="0" err="1">
              <a:solidFill>
                <a:schemeClr val="tx2"/>
              </a:solidFill>
            </a:rPr>
            <a:t>расчеты</a:t>
          </a:r>
          <a:endParaRPr lang="ru-RU" sz="1600" kern="1200" dirty="0">
            <a:solidFill>
              <a:schemeClr val="tx2"/>
            </a:solidFill>
            <a:latin typeface="Arial"/>
            <a:ea typeface="+mn-ea"/>
            <a:cs typeface="+mn-cs"/>
          </a:endParaRPr>
        </a:p>
      </dsp:txBody>
      <dsp:txXfrm>
        <a:off x="0" y="1562966"/>
        <a:ext cx="6884403" cy="374400"/>
      </dsp:txXfrm>
    </dsp:sp>
    <dsp:sp modelId="{C2A23E65-A9DF-4C0D-9188-C0F7C8071589}">
      <dsp:nvSpPr>
        <dsp:cNvPr id="0" name=""/>
        <dsp:cNvSpPr/>
      </dsp:nvSpPr>
      <dsp:spPr>
        <a:xfrm>
          <a:off x="0" y="1983446"/>
          <a:ext cx="6884403" cy="374400"/>
        </a:xfrm>
        <a:prstGeom prst="roundRect">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2"/>
              </a:solidFill>
            </a:rPr>
            <a:t>Программы </a:t>
          </a:r>
          <a:r>
            <a:rPr lang="ru-RU" sz="1600" kern="1200" noProof="0" dirty="0" smtClean="0">
              <a:solidFill>
                <a:schemeClr val="tx2"/>
              </a:solidFill>
            </a:rPr>
            <a:t>обучения</a:t>
          </a:r>
          <a:endParaRPr lang="ru-RU" sz="1600" kern="1200" noProof="0" dirty="0">
            <a:solidFill>
              <a:schemeClr val="tx2"/>
            </a:solidFill>
            <a:latin typeface="Arial"/>
            <a:ea typeface="+mn-ea"/>
            <a:cs typeface="+mn-cs"/>
          </a:endParaRPr>
        </a:p>
      </dsp:txBody>
      <dsp:txXfrm>
        <a:off x="0" y="1983446"/>
        <a:ext cx="6884403" cy="374400"/>
      </dsp:txXfrm>
    </dsp:sp>
    <dsp:sp modelId="{B4EB44E9-889B-4D3A-AB7D-91D4C3A59F0C}">
      <dsp:nvSpPr>
        <dsp:cNvPr id="0" name=""/>
        <dsp:cNvSpPr/>
      </dsp:nvSpPr>
      <dsp:spPr>
        <a:xfrm>
          <a:off x="0" y="2403926"/>
          <a:ext cx="6884403" cy="374400"/>
        </a:xfrm>
        <a:prstGeom prst="roundRect">
          <a:avLst/>
        </a:prstGeom>
        <a:solidFill>
          <a:srgbClr val="FFD2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sz="1600" kern="1200" dirty="0" err="1">
              <a:solidFill>
                <a:schemeClr val="accent1"/>
              </a:solidFill>
            </a:rPr>
            <a:t>Комитет</a:t>
          </a:r>
          <a:r>
            <a:rPr sz="1600" kern="1200" dirty="0">
              <a:solidFill>
                <a:schemeClr val="accent1"/>
              </a:solidFill>
            </a:rPr>
            <a:t> </a:t>
          </a:r>
          <a:r>
            <a:rPr sz="1600" kern="1200" dirty="0" err="1">
              <a:solidFill>
                <a:schemeClr val="accent1"/>
              </a:solidFill>
            </a:rPr>
            <a:t>управления</a:t>
          </a:r>
          <a:r>
            <a:rPr sz="1600" kern="1200" dirty="0">
              <a:solidFill>
                <a:schemeClr val="accent1"/>
              </a:solidFill>
            </a:rPr>
            <a:t> </a:t>
          </a:r>
          <a:r>
            <a:rPr sz="1600" kern="1200" dirty="0" err="1">
              <a:solidFill>
                <a:schemeClr val="accent1"/>
              </a:solidFill>
            </a:rPr>
            <a:t>проектом</a:t>
          </a:r>
          <a:r>
            <a:rPr sz="1600" kern="1200" dirty="0">
              <a:solidFill>
                <a:schemeClr val="accent1"/>
              </a:solidFill>
            </a:rPr>
            <a:t>:</a:t>
          </a:r>
          <a:r>
            <a:rPr lang="ru-RU" sz="1600" b="0" kern="1200" dirty="0" smtClean="0">
              <a:solidFill>
                <a:schemeClr val="accent1"/>
              </a:solidFill>
              <a:latin typeface="Arial"/>
            </a:rPr>
            <a:t> </a:t>
          </a:r>
          <a:r>
            <a:rPr sz="1600" kern="1200" dirty="0" err="1">
              <a:solidFill>
                <a:schemeClr val="accent1"/>
              </a:solidFill>
            </a:rPr>
            <a:t>управление</a:t>
          </a:r>
          <a:r>
            <a:rPr sz="1600" kern="1200" dirty="0">
              <a:solidFill>
                <a:schemeClr val="accent1"/>
              </a:solidFill>
            </a:rPr>
            <a:t> </a:t>
          </a:r>
          <a:r>
            <a:rPr sz="1600" kern="1200" dirty="0" err="1" smtClean="0">
              <a:solidFill>
                <a:schemeClr val="accent1"/>
              </a:solidFill>
            </a:rPr>
            <a:t>изменениями</a:t>
          </a:r>
          <a:r>
            <a:rPr sz="1600" kern="1200" dirty="0" smtClean="0">
              <a:solidFill>
                <a:schemeClr val="accent1"/>
              </a:solidFill>
            </a:rPr>
            <a:t>/</a:t>
          </a:r>
          <a:r>
            <a:rPr sz="1600" kern="1200" dirty="0" err="1" smtClean="0">
              <a:solidFill>
                <a:schemeClr val="accent1"/>
              </a:solidFill>
            </a:rPr>
            <a:t>проектом</a:t>
          </a:r>
          <a:endParaRPr lang="ru-RU" sz="1600" b="0" kern="1200" dirty="0">
            <a:solidFill>
              <a:schemeClr val="accent1"/>
            </a:solidFill>
            <a:latin typeface="Arial"/>
            <a:ea typeface="+mn-ea"/>
            <a:cs typeface="+mn-cs"/>
          </a:endParaRPr>
        </a:p>
      </dsp:txBody>
      <dsp:txXfrm>
        <a:off x="0" y="2403926"/>
        <a:ext cx="6884403" cy="374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3328" cy="493315"/>
          </a:xfrm>
          <a:prstGeom prst="rect">
            <a:avLst/>
          </a:prstGeom>
        </p:spPr>
        <p:txBody>
          <a:bodyPr vert="horz" lIns="95814" tIns="47907" rIns="95814" bIns="47907" rtlCol="0"/>
          <a:lstStyle>
            <a:lvl1pPr algn="l">
              <a:defRPr sz="1300"/>
            </a:lvl1pPr>
          </a:lstStyle>
          <a:p>
            <a:endParaRPr lang="en-GB"/>
          </a:p>
        </p:txBody>
      </p:sp>
      <p:sp>
        <p:nvSpPr>
          <p:cNvPr id="3" name="Date Placeholder 2"/>
          <p:cNvSpPr>
            <a:spLocks noGrp="1"/>
          </p:cNvSpPr>
          <p:nvPr>
            <p:ph type="dt" sz="quarter" idx="1"/>
          </p:nvPr>
        </p:nvSpPr>
        <p:spPr>
          <a:xfrm>
            <a:off x="3808179" y="2"/>
            <a:ext cx="2913328" cy="493315"/>
          </a:xfrm>
          <a:prstGeom prst="rect">
            <a:avLst/>
          </a:prstGeom>
        </p:spPr>
        <p:txBody>
          <a:bodyPr vert="horz" lIns="95814" tIns="47907" rIns="95814" bIns="47907" rtlCol="0"/>
          <a:lstStyle>
            <a:lvl1pPr algn="r">
              <a:defRPr sz="1300"/>
            </a:lvl1pPr>
          </a:lstStyle>
          <a:p>
            <a:fld id="{75A85089-C692-4DEA-AC49-04CF34D4FE14}" type="datetimeFigureOut">
              <a:rPr lang="en-GB" smtClean="0"/>
              <a:pPr/>
              <a:t>23/10/2013</a:t>
            </a:fld>
            <a:endParaRPr lang="ru-RU"/>
          </a:p>
        </p:txBody>
      </p:sp>
      <p:sp>
        <p:nvSpPr>
          <p:cNvPr id="4" name="Footer Placeholder 3"/>
          <p:cNvSpPr>
            <a:spLocks noGrp="1"/>
          </p:cNvSpPr>
          <p:nvPr>
            <p:ph type="ftr" sz="quarter" idx="2"/>
          </p:nvPr>
        </p:nvSpPr>
        <p:spPr>
          <a:xfrm>
            <a:off x="0" y="9371287"/>
            <a:ext cx="2913328" cy="493315"/>
          </a:xfrm>
          <a:prstGeom prst="rect">
            <a:avLst/>
          </a:prstGeom>
        </p:spPr>
        <p:txBody>
          <a:bodyPr vert="horz" lIns="95814" tIns="47907" rIns="95814" bIns="47907" rtlCol="0" anchor="b"/>
          <a:lstStyle>
            <a:lvl1pPr algn="l">
              <a:defRPr sz="1300"/>
            </a:lvl1pPr>
          </a:lstStyle>
          <a:p>
            <a:endParaRPr lang="en-GB"/>
          </a:p>
        </p:txBody>
      </p:sp>
      <p:sp>
        <p:nvSpPr>
          <p:cNvPr id="5" name="Slide Number Placeholder 4"/>
          <p:cNvSpPr>
            <a:spLocks noGrp="1"/>
          </p:cNvSpPr>
          <p:nvPr>
            <p:ph type="sldNum" sz="quarter" idx="3"/>
          </p:nvPr>
        </p:nvSpPr>
        <p:spPr>
          <a:xfrm>
            <a:off x="3808179" y="9371287"/>
            <a:ext cx="2913328" cy="493315"/>
          </a:xfrm>
          <a:prstGeom prst="rect">
            <a:avLst/>
          </a:prstGeom>
        </p:spPr>
        <p:txBody>
          <a:bodyPr vert="horz" lIns="95814" tIns="47907" rIns="95814" bIns="47907" rtlCol="0" anchor="b"/>
          <a:lstStyle>
            <a:lvl1pPr algn="r">
              <a:defRPr sz="1300"/>
            </a:lvl1pPr>
          </a:lstStyle>
          <a:p>
            <a:fld id="{D3A5C721-4BB5-4DB6-AD65-4BA2A62B05B6}" type="slidenum">
              <a:rPr lang="en-GB" smtClean="0"/>
              <a:pPr/>
              <a:t>‹#›</a:t>
            </a:fld>
            <a:endParaRPr lang="ru-RU"/>
          </a:p>
        </p:txBody>
      </p:sp>
    </p:spTree>
    <p:extLst>
      <p:ext uri="{BB962C8B-B14F-4D97-AF65-F5344CB8AC3E}">
        <p14:creationId xmlns:p14="http://schemas.microsoft.com/office/powerpoint/2010/main" xmlns=""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3328" cy="493315"/>
          </a:xfrm>
          <a:prstGeom prst="rect">
            <a:avLst/>
          </a:prstGeom>
        </p:spPr>
        <p:txBody>
          <a:bodyPr vert="horz" lIns="95814" tIns="47907" rIns="95814" bIns="47907" rtlCol="0"/>
          <a:lstStyle>
            <a:lvl1pPr algn="l">
              <a:defRPr sz="1300"/>
            </a:lvl1pPr>
          </a:lstStyle>
          <a:p>
            <a:endParaRPr lang="en-GB"/>
          </a:p>
        </p:txBody>
      </p:sp>
      <p:sp>
        <p:nvSpPr>
          <p:cNvPr id="3" name="Date Placeholder 2"/>
          <p:cNvSpPr>
            <a:spLocks noGrp="1"/>
          </p:cNvSpPr>
          <p:nvPr>
            <p:ph type="dt" idx="1"/>
          </p:nvPr>
        </p:nvSpPr>
        <p:spPr>
          <a:xfrm>
            <a:off x="3808179" y="2"/>
            <a:ext cx="2913328" cy="493315"/>
          </a:xfrm>
          <a:prstGeom prst="rect">
            <a:avLst/>
          </a:prstGeom>
        </p:spPr>
        <p:txBody>
          <a:bodyPr vert="horz" lIns="95814" tIns="47907" rIns="95814" bIns="47907" rtlCol="0"/>
          <a:lstStyle>
            <a:lvl1pPr algn="r">
              <a:defRPr sz="1300"/>
            </a:lvl1pPr>
          </a:lstStyle>
          <a:p>
            <a:fld id="{8045EBA9-A28D-4849-BFEA-AA04F6A21B63}" type="datetimeFigureOut">
              <a:rPr lang="en-GB" smtClean="0"/>
              <a:pPr/>
              <a:t>23/10/2013</a:t>
            </a:fld>
            <a:endParaRPr lang="ru-RU"/>
          </a:p>
        </p:txBody>
      </p:sp>
      <p:sp>
        <p:nvSpPr>
          <p:cNvPr id="4" name="Slide Image Placeholder 3"/>
          <p:cNvSpPr>
            <a:spLocks noGrp="1" noRot="1" noChangeAspect="1"/>
          </p:cNvSpPr>
          <p:nvPr>
            <p:ph type="sldImg" idx="2"/>
          </p:nvPr>
        </p:nvSpPr>
        <p:spPr>
          <a:xfrm>
            <a:off x="747713" y="739775"/>
            <a:ext cx="5227637" cy="3697288"/>
          </a:xfrm>
          <a:prstGeom prst="rect">
            <a:avLst/>
          </a:prstGeom>
          <a:noFill/>
          <a:ln w="12700">
            <a:solidFill>
              <a:prstClr val="black"/>
            </a:solidFill>
          </a:ln>
        </p:spPr>
        <p:txBody>
          <a:bodyPr vert="horz" lIns="95814" tIns="47907" rIns="95814" bIns="47907" rtlCol="0" anchor="ctr"/>
          <a:lstStyle/>
          <a:p>
            <a:endParaRPr lang="en-GB"/>
          </a:p>
        </p:txBody>
      </p:sp>
      <p:sp>
        <p:nvSpPr>
          <p:cNvPr id="5" name="Notes Placeholder 4"/>
          <p:cNvSpPr>
            <a:spLocks noGrp="1"/>
          </p:cNvSpPr>
          <p:nvPr>
            <p:ph type="body" sz="quarter" idx="3"/>
          </p:nvPr>
        </p:nvSpPr>
        <p:spPr>
          <a:xfrm>
            <a:off x="672308" y="4686500"/>
            <a:ext cx="5378450" cy="4439842"/>
          </a:xfrm>
          <a:prstGeom prst="rect">
            <a:avLst/>
          </a:prstGeom>
        </p:spPr>
        <p:txBody>
          <a:bodyPr vert="horz" lIns="95814" tIns="47907" rIns="95814" bIns="479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7"/>
            <a:ext cx="2913328" cy="493315"/>
          </a:xfrm>
          <a:prstGeom prst="rect">
            <a:avLst/>
          </a:prstGeom>
        </p:spPr>
        <p:txBody>
          <a:bodyPr vert="horz" lIns="95814" tIns="47907" rIns="95814" bIns="47907" rtlCol="0" anchor="b"/>
          <a:lstStyle>
            <a:lvl1pPr algn="l">
              <a:defRPr sz="1300"/>
            </a:lvl1pPr>
          </a:lstStyle>
          <a:p>
            <a:endParaRPr lang="en-GB"/>
          </a:p>
        </p:txBody>
      </p:sp>
      <p:sp>
        <p:nvSpPr>
          <p:cNvPr id="7" name="Slide Number Placeholder 6"/>
          <p:cNvSpPr>
            <a:spLocks noGrp="1"/>
          </p:cNvSpPr>
          <p:nvPr>
            <p:ph type="sldNum" sz="quarter" idx="5"/>
          </p:nvPr>
        </p:nvSpPr>
        <p:spPr>
          <a:xfrm>
            <a:off x="3808179" y="9371287"/>
            <a:ext cx="2913328" cy="493315"/>
          </a:xfrm>
          <a:prstGeom prst="rect">
            <a:avLst/>
          </a:prstGeom>
        </p:spPr>
        <p:txBody>
          <a:bodyPr vert="horz" lIns="95814" tIns="47907" rIns="95814" bIns="47907" rtlCol="0" anchor="b"/>
          <a:lstStyle>
            <a:lvl1pPr algn="r">
              <a:defRPr sz="1300"/>
            </a:lvl1pPr>
          </a:lstStyle>
          <a:p>
            <a:fld id="{5B43D19E-BFDB-4C92-8EDD-32EDDA8F41DF}" type="slidenum">
              <a:rPr lang="en-GB" smtClean="0"/>
              <a:pPr/>
              <a:t>‹#›</a:t>
            </a:fld>
            <a:endParaRPr lang="ru-RU"/>
          </a:p>
        </p:txBody>
      </p:sp>
    </p:spTree>
    <p:extLst>
      <p:ext uri="{BB962C8B-B14F-4D97-AF65-F5344CB8AC3E}">
        <p14:creationId xmlns:p14="http://schemas.microsoft.com/office/powerpoint/2010/main" xmlns="" val="1606270344"/>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Char char="•"/>
            </a:pPr>
            <a:r>
              <a:rPr lang="ru-RU" dirty="0" smtClean="0"/>
              <a:t> Please note  to the audience that this study is an IFAC-internal documents and has only been distributed to the IPSASB members and will therefore be not published.</a:t>
            </a:r>
          </a:p>
          <a:p>
            <a:pPr>
              <a:buFont typeface="Arial" pitchFamily="34" charset="0"/>
              <a:buChar char="•"/>
            </a:pPr>
            <a:r>
              <a:rPr lang="ru-RU" dirty="0" smtClean="0"/>
              <a:t> Achtung: Aufgrund der Tatsache, dass die Situation innerhalb eines Landes sehr heterogen sein kann, habe ich mich bei der Klassifizierung an der Bundes („National“) Ebene orientiert.</a:t>
            </a:r>
            <a:endParaRPr lang="ru-RU" dirty="0"/>
          </a:p>
        </p:txBody>
      </p:sp>
      <p:sp>
        <p:nvSpPr>
          <p:cNvPr id="4" name="Foliennummernplatzhalter 3"/>
          <p:cNvSpPr>
            <a:spLocks noGrp="1"/>
          </p:cNvSpPr>
          <p:nvPr>
            <p:ph type="sldNum" sz="quarter" idx="10"/>
          </p:nvPr>
        </p:nvSpPr>
        <p:spPr>
          <a:xfrm>
            <a:off x="3807608" y="9370980"/>
            <a:ext cx="2913936" cy="493653"/>
          </a:xfrm>
          <a:prstGeom prst="rect">
            <a:avLst/>
          </a:prstGeom>
        </p:spPr>
        <p:txBody>
          <a:bodyPr lIns="91726" tIns="45861" rIns="91726" bIns="45861"/>
          <a:lstStyle/>
          <a:p>
            <a:pPr>
              <a:defRPr/>
            </a:pPr>
            <a:fld id="{2D9EA35E-B95A-4250-A718-57234D05A133}" type="slidenum">
              <a:rPr lang="en-US" smtClean="0"/>
              <a:pPr>
                <a:defRPr/>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xfrm>
            <a:off x="757238" y="744538"/>
            <a:ext cx="5210175" cy="3684587"/>
          </a:xfrm>
          <a:ln/>
        </p:spPr>
      </p:sp>
      <p:sp>
        <p:nvSpPr>
          <p:cNvPr id="1022979" name="Rectangle 3"/>
          <p:cNvSpPr>
            <a:spLocks noGrp="1" noChangeArrowheads="1"/>
          </p:cNvSpPr>
          <p:nvPr>
            <p:ph type="body" idx="1"/>
          </p:nvPr>
        </p:nvSpPr>
        <p:spPr>
          <a:xfrm>
            <a:off x="896714" y="4683803"/>
            <a:ext cx="4929637" cy="4442875"/>
          </a:xfrm>
        </p:spPr>
        <p:txBody>
          <a:bodyPr/>
          <a:lstStyle/>
          <a:p>
            <a:r>
              <a:rPr lang="ru-RU" dirty="0" smtClean="0"/>
              <a:t>Background: Major reform drivers in Russia are the G20 announcement as well as the World Bank picking that up.</a:t>
            </a:r>
          </a:p>
          <a:p>
            <a:endParaRPr lang="ru-RU" baseline="0" dirty="0" smtClean="0"/>
          </a:p>
          <a:p>
            <a:r>
              <a:rPr lang="ru-RU" dirty="0" smtClean="0"/>
              <a:t>Reg. Planning/Forecasting: Assuming that also budget is reformed! =&gt; maybe allude to IPSAS 24; Relationship of financial reporting </a:t>
            </a:r>
            <a:r>
              <a:rPr lang="fr-CA" baseline="0" dirty="0" smtClean="0">
                <a:sym typeface="Wingdings" panose="05000000000000000000" pitchFamily="2" charset="2"/>
              </a:rPr>
              <a:t></a:t>
            </a:r>
            <a:r>
              <a:rPr lang="ru-RU" dirty="0" smtClean="0"/>
              <a:t> </a:t>
            </a:r>
            <a:r>
              <a:rPr lang="ru-RU" baseline="0" dirty="0" smtClean="0">
                <a:sym typeface="Wingdings" panose="05000000000000000000" pitchFamily="2" charset="2"/>
              </a:rPr>
              <a:t>budgeting</a:t>
            </a:r>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Phase 1: cover IPSAS 11, Construction Contracts and IPSAS 17, PPE =&gt; Infrastructure assets, depreciation e.g. component approach</a:t>
            </a:r>
          </a:p>
          <a:p>
            <a:r>
              <a:rPr lang="ru-RU" dirty="0" smtClean="0"/>
              <a:t>Phase 2: cover IPSAS 21, Impairment of non cash generating assets; IPSAS 23: Non-exchange Revenues</a:t>
            </a:r>
          </a:p>
          <a:p>
            <a:r>
              <a:rPr lang="ru-RU" dirty="0" smtClean="0"/>
              <a:t>Phase 3: cover Conc Framework e.g. definition of an asset =&gt; heritage assets</a:t>
            </a:r>
            <a:endParaRPr lang="ru-RU"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ru-RU" dirty="0"/>
          </a:p>
        </p:txBody>
      </p:sp>
    </p:spTree>
    <p:extLst>
      <p:ext uri="{BB962C8B-B14F-4D97-AF65-F5344CB8AC3E}">
        <p14:creationId xmlns:p14="http://schemas.microsoft.com/office/powerpoint/2010/main" xmlns="" val="365925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Ad public sector specifics =&gt; military assets</a:t>
            </a:r>
          </a:p>
          <a:p>
            <a:r>
              <a:rPr lang="ru-RU" dirty="0" smtClean="0"/>
              <a:t>Ad FTA: recognition of PP&amp;E; 3 vs 5 years; retrospective restatement; dealing with disposal costs</a:t>
            </a:r>
            <a:endParaRPr lang="ru-RU"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ru-RU" dirty="0"/>
          </a:p>
        </p:txBody>
      </p:sp>
    </p:spTree>
    <p:extLst>
      <p:ext uri="{BB962C8B-B14F-4D97-AF65-F5344CB8AC3E}">
        <p14:creationId xmlns:p14="http://schemas.microsoft.com/office/powerpoint/2010/main" xmlns="" val="163146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ru-RU" dirty="0" smtClean="0"/>
              <a:t> Explain what we mean by modified cash/modified accrual</a:t>
            </a:r>
            <a:endParaRPr lang="ru-RU" baseline="0" dirty="0" smtClean="0"/>
          </a:p>
          <a:p>
            <a:pPr>
              <a:buFontTx/>
              <a:buChar char="-"/>
            </a:pPr>
            <a:r>
              <a:rPr lang="ru-RU" dirty="0" smtClean="0"/>
              <a:t>Entities/Organizations do have different starting points</a:t>
            </a:r>
            <a:endParaRPr lang="ru-RU" baseline="0" dirty="0" smtClean="0"/>
          </a:p>
          <a:p>
            <a:pPr>
              <a:buFontTx/>
              <a:buChar char="-"/>
            </a:pPr>
            <a:r>
              <a:rPr lang="ru-RU" dirty="0" smtClean="0"/>
              <a:t> I think that we should say that we are generally in favor of a transition to the IPSAS accrual basis. I think we should also mention, that this is also in line with the view of many IPSASB members. Therefore, we should state that the implementation of the Cash Basis IPSAS is only an intermediate step in the implementation of IPSASs.</a:t>
            </a:r>
          </a:p>
          <a:p>
            <a:r>
              <a:rPr lang="ru-RU" dirty="0" smtClean="0"/>
              <a:t>- Please note: Based on this slide, we do not recommend to move from a (modified) accrual basis to the Cash Basis IPSAS. When an entity is on the accrual basis or has already introduced some elements it should not move back to the pure cash basis concept, underlying the Cash Basis IPSAS.</a:t>
            </a:r>
            <a:endParaRPr lang="ru-RU" dirty="0"/>
          </a:p>
        </p:txBody>
      </p:sp>
      <p:sp>
        <p:nvSpPr>
          <p:cNvPr id="4" name="Foliennummernplatzhalter 3"/>
          <p:cNvSpPr>
            <a:spLocks noGrp="1"/>
          </p:cNvSpPr>
          <p:nvPr>
            <p:ph type="sldNum" sz="quarter" idx="10"/>
          </p:nvPr>
        </p:nvSpPr>
        <p:spPr>
          <a:xfrm>
            <a:off x="3807608" y="9370980"/>
            <a:ext cx="2913936" cy="493653"/>
          </a:xfrm>
          <a:prstGeom prst="rect">
            <a:avLst/>
          </a:prstGeom>
        </p:spPr>
        <p:txBody>
          <a:bodyPr lIns="91726" tIns="45861" rIns="91726" bIns="45861"/>
          <a:lstStyle/>
          <a:p>
            <a:pPr>
              <a:defRPr/>
            </a:pPr>
            <a:fld id="{2D9EA35E-B95A-4250-A718-57234D05A133}" type="slidenum">
              <a:rPr lang="en-US" smtClean="0"/>
              <a:pPr>
                <a:defRPr/>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Rot="1" noChangeAspect="1" noChangeArrowheads="1" noTextEdit="1"/>
          </p:cNvSpPr>
          <p:nvPr>
            <p:ph type="sldImg"/>
          </p:nvPr>
        </p:nvSpPr>
        <p:spPr>
          <a:xfrm>
            <a:off x="757238" y="744538"/>
            <a:ext cx="5210175" cy="3684587"/>
          </a:xfrm>
          <a:ln/>
        </p:spPr>
      </p:sp>
      <p:sp>
        <p:nvSpPr>
          <p:cNvPr id="939011" name="Rectangle 3"/>
          <p:cNvSpPr>
            <a:spLocks noGrp="1" noChangeArrowheads="1"/>
          </p:cNvSpPr>
          <p:nvPr>
            <p:ph type="body" idx="1"/>
          </p:nvPr>
        </p:nvSpPr>
        <p:spPr>
          <a:xfrm>
            <a:off x="896714" y="4683803"/>
            <a:ext cx="4929637" cy="4442875"/>
          </a:xfrm>
        </p:spPr>
        <p:txBody>
          <a:bodyPr/>
          <a:lstStyle/>
          <a:p>
            <a:pPr marL="358914" indent="-358914"/>
            <a:r>
              <a:rPr lang="ru-RU" dirty="0" smtClean="0"/>
              <a:t>Implementation of an accrual based accounting system</a:t>
            </a:r>
          </a:p>
          <a:p>
            <a:pPr lvl="1" eaLnBrk="1" hangingPunct="1"/>
            <a:r>
              <a:rPr lang="ru-RU" dirty="0" smtClean="0"/>
              <a:t>IT implementation</a:t>
            </a:r>
          </a:p>
          <a:p>
            <a:pPr lvl="1" eaLnBrk="1" hangingPunct="1"/>
            <a:r>
              <a:rPr lang="ru-RU" dirty="0" smtClean="0"/>
              <a:t>Restructuring of organisation and processes</a:t>
            </a:r>
          </a:p>
          <a:p>
            <a:pPr lvl="1" eaLnBrk="1" hangingPunct="1"/>
            <a:r>
              <a:rPr lang="ru-RU" dirty="0" smtClean="0"/>
              <a:t>Change management</a:t>
            </a:r>
          </a:p>
          <a:p>
            <a:pPr marL="358914" indent="-358914"/>
            <a:r>
              <a:rPr lang="ru-RU" dirty="0" smtClean="0"/>
              <a:t>Shift in public sector governance</a:t>
            </a:r>
          </a:p>
          <a:p>
            <a:pPr lvl="1" eaLnBrk="1" hangingPunct="1"/>
            <a:r>
              <a:rPr lang="ru-RU" dirty="0" smtClean="0"/>
              <a:t>Emphasis on accountability</a:t>
            </a:r>
          </a:p>
          <a:p>
            <a:pPr lvl="1" eaLnBrk="1" hangingPunct="1"/>
            <a:r>
              <a:rPr lang="ru-RU" dirty="0" smtClean="0"/>
              <a:t>Transparency</a:t>
            </a:r>
          </a:p>
          <a:p>
            <a:pPr lvl="1" eaLnBrk="1" hangingPunct="1"/>
            <a:r>
              <a:rPr lang="ru-RU" dirty="0" smtClean="0"/>
              <a:t>Auditing</a:t>
            </a:r>
          </a:p>
          <a:p>
            <a:pPr marL="358914" indent="-358914"/>
            <a:r>
              <a:rPr lang="ru-RU" dirty="0" smtClean="0"/>
              <a:t>Political dimension of IPSASs</a:t>
            </a:r>
          </a:p>
          <a:p>
            <a:pPr lvl="1" eaLnBrk="1" hangingPunct="1"/>
            <a:r>
              <a:rPr lang="ru-RU" dirty="0" smtClean="0"/>
              <a:t>Focus on budgeting </a:t>
            </a:r>
            <a:r>
              <a:rPr lang="ru-RU" u="sng" dirty="0" smtClean="0"/>
              <a:t>and</a:t>
            </a:r>
            <a:r>
              <a:rPr lang="ru-RU" dirty="0" smtClean="0"/>
              <a:t> reporting</a:t>
            </a:r>
          </a:p>
          <a:p>
            <a:pPr lvl="1" eaLnBrk="1" hangingPunct="1"/>
            <a:r>
              <a:rPr lang="ru-RU" dirty="0" smtClean="0"/>
              <a:t>Maybe introduction of accrual and/or output/performance budgeting</a:t>
            </a:r>
          </a:p>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de-DE" smtClean="0">
              <a:latin typeface="Arial" pitchFamily="34" charset="0"/>
            </a:endParaRPr>
          </a:p>
        </p:txBody>
      </p:sp>
      <p:sp>
        <p:nvSpPr>
          <p:cNvPr id="28676" name="Footer Placeholder 3"/>
          <p:cNvSpPr>
            <a:spLocks noGrp="1"/>
          </p:cNvSpPr>
          <p:nvPr>
            <p:ph type="ftr" sz="quarter" idx="4"/>
          </p:nvPr>
        </p:nvSpPr>
        <p:spPr>
          <a:xfrm>
            <a:off x="0" y="9370949"/>
            <a:ext cx="2914060" cy="493789"/>
          </a:xfrm>
          <a:prstGeom prst="rect">
            <a:avLst/>
          </a:prstGeom>
          <a:noFill/>
        </p:spPr>
        <p:txBody>
          <a:bodyPr lIns="90672" tIns="45337" rIns="90672" bIns="45337"/>
          <a:lstStyle/>
          <a:p>
            <a:pPr defTabSz="946083"/>
            <a:r>
              <a:rPr lang="ru-RU" dirty="0" smtClean="0"/>
              <a:t> </a:t>
            </a:r>
          </a:p>
        </p:txBody>
      </p:sp>
      <p:sp>
        <p:nvSpPr>
          <p:cNvPr id="28677" name="Slide Number Placeholder 4"/>
          <p:cNvSpPr>
            <a:spLocks noGrp="1"/>
          </p:cNvSpPr>
          <p:nvPr>
            <p:ph type="sldNum" sz="quarter" idx="5"/>
          </p:nvPr>
        </p:nvSpPr>
        <p:spPr>
          <a:xfrm>
            <a:off x="3807433" y="9370949"/>
            <a:ext cx="2914060" cy="493789"/>
          </a:xfrm>
          <a:prstGeom prst="rect">
            <a:avLst/>
          </a:prstGeom>
          <a:noFill/>
        </p:spPr>
        <p:txBody>
          <a:bodyPr lIns="90672" tIns="45337" rIns="90672" bIns="45337"/>
          <a:lstStyle/>
          <a:p>
            <a:pPr defTabSz="946083"/>
            <a:fld id="{C83DE2F4-3B65-470D-96BF-CDC11BA3C90D}" type="slidenum">
              <a:rPr lang="de-DE" smtClean="0">
                <a:latin typeface="Arial" pitchFamily="34" charset="0"/>
              </a:rPr>
              <a:pPr defTabSz="946083"/>
              <a:t>17</a:t>
            </a:fld>
            <a:endParaRPr lang="ru-RU"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a:xfrm>
            <a:off x="6" y="9371108"/>
            <a:ext cx="2913851" cy="493630"/>
          </a:xfrm>
          <a:prstGeom prst="rect">
            <a:avLst/>
          </a:prstGeom>
        </p:spPr>
        <p:txBody>
          <a:bodyPr lIns="90672" tIns="45337" rIns="90672" bIns="45337"/>
          <a:lstStyle/>
          <a:p>
            <a:pPr>
              <a:defRPr/>
            </a:pPr>
            <a:r>
              <a:rPr lang="ru-RU" dirty="0" smtClean="0"/>
              <a:t> </a:t>
            </a:r>
            <a:endParaRPr lang="ru-RU"/>
          </a:p>
        </p:txBody>
      </p:sp>
      <p:sp>
        <p:nvSpPr>
          <p:cNvPr id="5" name="Foliennummernplatzhalter 4"/>
          <p:cNvSpPr>
            <a:spLocks noGrp="1"/>
          </p:cNvSpPr>
          <p:nvPr>
            <p:ph type="sldNum" sz="quarter" idx="11"/>
          </p:nvPr>
        </p:nvSpPr>
        <p:spPr>
          <a:xfrm>
            <a:off x="3807647" y="9371108"/>
            <a:ext cx="2913851" cy="493630"/>
          </a:xfrm>
          <a:prstGeom prst="rect">
            <a:avLst/>
          </a:prstGeom>
        </p:spPr>
        <p:txBody>
          <a:bodyPr lIns="90672" tIns="45337" rIns="90672" bIns="45337"/>
          <a:lstStyle/>
          <a:p>
            <a:pPr>
              <a:defRPr/>
            </a:pPr>
            <a:fld id="{3F8E1C44-97B1-42F1-ABA2-C446762B942D}" type="slidenum">
              <a:rPr lang="de-DE" smtClean="0"/>
              <a:pPr>
                <a:defRPr/>
              </a:pPr>
              <a:t>22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idx="1"/>
          </p:nvPr>
        </p:nvSpPr>
        <p:spPr>
          <a:xfrm>
            <a:off x="3807441" y="6"/>
            <a:ext cx="2914059" cy="493789"/>
          </a:xfrm>
          <a:prstGeom prst="rect">
            <a:avLst/>
          </a:prstGeom>
          <a:ln/>
        </p:spPr>
        <p:txBody>
          <a:bodyPr lIns="90650" tIns="45323" rIns="90650" bIns="45323"/>
          <a:lstStyle/>
          <a:p>
            <a:pPr>
              <a:buClr>
                <a:srgbClr val="C0504D"/>
              </a:buClr>
            </a:pPr>
            <a:endParaRPr lang="en-US"/>
          </a:p>
        </p:txBody>
      </p:sp>
      <p:sp>
        <p:nvSpPr>
          <p:cNvPr id="446466" name="Rectangle 2"/>
          <p:cNvSpPr>
            <a:spLocks noGrp="1" noRot="1" noChangeAspect="1" noChangeArrowheads="1" noTextEdit="1"/>
          </p:cNvSpPr>
          <p:nvPr>
            <p:ph type="sldImg"/>
          </p:nvPr>
        </p:nvSpPr>
        <p:spPr>
          <a:xfrm>
            <a:off x="769938" y="747713"/>
            <a:ext cx="5203825" cy="3681412"/>
          </a:xfrm>
          <a:ln/>
        </p:spPr>
      </p:sp>
      <p:sp>
        <p:nvSpPr>
          <p:cNvPr id="446467" name="Rectangle 3"/>
          <p:cNvSpPr>
            <a:spLocks noGrp="1" noChangeArrowheads="1"/>
          </p:cNvSpPr>
          <p:nvPr>
            <p:ph type="body" idx="1"/>
          </p:nvPr>
        </p:nvSpPr>
        <p:spPr>
          <a:xfrm>
            <a:off x="896209" y="4687132"/>
            <a:ext cx="4930661" cy="4441097"/>
          </a:xfrm>
        </p:spPr>
        <p:txBody>
          <a:bodyPr/>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1235677"/>
            <a:ext cx="6420250" cy="948631"/>
          </a:xfrm>
        </p:spPr>
        <p:txBody>
          <a:bodyPr/>
          <a:lstStyle>
            <a:lvl1pPr>
              <a:defRPr sz="3000"/>
            </a:lvl1pPr>
          </a:lstStyle>
          <a:p>
            <a:r>
              <a:rPr lang="de-DE" dirty="0" smtClean="0"/>
              <a:t>Titelmasterformat durch Klicken bearbeiten</a:t>
            </a:r>
            <a:endParaRPr lang="en-GB" dirty="0"/>
          </a:p>
        </p:txBody>
      </p:sp>
      <p:sp>
        <p:nvSpPr>
          <p:cNvPr id="3" name="Subtitle 2"/>
          <p:cNvSpPr>
            <a:spLocks noGrp="1"/>
          </p:cNvSpPr>
          <p:nvPr>
            <p:ph type="subTitle" idx="1"/>
          </p:nvPr>
        </p:nvSpPr>
        <p:spPr>
          <a:xfrm>
            <a:off x="2669327" y="2280877"/>
            <a:ext cx="5485661" cy="1067706"/>
          </a:xfrm>
        </p:spPr>
        <p:txBody>
          <a:bodyPr/>
          <a:lstStyle>
            <a:lvl1pPr marL="0" indent="0" algn="l">
              <a:buNone/>
              <a:defRPr sz="2000">
                <a:solidFill>
                  <a:schemeClr val="bg2"/>
                </a:solidFill>
              </a:defRPr>
            </a:lvl1pPr>
            <a:lvl2pPr marL="0" indent="0" algn="l">
              <a:buNone/>
              <a:defRPr sz="18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de-DE" dirty="0" smtClean="0"/>
              <a:t>Formatvorlage des Untertitelmasters durch Klicken bearbeiten</a:t>
            </a:r>
            <a:endParaRPr lang="en-GB" dirty="0"/>
          </a:p>
        </p:txBody>
      </p:sp>
      <p:grpSp>
        <p:nvGrpSpPr>
          <p:cNvPr id="9" name="Gruppieren 8"/>
          <p:cNvGrpSpPr/>
          <p:nvPr userDrawn="1"/>
        </p:nvGrpSpPr>
        <p:grpSpPr>
          <a:xfrm>
            <a:off x="0" y="2453063"/>
            <a:ext cx="10693400" cy="3892087"/>
            <a:chOff x="0" y="2453063"/>
            <a:chExt cx="10693400" cy="3892087"/>
          </a:xfrm>
        </p:grpSpPr>
        <p:sp>
          <p:nvSpPr>
            <p:cNvPr id="13"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69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69"/>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userDrawn="1"/>
          </p:nvPicPr>
          <p:blipFill>
            <a:blip r:embed="rId2" cstate="print"/>
            <a:srcRect/>
            <a:stretch>
              <a:fillRect/>
            </a:stretch>
          </p:blipFill>
          <p:spPr bwMode="auto">
            <a:xfrm>
              <a:off x="0" y="4823219"/>
              <a:ext cx="2677210" cy="1521931"/>
            </a:xfrm>
            <a:prstGeom prst="rect">
              <a:avLst/>
            </a:prstGeom>
            <a:noFill/>
            <a:ln w="9525">
              <a:noFill/>
              <a:miter lim="800000"/>
              <a:headEnd/>
              <a:tailEnd/>
            </a:ln>
            <a:effectLst/>
          </p:spPr>
        </p:pic>
      </p:grpSp>
      <p:pic>
        <p:nvPicPr>
          <p:cNvPr id="17" name="Picture 2"/>
          <p:cNvPicPr>
            <a:picLocks noChangeAspect="1" noChangeArrowheads="1"/>
          </p:cNvPicPr>
          <p:nvPr userDrawn="1"/>
        </p:nvPicPr>
        <p:blipFill>
          <a:blip r:embed="rId3" cstate="print"/>
          <a:srcRect/>
          <a:stretch>
            <a:fillRect/>
          </a:stretch>
        </p:blipFill>
        <p:spPr bwMode="gray">
          <a:xfrm>
            <a:off x="2658440" y="6372919"/>
            <a:ext cx="983483" cy="7452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de-DE" smtClean="0"/>
              <a:t>Titelmasterformat durch Klicken bearbeiten</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pic>
        <p:nvPicPr>
          <p:cNvPr id="6" name="Picture 2"/>
          <p:cNvPicPr>
            <a:picLocks noChangeAspect="1" noChangeArrowheads="1"/>
          </p:cNvPicPr>
          <p:nvPr userDrawn="1"/>
        </p:nvPicPr>
        <p:blipFill>
          <a:blip r:embed="rId2" cstate="print"/>
          <a:srcRect t="12812"/>
          <a:stretch>
            <a:fillRect/>
          </a:stretch>
        </p:blipFill>
        <p:spPr bwMode="auto">
          <a:xfrm>
            <a:off x="534670" y="1908175"/>
            <a:ext cx="9619323" cy="4958484"/>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7" name="Line 11"/>
          <p:cNvSpPr>
            <a:spLocks noChangeShapeType="1"/>
          </p:cNvSpPr>
          <p:nvPr userDrawn="1"/>
        </p:nvSpPr>
        <p:spPr bwMode="auto">
          <a:xfrm>
            <a:off x="532814" y="6883900"/>
            <a:ext cx="9624060" cy="0"/>
          </a:xfrm>
          <a:prstGeom prst="line">
            <a:avLst/>
          </a:prstGeom>
          <a:noFill/>
          <a:ln w="3175">
            <a:solidFill>
              <a:schemeClr val="bg1"/>
            </a:solidFill>
            <a:round/>
            <a:headEnd/>
            <a:tailEnd/>
          </a:ln>
          <a:effectLst/>
        </p:spPr>
        <p:txBody>
          <a:bodyPr wrap="none" lIns="104306" tIns="52153" rIns="104306" bIns="52153"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1235677"/>
            <a:ext cx="6420250" cy="948631"/>
          </a:xfrm>
        </p:spPr>
        <p:txBody>
          <a:bodyPr/>
          <a:lstStyle>
            <a:lvl1pPr>
              <a:defRPr sz="3000"/>
            </a:lvl1pPr>
          </a:lstStyle>
          <a:p>
            <a:r>
              <a:rPr lang="en-US" dirty="0" smtClean="0"/>
              <a:t>Click to edit Master title style</a:t>
            </a:r>
            <a:endParaRPr lang="en-GB" dirty="0"/>
          </a:p>
        </p:txBody>
      </p:sp>
      <p:sp>
        <p:nvSpPr>
          <p:cNvPr id="3" name="Subtitle 2"/>
          <p:cNvSpPr>
            <a:spLocks noGrp="1"/>
          </p:cNvSpPr>
          <p:nvPr>
            <p:ph type="subTitle" idx="1"/>
          </p:nvPr>
        </p:nvSpPr>
        <p:spPr>
          <a:xfrm>
            <a:off x="2669327" y="2280877"/>
            <a:ext cx="5485661" cy="1067706"/>
          </a:xfrm>
        </p:spPr>
        <p:txBody>
          <a:bodyPr vert="horz" lIns="0" tIns="0" rIns="0" bIns="0" rtlCol="0" anchor="t" anchorCtr="0">
            <a:noAutofit/>
          </a:bodyPr>
          <a:lstStyle>
            <a:lvl1pPr>
              <a:defRPr lang="en-US" sz="2000" dirty="0" smtClean="0">
                <a:solidFill>
                  <a:schemeClr val="bg2"/>
                </a:solidFill>
              </a:defRPr>
            </a:lvl1pPr>
            <a:lvl2pPr>
              <a:defRPr lang="en-GB" sz="1800" dirty="0">
                <a:solidFill>
                  <a:schemeClr val="tx1">
                    <a:tint val="75000"/>
                  </a:schemeClr>
                </a:solidFill>
              </a:defRPr>
            </a:lvl2pPr>
          </a:lstStyle>
          <a:p>
            <a:pPr marL="0" lvl="0" indent="0">
              <a:buNone/>
            </a:pPr>
            <a:r>
              <a:rPr lang="en-US" dirty="0" smtClean="0"/>
              <a:t>Click to edit Master subtitle style</a:t>
            </a:r>
          </a:p>
          <a:p>
            <a:pPr marL="0" lvl="1" indent="0">
              <a:buNone/>
            </a:pPr>
            <a:endParaRPr lang="en-GB" dirty="0"/>
          </a:p>
        </p:txBody>
      </p:sp>
      <p:pic>
        <p:nvPicPr>
          <p:cNvPr id="8" name="Picture 2"/>
          <p:cNvPicPr>
            <a:picLocks noChangeAspect="1" noChangeArrowheads="1"/>
          </p:cNvPicPr>
          <p:nvPr userDrawn="1"/>
        </p:nvPicPr>
        <p:blipFill>
          <a:blip r:embed="rId2" cstate="print"/>
          <a:srcRect/>
          <a:stretch>
            <a:fillRect/>
          </a:stretch>
        </p:blipFill>
        <p:spPr bwMode="gray">
          <a:xfrm>
            <a:off x="2658440" y="6372919"/>
            <a:ext cx="983483" cy="745200"/>
          </a:xfrm>
          <a:prstGeom prst="rect">
            <a:avLst/>
          </a:prstGeom>
          <a:noFill/>
          <a:ln w="9525">
            <a:noFill/>
            <a:miter lim="800000"/>
            <a:headEnd/>
            <a:tailEnd/>
          </a:ln>
          <a:effectLst/>
        </p:spPr>
      </p:pic>
      <p:grpSp>
        <p:nvGrpSpPr>
          <p:cNvPr id="11" name="Gruppieren 10"/>
          <p:cNvGrpSpPr/>
          <p:nvPr userDrawn="1"/>
        </p:nvGrpSpPr>
        <p:grpSpPr>
          <a:xfrm>
            <a:off x="0" y="2453063"/>
            <a:ext cx="10693400" cy="3892087"/>
            <a:chOff x="0" y="2453063"/>
            <a:chExt cx="10693400" cy="3892087"/>
          </a:xfrm>
        </p:grpSpPr>
        <p:sp>
          <p:nvSpPr>
            <p:cNvPr id="10"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77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77"/>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3"/>
            <p:cNvPicPr>
              <a:picLocks noChangeAspect="1" noChangeArrowheads="1"/>
            </p:cNvPicPr>
            <p:nvPr userDrawn="1"/>
          </p:nvPicPr>
          <p:blipFill>
            <a:blip r:embed="rId3" cstate="print"/>
            <a:srcRect/>
            <a:stretch>
              <a:fillRect/>
            </a:stretch>
          </p:blipFill>
          <p:spPr bwMode="auto">
            <a:xfrm>
              <a:off x="0" y="4823219"/>
              <a:ext cx="2677210" cy="1521931"/>
            </a:xfrm>
            <a:prstGeom prst="rect">
              <a:avLst/>
            </a:prstGeom>
            <a:noFill/>
            <a:ln w="9525">
              <a:noFill/>
              <a:miter lim="800000"/>
              <a:headEnd/>
              <a:tailEnd/>
            </a:ln>
            <a:effectLst/>
          </p:spPr>
        </p:pic>
      </p:grpSp>
    </p:spTree>
    <p:extLst>
      <p:ext uri="{BB962C8B-B14F-4D97-AF65-F5344CB8AC3E}">
        <p14:creationId xmlns:p14="http://schemas.microsoft.com/office/powerpoint/2010/main" xmlns="" val="367415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Photo Beam">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1235677"/>
            <a:ext cx="6420250" cy="948631"/>
          </a:xfrm>
        </p:spPr>
        <p:txBody>
          <a:bodyPr/>
          <a:lstStyle>
            <a:lvl1pPr>
              <a:defRPr sz="3000"/>
            </a:lvl1pPr>
          </a:lstStyle>
          <a:p>
            <a:r>
              <a:rPr lang="en-US" dirty="0" smtClean="0"/>
              <a:t>Click to edit Master title style</a:t>
            </a:r>
            <a:endParaRPr lang="en-GB" dirty="0"/>
          </a:p>
        </p:txBody>
      </p:sp>
      <p:sp>
        <p:nvSpPr>
          <p:cNvPr id="3" name="Subtitle 2"/>
          <p:cNvSpPr>
            <a:spLocks noGrp="1"/>
          </p:cNvSpPr>
          <p:nvPr>
            <p:ph type="subTitle" idx="1"/>
          </p:nvPr>
        </p:nvSpPr>
        <p:spPr>
          <a:xfrm>
            <a:off x="2669327" y="2280877"/>
            <a:ext cx="5485661" cy="1067706"/>
          </a:xfrm>
        </p:spPr>
        <p:txBody>
          <a:bodyPr vert="horz" lIns="0" tIns="0" rIns="0" bIns="0" rtlCol="0" anchor="t" anchorCtr="0">
            <a:noAutofit/>
          </a:bodyPr>
          <a:lstStyle>
            <a:lvl1pPr>
              <a:defRPr lang="en-US" sz="2000" dirty="0" smtClean="0">
                <a:solidFill>
                  <a:schemeClr val="bg2"/>
                </a:solidFill>
              </a:defRPr>
            </a:lvl1pPr>
            <a:lvl2pPr>
              <a:defRPr lang="en-GB" sz="1800" dirty="0">
                <a:solidFill>
                  <a:schemeClr val="tx1">
                    <a:tint val="75000"/>
                  </a:schemeClr>
                </a:solidFill>
              </a:defRPr>
            </a:lvl2pPr>
          </a:lstStyle>
          <a:p>
            <a:pPr marL="0" lvl="0" indent="0">
              <a:buNone/>
            </a:pPr>
            <a:r>
              <a:rPr lang="en-US" dirty="0" smtClean="0"/>
              <a:t>Click to edit Master subtitle style</a:t>
            </a:r>
          </a:p>
          <a:p>
            <a:pPr marL="0" lvl="1" indent="0">
              <a:buNone/>
            </a:pPr>
            <a:endParaRPr lang="en-GB" dirty="0"/>
          </a:p>
        </p:txBody>
      </p:sp>
      <p:pic>
        <p:nvPicPr>
          <p:cNvPr id="8" name="Picture 2"/>
          <p:cNvPicPr>
            <a:picLocks noChangeAspect="1" noChangeArrowheads="1"/>
          </p:cNvPicPr>
          <p:nvPr userDrawn="1"/>
        </p:nvPicPr>
        <p:blipFill>
          <a:blip r:embed="rId2" cstate="print"/>
          <a:srcRect/>
          <a:stretch>
            <a:fillRect/>
          </a:stretch>
        </p:blipFill>
        <p:spPr bwMode="gray">
          <a:xfrm>
            <a:off x="2658440" y="6372919"/>
            <a:ext cx="983483" cy="745200"/>
          </a:xfrm>
          <a:prstGeom prst="rect">
            <a:avLst/>
          </a:prstGeom>
          <a:noFill/>
          <a:ln w="9525">
            <a:noFill/>
            <a:miter lim="800000"/>
            <a:headEnd/>
            <a:tailEnd/>
          </a:ln>
          <a:effectLst/>
        </p:spPr>
      </p:pic>
      <p:sp>
        <p:nvSpPr>
          <p:cNvPr id="10"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77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77"/>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ihandform 8"/>
          <p:cNvSpPr/>
          <p:nvPr userDrawn="1"/>
        </p:nvSpPr>
        <p:spPr>
          <a:xfrm>
            <a:off x="-3175" y="3852639"/>
            <a:ext cx="2673350" cy="2491011"/>
          </a:xfrm>
          <a:custGeom>
            <a:avLst/>
            <a:gdLst>
              <a:gd name="connsiteX0" fmla="*/ 0 w 2673350"/>
              <a:gd name="connsiteY0" fmla="*/ 1927225 h 1927225"/>
              <a:gd name="connsiteX1" fmla="*/ 2673350 w 2673350"/>
              <a:gd name="connsiteY1" fmla="*/ 958850 h 1927225"/>
              <a:gd name="connsiteX2" fmla="*/ 0 w 2673350"/>
              <a:gd name="connsiteY2" fmla="*/ 0 h 1927225"/>
              <a:gd name="connsiteX3" fmla="*/ 0 w 2673350"/>
              <a:gd name="connsiteY3" fmla="*/ 1927225 h 1927225"/>
              <a:gd name="connsiteX0" fmla="*/ 0 w 2673350"/>
              <a:gd name="connsiteY0" fmla="*/ 2491011 h 2491011"/>
              <a:gd name="connsiteX1" fmla="*/ 2673350 w 2673350"/>
              <a:gd name="connsiteY1" fmla="*/ 1522636 h 2491011"/>
              <a:gd name="connsiteX2" fmla="*/ 3175 w 2673350"/>
              <a:gd name="connsiteY2" fmla="*/ 0 h 2491011"/>
              <a:gd name="connsiteX3" fmla="*/ 0 w 2673350"/>
              <a:gd name="connsiteY3" fmla="*/ 2491011 h 2491011"/>
            </a:gdLst>
            <a:ahLst/>
            <a:cxnLst>
              <a:cxn ang="0">
                <a:pos x="connsiteX0" y="connsiteY0"/>
              </a:cxn>
              <a:cxn ang="0">
                <a:pos x="connsiteX1" y="connsiteY1"/>
              </a:cxn>
              <a:cxn ang="0">
                <a:pos x="connsiteX2" y="connsiteY2"/>
              </a:cxn>
              <a:cxn ang="0">
                <a:pos x="connsiteX3" y="connsiteY3"/>
              </a:cxn>
            </a:cxnLst>
            <a:rect l="l" t="t" r="r" b="b"/>
            <a:pathLst>
              <a:path w="2673350" h="2491011">
                <a:moveTo>
                  <a:pt x="0" y="2491011"/>
                </a:moveTo>
                <a:lnTo>
                  <a:pt x="2673350" y="1522636"/>
                </a:lnTo>
                <a:lnTo>
                  <a:pt x="3175" y="0"/>
                </a:lnTo>
                <a:cubicBezTo>
                  <a:pt x="4233" y="640292"/>
                  <a:pt x="2117" y="1844369"/>
                  <a:pt x="0" y="2491011"/>
                </a:cubicBez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Tree>
    <p:extLst>
      <p:ext uri="{BB962C8B-B14F-4D97-AF65-F5344CB8AC3E}">
        <p14:creationId xmlns:p14="http://schemas.microsoft.com/office/powerpoint/2010/main" xmlns="" val="367415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026990" y="7073056"/>
            <a:ext cx="4016340" cy="222273"/>
          </a:xfrm>
          <a:prstGeom prst="rect">
            <a:avLst/>
          </a:prstGeom>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568748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3026990" y="7073056"/>
            <a:ext cx="4016340" cy="222273"/>
          </a:xfrm>
          <a:prstGeom prst="rect">
            <a:avLst/>
          </a:prstGeom>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7693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4670"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5812"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a:xfrm>
            <a:off x="3026990" y="7073056"/>
            <a:ext cx="4016340" cy="222273"/>
          </a:xfrm>
          <a:prstGeom prst="rect">
            <a:avLst/>
          </a:prstGeom>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161464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Footer Placeholder 5"/>
          <p:cNvSpPr>
            <a:spLocks noGrp="1"/>
          </p:cNvSpPr>
          <p:nvPr>
            <p:ph type="ftr" sz="quarter" idx="11"/>
          </p:nvPr>
        </p:nvSpPr>
        <p:spPr>
          <a:xfrm>
            <a:off x="3026990" y="7073056"/>
            <a:ext cx="4016340" cy="222273"/>
          </a:xfrm>
          <a:prstGeom prst="rect">
            <a:avLst/>
          </a:prstGeom>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Content Placeholder 2"/>
          <p:cNvSpPr>
            <a:spLocks noGrp="1"/>
          </p:cNvSpPr>
          <p:nvPr>
            <p:ph sz="half" idx="1"/>
          </p:nvPr>
        </p:nvSpPr>
        <p:spPr>
          <a:xfrm>
            <a:off x="534670" y="2730550"/>
            <a:ext cx="4727830" cy="4043313"/>
          </a:xfrm>
        </p:spPr>
        <p:txBody>
          <a:bodyPr/>
          <a:lstStyle>
            <a:lvl1pPr marL="361950" indent="-361950">
              <a:spcBef>
                <a:spcPts val="600"/>
              </a:spcBef>
              <a:defRPr sz="2400"/>
            </a:lvl1pPr>
            <a:lvl2pPr marL="715963" indent="-354013">
              <a:spcBef>
                <a:spcPts val="600"/>
              </a:spcBef>
              <a:defRPr sz="2000"/>
            </a:lvl2pPr>
            <a:lvl3pPr marL="1077913" indent="-361950">
              <a:spcBef>
                <a:spcPts val="600"/>
              </a:spcBef>
              <a:defRPr sz="1800"/>
            </a:lvl3pPr>
            <a:lvl4pPr marL="1439863" indent="-361950">
              <a:spcBef>
                <a:spcPts val="600"/>
              </a:spcBef>
              <a:defRPr sz="1600"/>
            </a:lvl4pPr>
            <a:lvl5pPr marL="1792288" indent="-352425">
              <a:spcBef>
                <a:spcPts val="600"/>
              </a:spcBef>
              <a:defRPr sz="1600"/>
            </a:lvl5pPr>
            <a:lvl6pPr>
              <a:defRPr sz="2100"/>
            </a:lvl6pPr>
            <a:lvl7pPr>
              <a:defRPr sz="2100"/>
            </a:lvl7pPr>
            <a:lvl8pPr>
              <a:defRPr sz="2100"/>
            </a:lvl8pPr>
            <a:lvl9pPr>
              <a:defRPr sz="21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3" name="Content Placeholder 3"/>
          <p:cNvSpPr>
            <a:spLocks noGrp="1"/>
          </p:cNvSpPr>
          <p:nvPr>
            <p:ph sz="half" idx="2"/>
          </p:nvPr>
        </p:nvSpPr>
        <p:spPr>
          <a:xfrm>
            <a:off x="5439320" y="2730550"/>
            <a:ext cx="4727830" cy="4043314"/>
          </a:xfrm>
        </p:spPr>
        <p:txBody>
          <a:bodyPr/>
          <a:lstStyle>
            <a:lvl1pPr>
              <a:spcBef>
                <a:spcPts val="600"/>
              </a:spcBef>
              <a:defRPr sz="2400"/>
            </a:lvl1pPr>
            <a:lvl2pPr marL="715963" indent="-354013">
              <a:spcBef>
                <a:spcPts val="600"/>
              </a:spcBef>
              <a:defRPr sz="2000"/>
            </a:lvl2pPr>
            <a:lvl3pPr marL="1077913" indent="-361950">
              <a:spcBef>
                <a:spcPts val="600"/>
              </a:spcBef>
              <a:defRPr sz="1800"/>
            </a:lvl3pPr>
            <a:lvl4pPr marL="1439863" indent="-361950">
              <a:spcBef>
                <a:spcPts val="600"/>
              </a:spcBef>
              <a:defRPr sz="1600"/>
            </a:lvl4pPr>
            <a:lvl5pPr marL="1792288" indent="-352425">
              <a:spcBef>
                <a:spcPts val="600"/>
              </a:spcBef>
              <a:defRPr sz="1600"/>
            </a:lvl5pPr>
            <a:lvl6pPr>
              <a:defRPr sz="2100"/>
            </a:lvl6pPr>
            <a:lvl7pPr>
              <a:defRPr sz="2100"/>
            </a:lvl7pPr>
            <a:lvl8pPr>
              <a:defRPr sz="2100"/>
            </a:lvl8pPr>
            <a:lvl9pPr>
              <a:defRPr sz="21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4" name="Text Placeholder 9"/>
          <p:cNvSpPr>
            <a:spLocks noGrp="1"/>
          </p:cNvSpPr>
          <p:nvPr>
            <p:ph type="body" sz="quarter" idx="12"/>
          </p:nvPr>
        </p:nvSpPr>
        <p:spPr>
          <a:xfrm>
            <a:off x="534670" y="1900287"/>
            <a:ext cx="4727830" cy="706512"/>
          </a:xfrm>
        </p:spPr>
        <p:txBody>
          <a:bodyPr anchor="t" anchorCtr="0"/>
          <a:lstStyle>
            <a:lvl1pPr marL="0" indent="0">
              <a:buNone/>
              <a:defRPr b="1"/>
            </a:lvl1pPr>
          </a:lstStyle>
          <a:p>
            <a:pPr lvl="0"/>
            <a:r>
              <a:rPr lang="de-DE" dirty="0" smtClean="0"/>
              <a:t>Textmasterformate durch Klicken bearbeiten</a:t>
            </a:r>
          </a:p>
        </p:txBody>
      </p:sp>
      <p:sp>
        <p:nvSpPr>
          <p:cNvPr id="15" name="Text Placeholder 9"/>
          <p:cNvSpPr>
            <a:spLocks noGrp="1"/>
          </p:cNvSpPr>
          <p:nvPr>
            <p:ph type="body" sz="quarter" idx="13"/>
          </p:nvPr>
        </p:nvSpPr>
        <p:spPr>
          <a:xfrm>
            <a:off x="5439320" y="1900287"/>
            <a:ext cx="4727830" cy="706512"/>
          </a:xfrm>
        </p:spPr>
        <p:txBody>
          <a:bodyPr vert="horz" lIns="0" tIns="0" rIns="0" bIns="0" rtlCol="0" anchor="t" anchorCtr="0">
            <a:noAutofit/>
          </a:bodyPr>
          <a:lstStyle>
            <a:lvl1pPr marL="0" indent="0">
              <a:buNone/>
              <a:defRPr lang="de-DE" sz="2400" b="1" kern="1200" dirty="0" smtClean="0">
                <a:solidFill>
                  <a:schemeClr val="bg1"/>
                </a:solidFill>
                <a:latin typeface="+mn-lt"/>
                <a:ea typeface="+mn-ea"/>
                <a:cs typeface="+mn-cs"/>
              </a:defRPr>
            </a:lvl1pPr>
          </a:lstStyle>
          <a:p>
            <a:pPr marL="0" lvl="0" indent="0" algn="l" defTabSz="1043056" rtl="0" eaLnBrk="1" latinLnBrk="0" hangingPunct="1">
              <a:spcBef>
                <a:spcPct val="20000"/>
              </a:spcBef>
              <a:buClr>
                <a:schemeClr val="accent2"/>
              </a:buClr>
              <a:buSzPct val="70000"/>
              <a:buFont typeface="Arial" pitchFamily="34" charset="0"/>
              <a:buNone/>
            </a:pPr>
            <a:r>
              <a:rPr lang="de-DE" dirty="0" smtClean="0"/>
              <a:t>Textmasterformate durch Klicken bearbeiten</a:t>
            </a:r>
          </a:p>
        </p:txBody>
      </p:sp>
    </p:spTree>
    <p:extLst>
      <p:ext uri="{BB962C8B-B14F-4D97-AF65-F5344CB8AC3E}">
        <p14:creationId xmlns:p14="http://schemas.microsoft.com/office/powerpoint/2010/main" xmlns="" val="187587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hoto Beam">
    <p:spTree>
      <p:nvGrpSpPr>
        <p:cNvPr id="1" name=""/>
        <p:cNvGrpSpPr/>
        <p:nvPr/>
      </p:nvGrpSpPr>
      <p:grpSpPr>
        <a:xfrm>
          <a:off x="0" y="0"/>
          <a:ext cx="0" cy="0"/>
          <a:chOff x="0" y="0"/>
          <a:chExt cx="0" cy="0"/>
        </a:xfrm>
      </p:grpSpPr>
      <p:sp>
        <p:nvSpPr>
          <p:cNvPr id="2" name="Title 1"/>
          <p:cNvSpPr>
            <a:spLocks noGrp="1"/>
          </p:cNvSpPr>
          <p:nvPr>
            <p:ph type="ctrTitle"/>
          </p:nvPr>
        </p:nvSpPr>
        <p:spPr>
          <a:xfrm>
            <a:off x="2658440" y="1235677"/>
            <a:ext cx="6420250" cy="948631"/>
          </a:xfrm>
        </p:spPr>
        <p:txBody>
          <a:bodyPr/>
          <a:lstStyle>
            <a:lvl1pPr>
              <a:defRPr sz="3000"/>
            </a:lvl1pPr>
          </a:lstStyle>
          <a:p>
            <a:r>
              <a:rPr lang="de-DE" dirty="0" smtClean="0"/>
              <a:t>Titelmasterformat durch Klicken bearbeiten</a:t>
            </a:r>
            <a:endParaRPr lang="en-GB" dirty="0"/>
          </a:p>
        </p:txBody>
      </p:sp>
      <p:sp>
        <p:nvSpPr>
          <p:cNvPr id="3" name="Subtitle 2"/>
          <p:cNvSpPr>
            <a:spLocks noGrp="1"/>
          </p:cNvSpPr>
          <p:nvPr>
            <p:ph type="subTitle" idx="1"/>
          </p:nvPr>
        </p:nvSpPr>
        <p:spPr>
          <a:xfrm>
            <a:off x="2658440" y="2280877"/>
            <a:ext cx="5496548" cy="1067706"/>
          </a:xfrm>
        </p:spPr>
        <p:txBody>
          <a:bodyPr/>
          <a:lstStyle>
            <a:lvl1pPr marL="0" indent="0" algn="l">
              <a:buNone/>
              <a:defRPr sz="2000">
                <a:solidFill>
                  <a:schemeClr val="bg2"/>
                </a:solidFill>
              </a:defRPr>
            </a:lvl1pPr>
            <a:lvl2pPr marL="0" indent="0" algn="l">
              <a:buNone/>
              <a:defRPr sz="18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de-DE" dirty="0" smtClean="0"/>
              <a:t>Formatvorlage des Untertitelmasters durch Klicken bearbeiten</a:t>
            </a:r>
            <a:endParaRPr lang="en-GB" dirty="0"/>
          </a:p>
        </p:txBody>
      </p:sp>
      <p:sp>
        <p:nvSpPr>
          <p:cNvPr id="13"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69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69"/>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2"/>
          <p:cNvPicPr>
            <a:picLocks noChangeAspect="1" noChangeArrowheads="1"/>
          </p:cNvPicPr>
          <p:nvPr userDrawn="1"/>
        </p:nvPicPr>
        <p:blipFill>
          <a:blip r:embed="rId2" cstate="print"/>
          <a:srcRect/>
          <a:stretch>
            <a:fillRect/>
          </a:stretch>
        </p:blipFill>
        <p:spPr bwMode="gray">
          <a:xfrm>
            <a:off x="2658440" y="6372919"/>
            <a:ext cx="983483" cy="745200"/>
          </a:xfrm>
          <a:prstGeom prst="rect">
            <a:avLst/>
          </a:prstGeom>
          <a:noFill/>
          <a:ln w="9525">
            <a:noFill/>
            <a:miter lim="800000"/>
            <a:headEnd/>
            <a:tailEnd/>
          </a:ln>
          <a:effectLst/>
        </p:spPr>
      </p:pic>
      <p:sp>
        <p:nvSpPr>
          <p:cNvPr id="9" name="Freihandform 8"/>
          <p:cNvSpPr/>
          <p:nvPr userDrawn="1"/>
        </p:nvSpPr>
        <p:spPr>
          <a:xfrm>
            <a:off x="-9728" y="3842426"/>
            <a:ext cx="2665379" cy="2529191"/>
          </a:xfrm>
          <a:custGeom>
            <a:avLst/>
            <a:gdLst>
              <a:gd name="connsiteX0" fmla="*/ 0 w 2665379"/>
              <a:gd name="connsiteY0" fmla="*/ 0 h 2529191"/>
              <a:gd name="connsiteX1" fmla="*/ 2665379 w 2665379"/>
              <a:gd name="connsiteY1" fmla="*/ 1527242 h 2529191"/>
              <a:gd name="connsiteX2" fmla="*/ 0 w 2665379"/>
              <a:gd name="connsiteY2" fmla="*/ 2529191 h 2529191"/>
              <a:gd name="connsiteX3" fmla="*/ 0 w 2665379"/>
              <a:gd name="connsiteY3" fmla="*/ 0 h 2529191"/>
            </a:gdLst>
            <a:ahLst/>
            <a:cxnLst>
              <a:cxn ang="0">
                <a:pos x="connsiteX0" y="connsiteY0"/>
              </a:cxn>
              <a:cxn ang="0">
                <a:pos x="connsiteX1" y="connsiteY1"/>
              </a:cxn>
              <a:cxn ang="0">
                <a:pos x="connsiteX2" y="connsiteY2"/>
              </a:cxn>
              <a:cxn ang="0">
                <a:pos x="connsiteX3" y="connsiteY3"/>
              </a:cxn>
            </a:cxnLst>
            <a:rect l="l" t="t" r="r" b="b"/>
            <a:pathLst>
              <a:path w="2665379" h="2529191">
                <a:moveTo>
                  <a:pt x="0" y="0"/>
                </a:moveTo>
                <a:lnTo>
                  <a:pt x="2665379" y="1527242"/>
                </a:lnTo>
                <a:lnTo>
                  <a:pt x="0" y="2529191"/>
                </a:lnTo>
                <a:cubicBezTo>
                  <a:pt x="3243" y="1682885"/>
                  <a:pt x="6485" y="836578"/>
                  <a:pt x="0" y="0"/>
                </a:cubicBez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026990" y="7073056"/>
            <a:ext cx="4016340" cy="222273"/>
          </a:xfrm>
          <a:prstGeom prst="rect">
            <a:avLst/>
          </a:prstGeom>
        </p:spPr>
        <p:txBody>
          <a:bodyPr/>
          <a:lstStyle/>
          <a:p>
            <a:r>
              <a:rPr lang="en-US" smtClean="0"/>
              <a:t>Key challenges of implementing IPSAS in the public sector</a:t>
            </a:r>
            <a:endParaRPr lang="en-US" dirty="0"/>
          </a:p>
        </p:txBody>
      </p:sp>
      <p:sp>
        <p:nvSpPr>
          <p:cNvPr id="3" name="Text Placeholder 2"/>
          <p:cNvSpPr>
            <a:spLocks noGrp="1"/>
          </p:cNvSpPr>
          <p:nvPr>
            <p:ph type="body" sz="quarter" idx="11"/>
          </p:nvPr>
        </p:nvSpPr>
        <p:spPr>
          <a:xfrm>
            <a:off x="532815" y="1537030"/>
            <a:ext cx="9624060" cy="181155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2615625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a:xfrm>
            <a:off x="3026990" y="7073056"/>
            <a:ext cx="4016340" cy="222273"/>
          </a:xfrm>
          <a:prstGeom prst="rect">
            <a:avLst/>
          </a:prstGeom>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381"/>
            <a:ext cx="9624060" cy="4943256"/>
          </a:xfrm>
          <a:custGeom>
            <a:avLst/>
            <a:gdLst>
              <a:gd name="connsiteX0" fmla="*/ 0 w 10000"/>
              <a:gd name="connsiteY0" fmla="*/ 1285 h 10000"/>
              <a:gd name="connsiteX1" fmla="*/ 0 w 10000"/>
              <a:gd name="connsiteY1" fmla="*/ 10000 h 10000"/>
              <a:gd name="connsiteX2" fmla="*/ 10000 w 10000"/>
              <a:gd name="connsiteY2" fmla="*/ 7201 h 10000"/>
              <a:gd name="connsiteX3" fmla="*/ 10000 w 10000"/>
              <a:gd name="connsiteY3" fmla="*/ 0 h 10000"/>
              <a:gd name="connsiteX4" fmla="*/ 0 w 10000"/>
              <a:gd name="connsiteY4" fmla="*/ 1285 h 10000"/>
              <a:gd name="connsiteX0" fmla="*/ 0 w 10000"/>
              <a:gd name="connsiteY0" fmla="*/ 0 h 8715"/>
              <a:gd name="connsiteX1" fmla="*/ 0 w 10000"/>
              <a:gd name="connsiteY1" fmla="*/ 8715 h 8715"/>
              <a:gd name="connsiteX2" fmla="*/ 10000 w 10000"/>
              <a:gd name="connsiteY2" fmla="*/ 5916 h 8715"/>
              <a:gd name="connsiteX3" fmla="*/ 10000 w 10000"/>
              <a:gd name="connsiteY3" fmla="*/ 0 h 8715"/>
              <a:gd name="connsiteX4" fmla="*/ 0 w 10000"/>
              <a:gd name="connsiteY4" fmla="*/ 0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715">
                <a:moveTo>
                  <a:pt x="0" y="0"/>
                </a:moveTo>
                <a:lnTo>
                  <a:pt x="0" y="8715"/>
                </a:lnTo>
                <a:lnTo>
                  <a:pt x="10000" y="5916"/>
                </a:lnTo>
                <a:lnTo>
                  <a:pt x="10000" y="0"/>
                </a:lnTo>
                <a:lnTo>
                  <a:pt x="0" y="0"/>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04483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a:xfrm>
            <a:off x="3026990" y="7073056"/>
            <a:ext cx="4016340" cy="222273"/>
          </a:xfrm>
          <a:prstGeom prst="rect">
            <a:avLst/>
          </a:prstGeom>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206"/>
            <a:ext cx="9624060" cy="4955339"/>
          </a:xfrm>
          <a:custGeom>
            <a:avLst/>
            <a:gdLst>
              <a:gd name="connsiteX0" fmla="*/ 0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0 w 10000"/>
              <a:gd name="connsiteY4" fmla="*/ 1282 h 10000"/>
              <a:gd name="connsiteX0" fmla="*/ 0 w 10000"/>
              <a:gd name="connsiteY0" fmla="*/ 0 h 8718"/>
              <a:gd name="connsiteX1" fmla="*/ 0 w 10000"/>
              <a:gd name="connsiteY1" fmla="*/ 8718 h 8718"/>
              <a:gd name="connsiteX2" fmla="*/ 10000 w 10000"/>
              <a:gd name="connsiteY2" fmla="*/ 5919 h 8718"/>
              <a:gd name="connsiteX3" fmla="*/ 10000 w 10000"/>
              <a:gd name="connsiteY3" fmla="*/ 0 h 8718"/>
              <a:gd name="connsiteX4" fmla="*/ 0 w 1000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718">
                <a:moveTo>
                  <a:pt x="0" y="0"/>
                </a:moveTo>
                <a:lnTo>
                  <a:pt x="0" y="8718"/>
                </a:lnTo>
                <a:lnTo>
                  <a:pt x="10000" y="5919"/>
                </a:lnTo>
                <a:lnTo>
                  <a:pt x="10000" y="0"/>
                </a:lnTo>
                <a:lnTo>
                  <a:pt x="0" y="0"/>
                </a:lnTo>
                <a:close/>
              </a:path>
            </a:pathLst>
          </a:custGeom>
          <a:solidFill>
            <a:schemeClr val="accent1"/>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9308065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a:xfrm>
            <a:off x="3026990" y="7073056"/>
            <a:ext cx="4016340" cy="222273"/>
          </a:xfrm>
          <a:prstGeom prst="rect">
            <a:avLst/>
          </a:prstGeom>
        </p:spPr>
        <p:txBody>
          <a:bodyPr/>
          <a:lstStyle/>
          <a:p>
            <a:r>
              <a:rPr lang="en-US" smtClean="0"/>
              <a:t>Key challenges of implementing IPSAS in the public sector</a:t>
            </a:r>
            <a:endParaRPr lang="en-US" dirty="0"/>
          </a:p>
        </p:txBody>
      </p:sp>
      <p:pic>
        <p:nvPicPr>
          <p:cNvPr id="7" name="Picture 2"/>
          <p:cNvPicPr>
            <a:picLocks noChangeAspect="1" noChangeArrowheads="1"/>
          </p:cNvPicPr>
          <p:nvPr userDrawn="1"/>
        </p:nvPicPr>
        <p:blipFill>
          <a:blip r:embed="rId2" cstate="print"/>
          <a:srcRect t="12812"/>
          <a:stretch>
            <a:fillRect/>
          </a:stretch>
        </p:blipFill>
        <p:spPr bwMode="auto">
          <a:xfrm>
            <a:off x="534670" y="1908175"/>
            <a:ext cx="9619323" cy="4958484"/>
          </a:xfrm>
          <a:prstGeom prst="rect">
            <a:avLst/>
          </a:prstGeom>
          <a:noFill/>
          <a:ln w="9525">
            <a:noFill/>
            <a:miter lim="800000"/>
            <a:headEnd/>
            <a:tailEnd/>
          </a:ln>
          <a:effectLst/>
        </p:spPr>
      </p:pic>
    </p:spTree>
    <p:extLst>
      <p:ext uri="{BB962C8B-B14F-4D97-AF65-F5344CB8AC3E}">
        <p14:creationId xmlns:p14="http://schemas.microsoft.com/office/powerpoint/2010/main" xmlns="" val="3766943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026990" y="7073056"/>
            <a:ext cx="4016340" cy="222273"/>
          </a:xfrm>
          <a:prstGeom prst="rect">
            <a:avLst/>
          </a:prstGeom>
        </p:spPr>
        <p:txBody>
          <a:bodyPr/>
          <a:lstStyle/>
          <a:p>
            <a:r>
              <a:rPr lang="en-US" smtClean="0"/>
              <a:t>Key challenges of implementing IPSAS in the public sector</a:t>
            </a:r>
            <a:endParaRPr lang="en-US" dirty="0"/>
          </a:p>
        </p:txBody>
      </p:sp>
      <p:sp>
        <p:nvSpPr>
          <p:cNvPr id="7" name="Line 11"/>
          <p:cNvSpPr>
            <a:spLocks noChangeShapeType="1"/>
          </p:cNvSpPr>
          <p:nvPr userDrawn="1"/>
        </p:nvSpPr>
        <p:spPr bwMode="auto">
          <a:xfrm>
            <a:off x="532814" y="6883900"/>
            <a:ext cx="9624060" cy="0"/>
          </a:xfrm>
          <a:prstGeom prst="line">
            <a:avLst/>
          </a:prstGeom>
          <a:noFill/>
          <a:ln w="3175">
            <a:solidFill>
              <a:schemeClr val="bg1"/>
            </a:solidFill>
            <a:round/>
            <a:headEnd/>
            <a:tailEnd/>
          </a:ln>
          <a:effectLst/>
        </p:spPr>
        <p:txBody>
          <a:bodyPr wrap="none" lIns="104306" tIns="52153" rIns="104306" bIns="52153" anchor="ctr"/>
          <a:lstStyle/>
          <a:p>
            <a:endParaRPr lang="en-US" noProof="0" dirty="0">
              <a:solidFill>
                <a:schemeClr val="bg1"/>
              </a:solidFill>
            </a:endParaRPr>
          </a:p>
        </p:txBody>
      </p:sp>
    </p:spTree>
    <p:extLst>
      <p:ext uri="{BB962C8B-B14F-4D97-AF65-F5344CB8AC3E}">
        <p14:creationId xmlns:p14="http://schemas.microsoft.com/office/powerpoint/2010/main" xmlns="" val="16611261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1216823"/>
            <a:ext cx="6420250" cy="948631"/>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669327" y="2280877"/>
            <a:ext cx="5485661" cy="1067706"/>
          </a:xfrm>
        </p:spPr>
        <p:txBody>
          <a:bodyPr/>
          <a:lstStyle>
            <a:lvl1pPr marL="0" indent="0" algn="l">
              <a:buNone/>
              <a:defRPr sz="2000">
                <a:solidFill>
                  <a:schemeClr val="tx1">
                    <a:tint val="75000"/>
                  </a:schemeClr>
                </a:solidFill>
              </a:defRPr>
            </a:lvl1pPr>
            <a:lvl2pPr marL="0" indent="0" algn="l">
              <a:buNone/>
              <a:defRPr sz="20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7" name="Picture 2"/>
          <p:cNvPicPr>
            <a:picLocks noChangeAspect="1" noChangeArrowheads="1"/>
          </p:cNvPicPr>
          <p:nvPr userDrawn="1"/>
        </p:nvPicPr>
        <p:blipFill>
          <a:blip r:embed="rId2" cstate="print"/>
          <a:srcRect/>
          <a:stretch>
            <a:fillRect/>
          </a:stretch>
        </p:blipFill>
        <p:spPr bwMode="black">
          <a:xfrm>
            <a:off x="2668779" y="6372919"/>
            <a:ext cx="983415" cy="745200"/>
          </a:xfrm>
          <a:prstGeom prst="rect">
            <a:avLst/>
          </a:prstGeom>
          <a:noFill/>
          <a:ln w="9525">
            <a:noFill/>
            <a:miter lim="800000"/>
            <a:headEnd/>
            <a:tailEnd/>
          </a:ln>
          <a:effectLst/>
        </p:spPr>
      </p:pic>
      <p:grpSp>
        <p:nvGrpSpPr>
          <p:cNvPr id="8" name="Gruppieren 7"/>
          <p:cNvGrpSpPr/>
          <p:nvPr userDrawn="1"/>
        </p:nvGrpSpPr>
        <p:grpSpPr>
          <a:xfrm>
            <a:off x="1" y="2453063"/>
            <a:ext cx="10695807" cy="3893982"/>
            <a:chOff x="1" y="2453063"/>
            <a:chExt cx="10695807" cy="3893982"/>
          </a:xfrm>
        </p:grpSpPr>
        <p:pic>
          <p:nvPicPr>
            <p:cNvPr id="12" name="Picture 4"/>
            <p:cNvPicPr>
              <a:picLocks noChangeAspect="1" noChangeArrowheads="1"/>
            </p:cNvPicPr>
            <p:nvPr userDrawn="1"/>
          </p:nvPicPr>
          <p:blipFill>
            <a:blip r:embed="rId3" cstate="print"/>
            <a:srcRect/>
            <a:stretch>
              <a:fillRect/>
            </a:stretch>
          </p:blipFill>
          <p:spPr bwMode="black">
            <a:xfrm>
              <a:off x="1" y="4821462"/>
              <a:ext cx="2671321" cy="1525583"/>
            </a:xfrm>
            <a:prstGeom prst="rect">
              <a:avLst/>
            </a:prstGeom>
            <a:noFill/>
            <a:ln w="9525">
              <a:noFill/>
              <a:miter lim="800000"/>
              <a:headEnd/>
              <a:tailEnd/>
            </a:ln>
            <a:effectLst/>
          </p:spPr>
        </p:pic>
        <p:sp>
          <p:nvSpPr>
            <p:cNvPr id="17" name="Freeform 8"/>
            <p:cNvSpPr>
              <a:spLocks/>
            </p:cNvSpPr>
            <p:nvPr userDrawn="1"/>
          </p:nvSpPr>
          <p:spPr bwMode="gray">
            <a:xfrm>
              <a:off x="2665297" y="2453063"/>
              <a:ext cx="8030511"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7"/>
                <a:gd name="connsiteY0" fmla="*/ 10633 h 10633"/>
                <a:gd name="connsiteX1" fmla="*/ 10000 w 10007"/>
                <a:gd name="connsiteY1" fmla="*/ 0 h 10633"/>
                <a:gd name="connsiteX2" fmla="*/ 10007 w 10007"/>
                <a:gd name="connsiteY2" fmla="*/ 5476 h 10633"/>
                <a:gd name="connsiteX3" fmla="*/ 0 w 10007"/>
                <a:gd name="connsiteY3" fmla="*/ 10633 h 10633"/>
                <a:gd name="connsiteX0" fmla="*/ 0 w 10000"/>
                <a:gd name="connsiteY0" fmla="*/ 10633 h 10633"/>
                <a:gd name="connsiteX1" fmla="*/ 10000 w 10000"/>
                <a:gd name="connsiteY1" fmla="*/ 0 h 10633"/>
                <a:gd name="connsiteX2" fmla="*/ 10000 w 10000"/>
                <a:gd name="connsiteY2" fmla="*/ 5508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508 h 10633"/>
                <a:gd name="connsiteX3" fmla="*/ 0 w 10000"/>
                <a:gd name="connsiteY3" fmla="*/ 10633 h 10633"/>
                <a:gd name="connsiteX0" fmla="*/ 0 w 10007"/>
                <a:gd name="connsiteY0" fmla="*/ 10633 h 10633"/>
                <a:gd name="connsiteX1" fmla="*/ 10000 w 10007"/>
                <a:gd name="connsiteY1" fmla="*/ 0 h 10633"/>
                <a:gd name="connsiteX2" fmla="*/ 10007 w 10007"/>
                <a:gd name="connsiteY2" fmla="*/ 5476 h 10633"/>
                <a:gd name="connsiteX3" fmla="*/ 0 w 10007"/>
                <a:gd name="connsiteY3" fmla="*/ 10633 h 10633"/>
                <a:gd name="connsiteX0" fmla="*/ 0 w 10003"/>
                <a:gd name="connsiteY0" fmla="*/ 10633 h 10633"/>
                <a:gd name="connsiteX1" fmla="*/ 10000 w 10003"/>
                <a:gd name="connsiteY1" fmla="*/ 0 h 10633"/>
                <a:gd name="connsiteX2" fmla="*/ 10003 w 10003"/>
                <a:gd name="connsiteY2" fmla="*/ 5476 h 10633"/>
                <a:gd name="connsiteX3" fmla="*/ 0 w 10003"/>
                <a:gd name="connsiteY3" fmla="*/ 10633 h 10633"/>
                <a:gd name="connsiteX0" fmla="*/ 0 w 10003"/>
                <a:gd name="connsiteY0" fmla="*/ 10633 h 10633"/>
                <a:gd name="connsiteX1" fmla="*/ 10000 w 10003"/>
                <a:gd name="connsiteY1" fmla="*/ 0 h 10633"/>
                <a:gd name="connsiteX2" fmla="*/ 10003 w 10003"/>
                <a:gd name="connsiteY2" fmla="*/ 5476 h 10633"/>
                <a:gd name="connsiteX3" fmla="*/ 0 w 10003"/>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3" h="10633">
                  <a:moveTo>
                    <a:pt x="0" y="10633"/>
                  </a:moveTo>
                  <a:lnTo>
                    <a:pt x="10000" y="0"/>
                  </a:lnTo>
                  <a:cubicBezTo>
                    <a:pt x="10001" y="1825"/>
                    <a:pt x="10002" y="3651"/>
                    <a:pt x="10003" y="5476"/>
                  </a:cubicBezTo>
                  <a:lnTo>
                    <a:pt x="0" y="10633"/>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pPr lvl="0"/>
              <a:endParaRPr lang="en-GB"/>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Photo Beam">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1216823"/>
            <a:ext cx="6420250" cy="948631"/>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669327" y="2280877"/>
            <a:ext cx="5485661" cy="1067706"/>
          </a:xfrm>
        </p:spPr>
        <p:txBody>
          <a:bodyPr/>
          <a:lstStyle>
            <a:lvl1pPr marL="0" indent="0" algn="l">
              <a:buNone/>
              <a:defRPr sz="2000">
                <a:solidFill>
                  <a:schemeClr val="tx1">
                    <a:tint val="75000"/>
                  </a:schemeClr>
                </a:solidFill>
              </a:defRPr>
            </a:lvl1pPr>
            <a:lvl2pPr marL="0" indent="0" algn="l">
              <a:buNone/>
              <a:defRPr sz="20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7" name="Picture 2"/>
          <p:cNvPicPr>
            <a:picLocks noChangeAspect="1" noChangeArrowheads="1"/>
          </p:cNvPicPr>
          <p:nvPr userDrawn="1"/>
        </p:nvPicPr>
        <p:blipFill>
          <a:blip r:embed="rId2" cstate="print"/>
          <a:srcRect/>
          <a:stretch>
            <a:fillRect/>
          </a:stretch>
        </p:blipFill>
        <p:spPr bwMode="black">
          <a:xfrm>
            <a:off x="2668779" y="6372919"/>
            <a:ext cx="983415" cy="745200"/>
          </a:xfrm>
          <a:prstGeom prst="rect">
            <a:avLst/>
          </a:prstGeom>
          <a:noFill/>
          <a:ln w="9525">
            <a:noFill/>
            <a:miter lim="800000"/>
            <a:headEnd/>
            <a:tailEnd/>
          </a:ln>
          <a:effectLst/>
        </p:spPr>
      </p:pic>
      <p:sp>
        <p:nvSpPr>
          <p:cNvPr id="17" name="Freeform 8"/>
          <p:cNvSpPr>
            <a:spLocks/>
          </p:cNvSpPr>
          <p:nvPr userDrawn="1"/>
        </p:nvSpPr>
        <p:spPr bwMode="gray">
          <a:xfrm>
            <a:off x="2665297" y="2453063"/>
            <a:ext cx="8030511"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7"/>
              <a:gd name="connsiteY0" fmla="*/ 10633 h 10633"/>
              <a:gd name="connsiteX1" fmla="*/ 10000 w 10007"/>
              <a:gd name="connsiteY1" fmla="*/ 0 h 10633"/>
              <a:gd name="connsiteX2" fmla="*/ 10007 w 10007"/>
              <a:gd name="connsiteY2" fmla="*/ 5476 h 10633"/>
              <a:gd name="connsiteX3" fmla="*/ 0 w 10007"/>
              <a:gd name="connsiteY3" fmla="*/ 10633 h 10633"/>
              <a:gd name="connsiteX0" fmla="*/ 0 w 10000"/>
              <a:gd name="connsiteY0" fmla="*/ 10633 h 10633"/>
              <a:gd name="connsiteX1" fmla="*/ 10000 w 10000"/>
              <a:gd name="connsiteY1" fmla="*/ 0 h 10633"/>
              <a:gd name="connsiteX2" fmla="*/ 10000 w 10000"/>
              <a:gd name="connsiteY2" fmla="*/ 5508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508 h 10633"/>
              <a:gd name="connsiteX3" fmla="*/ 0 w 10000"/>
              <a:gd name="connsiteY3" fmla="*/ 10633 h 10633"/>
              <a:gd name="connsiteX0" fmla="*/ 0 w 10007"/>
              <a:gd name="connsiteY0" fmla="*/ 10633 h 10633"/>
              <a:gd name="connsiteX1" fmla="*/ 10000 w 10007"/>
              <a:gd name="connsiteY1" fmla="*/ 0 h 10633"/>
              <a:gd name="connsiteX2" fmla="*/ 10007 w 10007"/>
              <a:gd name="connsiteY2" fmla="*/ 5476 h 10633"/>
              <a:gd name="connsiteX3" fmla="*/ 0 w 10007"/>
              <a:gd name="connsiteY3" fmla="*/ 10633 h 10633"/>
              <a:gd name="connsiteX0" fmla="*/ 0 w 10003"/>
              <a:gd name="connsiteY0" fmla="*/ 10633 h 10633"/>
              <a:gd name="connsiteX1" fmla="*/ 10000 w 10003"/>
              <a:gd name="connsiteY1" fmla="*/ 0 h 10633"/>
              <a:gd name="connsiteX2" fmla="*/ 10003 w 10003"/>
              <a:gd name="connsiteY2" fmla="*/ 5476 h 10633"/>
              <a:gd name="connsiteX3" fmla="*/ 0 w 10003"/>
              <a:gd name="connsiteY3" fmla="*/ 10633 h 10633"/>
              <a:gd name="connsiteX0" fmla="*/ 0 w 10003"/>
              <a:gd name="connsiteY0" fmla="*/ 10633 h 10633"/>
              <a:gd name="connsiteX1" fmla="*/ 10000 w 10003"/>
              <a:gd name="connsiteY1" fmla="*/ 0 h 10633"/>
              <a:gd name="connsiteX2" fmla="*/ 10003 w 10003"/>
              <a:gd name="connsiteY2" fmla="*/ 5476 h 10633"/>
              <a:gd name="connsiteX3" fmla="*/ 0 w 10003"/>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3" h="10633">
                <a:moveTo>
                  <a:pt x="0" y="10633"/>
                </a:moveTo>
                <a:lnTo>
                  <a:pt x="10000" y="0"/>
                </a:lnTo>
                <a:cubicBezTo>
                  <a:pt x="10001" y="1825"/>
                  <a:pt x="10002" y="3651"/>
                  <a:pt x="10003" y="5476"/>
                </a:cubicBezTo>
                <a:lnTo>
                  <a:pt x="0" y="10633"/>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pPr lvl="0"/>
            <a:endParaRPr lang="en-GB"/>
          </a:p>
        </p:txBody>
      </p:sp>
      <p:sp>
        <p:nvSpPr>
          <p:cNvPr id="8" name="Freihandform 7"/>
          <p:cNvSpPr/>
          <p:nvPr userDrawn="1"/>
        </p:nvSpPr>
        <p:spPr>
          <a:xfrm>
            <a:off x="-3175" y="3852639"/>
            <a:ext cx="2673350" cy="2491011"/>
          </a:xfrm>
          <a:custGeom>
            <a:avLst/>
            <a:gdLst>
              <a:gd name="connsiteX0" fmla="*/ 0 w 2673350"/>
              <a:gd name="connsiteY0" fmla="*/ 1927225 h 1927225"/>
              <a:gd name="connsiteX1" fmla="*/ 2673350 w 2673350"/>
              <a:gd name="connsiteY1" fmla="*/ 958850 h 1927225"/>
              <a:gd name="connsiteX2" fmla="*/ 0 w 2673350"/>
              <a:gd name="connsiteY2" fmla="*/ 0 h 1927225"/>
              <a:gd name="connsiteX3" fmla="*/ 0 w 2673350"/>
              <a:gd name="connsiteY3" fmla="*/ 1927225 h 1927225"/>
              <a:gd name="connsiteX0" fmla="*/ 0 w 2673350"/>
              <a:gd name="connsiteY0" fmla="*/ 2491011 h 2491011"/>
              <a:gd name="connsiteX1" fmla="*/ 2673350 w 2673350"/>
              <a:gd name="connsiteY1" fmla="*/ 1522636 h 2491011"/>
              <a:gd name="connsiteX2" fmla="*/ 3175 w 2673350"/>
              <a:gd name="connsiteY2" fmla="*/ 0 h 2491011"/>
              <a:gd name="connsiteX3" fmla="*/ 0 w 2673350"/>
              <a:gd name="connsiteY3" fmla="*/ 2491011 h 2491011"/>
            </a:gdLst>
            <a:ahLst/>
            <a:cxnLst>
              <a:cxn ang="0">
                <a:pos x="connsiteX0" y="connsiteY0"/>
              </a:cxn>
              <a:cxn ang="0">
                <a:pos x="connsiteX1" y="connsiteY1"/>
              </a:cxn>
              <a:cxn ang="0">
                <a:pos x="connsiteX2" y="connsiteY2"/>
              </a:cxn>
              <a:cxn ang="0">
                <a:pos x="connsiteX3" y="connsiteY3"/>
              </a:cxn>
            </a:cxnLst>
            <a:rect l="l" t="t" r="r" b="b"/>
            <a:pathLst>
              <a:path w="2673350" h="2491011">
                <a:moveTo>
                  <a:pt x="0" y="2491011"/>
                </a:moveTo>
                <a:lnTo>
                  <a:pt x="2673350" y="1522636"/>
                </a:lnTo>
                <a:lnTo>
                  <a:pt x="3175" y="0"/>
                </a:lnTo>
                <a:cubicBezTo>
                  <a:pt x="4233" y="640292"/>
                  <a:pt x="2117" y="1844369"/>
                  <a:pt x="0" y="2491011"/>
                </a:cubicBez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534670" y="1908175"/>
            <a:ext cx="9624060" cy="48656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Content Placeholder 2"/>
          <p:cNvSpPr>
            <a:spLocks noGrp="1"/>
          </p:cNvSpPr>
          <p:nvPr>
            <p:ph idx="1"/>
          </p:nvPr>
        </p:nvSpPr>
        <p:spPr>
          <a:xfrm>
            <a:off x="534670" y="1908175"/>
            <a:ext cx="9624060" cy="4843378"/>
          </a:xfrm>
        </p:spPr>
        <p:txBody>
          <a:bodyPr/>
          <a:lstStyle>
            <a:lvl1pPr marL="357188" indent="-357188">
              <a:defRPr/>
            </a:lvl1pPr>
            <a:lvl2pPr marL="715963" indent="-354013">
              <a:defRPr sz="2000"/>
            </a:lvl2pPr>
            <a:lvl3pPr marL="1077913" indent="-361950">
              <a:defRPr sz="1800"/>
            </a:lvl3pPr>
            <a:lvl4pPr marL="1435100" indent="-357188">
              <a:defRPr sz="1600"/>
            </a:lvl4pPr>
            <a:lvl5pPr marL="1792288" indent="-357188">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4670"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5812"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4670" y="2720483"/>
            <a:ext cx="4727830" cy="4053380"/>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9320" y="2720483"/>
            <a:ext cx="4727830" cy="4053380"/>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534670" y="1889967"/>
            <a:ext cx="4727830" cy="706512"/>
          </a:xfrm>
        </p:spPr>
        <p:txBody>
          <a:bodyPr anchor="t" anchorCtr="0"/>
          <a:lstStyle>
            <a:lvl1pPr marL="0" indent="0">
              <a:buNone/>
              <a:defRPr b="1"/>
            </a:lvl1pPr>
          </a:lstStyle>
          <a:p>
            <a:pPr lvl="0"/>
            <a:endParaRPr lang="en-GB" dirty="0"/>
          </a:p>
        </p:txBody>
      </p:sp>
      <p:sp>
        <p:nvSpPr>
          <p:cNvPr id="11" name="Text Placeholder 9"/>
          <p:cNvSpPr>
            <a:spLocks noGrp="1"/>
          </p:cNvSpPr>
          <p:nvPr>
            <p:ph type="body" sz="quarter" idx="13"/>
          </p:nvPr>
        </p:nvSpPr>
        <p:spPr>
          <a:xfrm>
            <a:off x="5439320" y="1889967"/>
            <a:ext cx="4727830" cy="706512"/>
          </a:xfrm>
        </p:spPr>
        <p:txBody>
          <a:bodyPr anchor="t" anchorCtr="0"/>
          <a:lstStyle>
            <a:lvl1pPr marL="0" indent="0">
              <a:buNone/>
              <a:defRPr b="1"/>
            </a:lvl1pPr>
          </a:lstStyle>
          <a:p>
            <a:pPr lvl="0"/>
            <a:endParaRPr lang="en-GB" dirty="0"/>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3" name="Text Placeholder 2"/>
          <p:cNvSpPr>
            <a:spLocks noGrp="1"/>
          </p:cNvSpPr>
          <p:nvPr>
            <p:ph type="body" sz="quarter" idx="11"/>
          </p:nvPr>
        </p:nvSpPr>
        <p:spPr>
          <a:xfrm>
            <a:off x="532815" y="1537030"/>
            <a:ext cx="9624060" cy="181155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123"/>
            <a:ext cx="9633684" cy="4954775"/>
          </a:xfrm>
          <a:custGeom>
            <a:avLst/>
            <a:gdLst>
              <a:gd name="connsiteX0" fmla="*/ 7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7 w 10000"/>
              <a:gd name="connsiteY4" fmla="*/ 1282 h 10000"/>
              <a:gd name="connsiteX0" fmla="*/ 7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7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7" y="0"/>
                </a:moveTo>
                <a:cubicBezTo>
                  <a:pt x="5" y="2906"/>
                  <a:pt x="2" y="5812"/>
                  <a:pt x="0" y="8718"/>
                </a:cubicBezTo>
                <a:lnTo>
                  <a:pt x="10000" y="5919"/>
                </a:lnTo>
                <a:cubicBezTo>
                  <a:pt x="10003" y="3946"/>
                  <a:pt x="10007" y="1973"/>
                  <a:pt x="10010" y="0"/>
                </a:cubicBezTo>
                <a:lnTo>
                  <a:pt x="7" y="0"/>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999940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206"/>
            <a:ext cx="9633684" cy="4955339"/>
          </a:xfrm>
          <a:custGeom>
            <a:avLst/>
            <a:gdLst>
              <a:gd name="connsiteX0" fmla="*/ 0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0 w 10000"/>
              <a:gd name="connsiteY4" fmla="*/ 1282 h 10000"/>
              <a:gd name="connsiteX0" fmla="*/ 0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0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0" y="0"/>
                </a:moveTo>
                <a:lnTo>
                  <a:pt x="0" y="8718"/>
                </a:lnTo>
                <a:lnTo>
                  <a:pt x="10000" y="5919"/>
                </a:lnTo>
                <a:cubicBezTo>
                  <a:pt x="10003" y="3946"/>
                  <a:pt x="10007" y="1973"/>
                  <a:pt x="10010" y="0"/>
                </a:cubicBezTo>
                <a:lnTo>
                  <a:pt x="0" y="0"/>
                </a:lnTo>
                <a:close/>
              </a:path>
            </a:pathLst>
          </a:custGeom>
          <a:solidFill>
            <a:schemeClr val="accent1"/>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pic>
        <p:nvPicPr>
          <p:cNvPr id="7" name="Picture 2"/>
          <p:cNvPicPr>
            <a:picLocks noChangeAspect="1" noChangeArrowheads="1"/>
          </p:cNvPicPr>
          <p:nvPr userDrawn="1"/>
        </p:nvPicPr>
        <p:blipFill>
          <a:blip r:embed="rId2" cstate="print"/>
          <a:srcRect t="12812"/>
          <a:stretch>
            <a:fillRect/>
          </a:stretch>
        </p:blipFill>
        <p:spPr bwMode="auto">
          <a:xfrm>
            <a:off x="534670" y="1908175"/>
            <a:ext cx="9619323" cy="4958484"/>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7" name="Line 11"/>
          <p:cNvSpPr>
            <a:spLocks noChangeShapeType="1"/>
          </p:cNvSpPr>
          <p:nvPr userDrawn="1"/>
        </p:nvSpPr>
        <p:spPr bwMode="auto">
          <a:xfrm>
            <a:off x="532814" y="6883900"/>
            <a:ext cx="9624060" cy="0"/>
          </a:xfrm>
          <a:prstGeom prst="line">
            <a:avLst/>
          </a:prstGeom>
          <a:noFill/>
          <a:ln w="3175">
            <a:solidFill>
              <a:srgbClr val="808080"/>
            </a:solidFill>
            <a:round/>
            <a:headEnd/>
            <a:tailEnd/>
          </a:ln>
          <a:effectLst/>
        </p:spPr>
        <p:txBody>
          <a:bodyPr wrap="none" lIns="104306" tIns="52153" rIns="104306" bIns="52153"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6630" y="1211357"/>
            <a:ext cx="6420250" cy="948631"/>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666630" y="2280877"/>
            <a:ext cx="5488358" cy="1067706"/>
          </a:xfrm>
        </p:spPr>
        <p:txBody>
          <a:bodyPr/>
          <a:lstStyle>
            <a:lvl1pPr marL="0" indent="0" algn="l">
              <a:buNone/>
              <a:defRPr sz="2000">
                <a:solidFill>
                  <a:schemeClr val="tx1">
                    <a:tint val="75000"/>
                  </a:schemeClr>
                </a:solidFill>
              </a:defRPr>
            </a:lvl1pPr>
            <a:lvl2pPr marL="0" indent="0" algn="l">
              <a:buNone/>
              <a:defRPr sz="20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7" name="Picture 2"/>
          <p:cNvPicPr>
            <a:picLocks noChangeAspect="1" noChangeArrowheads="1"/>
          </p:cNvPicPr>
          <p:nvPr userDrawn="1"/>
        </p:nvPicPr>
        <p:blipFill>
          <a:blip r:embed="rId2" cstate="print"/>
          <a:srcRect/>
          <a:stretch>
            <a:fillRect/>
          </a:stretch>
        </p:blipFill>
        <p:spPr bwMode="black">
          <a:xfrm>
            <a:off x="2668779" y="6372919"/>
            <a:ext cx="983415" cy="745200"/>
          </a:xfrm>
          <a:prstGeom prst="rect">
            <a:avLst/>
          </a:prstGeom>
          <a:noFill/>
          <a:ln w="9525">
            <a:noFill/>
            <a:miter lim="800000"/>
            <a:headEnd/>
            <a:tailEnd/>
          </a:ln>
          <a:effectLst/>
        </p:spPr>
      </p:pic>
      <p:grpSp>
        <p:nvGrpSpPr>
          <p:cNvPr id="8" name="Gruppieren 7"/>
          <p:cNvGrpSpPr/>
          <p:nvPr userDrawn="1"/>
        </p:nvGrpSpPr>
        <p:grpSpPr>
          <a:xfrm>
            <a:off x="-2502" y="2453063"/>
            <a:ext cx="10699916" cy="3893303"/>
            <a:chOff x="-2502" y="2453063"/>
            <a:chExt cx="10699916" cy="3893303"/>
          </a:xfrm>
        </p:grpSpPr>
        <p:pic>
          <p:nvPicPr>
            <p:cNvPr id="13" name="Picture 4"/>
            <p:cNvPicPr>
              <a:picLocks noChangeAspect="1" noChangeArrowheads="1"/>
            </p:cNvPicPr>
            <p:nvPr userDrawn="1"/>
          </p:nvPicPr>
          <p:blipFill>
            <a:blip r:embed="rId3" cstate="print"/>
            <a:srcRect/>
            <a:stretch>
              <a:fillRect/>
            </a:stretch>
          </p:blipFill>
          <p:spPr bwMode="black">
            <a:xfrm>
              <a:off x="-2502" y="4823843"/>
              <a:ext cx="2665607" cy="1522523"/>
            </a:xfrm>
            <a:prstGeom prst="rect">
              <a:avLst/>
            </a:prstGeom>
            <a:noFill/>
            <a:ln w="9525">
              <a:noFill/>
              <a:miter lim="800000"/>
              <a:headEnd/>
              <a:tailEnd/>
            </a:ln>
            <a:effectLst/>
          </p:spPr>
        </p:pic>
        <p:sp>
          <p:nvSpPr>
            <p:cNvPr id="11" name="Freeform 8"/>
            <p:cNvSpPr>
              <a:spLocks/>
            </p:cNvSpPr>
            <p:nvPr userDrawn="1"/>
          </p:nvSpPr>
          <p:spPr bwMode="gray">
            <a:xfrm>
              <a:off x="2665298" y="2453063"/>
              <a:ext cx="8032116"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5"/>
                <a:gd name="connsiteY0" fmla="*/ 10633 h 10633"/>
                <a:gd name="connsiteX1" fmla="*/ 10000 w 10005"/>
                <a:gd name="connsiteY1" fmla="*/ 0 h 10633"/>
                <a:gd name="connsiteX2" fmla="*/ 10005 w 10005"/>
                <a:gd name="connsiteY2" fmla="*/ 5452 h 10633"/>
                <a:gd name="connsiteX3" fmla="*/ 0 w 10005"/>
                <a:gd name="connsiteY3" fmla="*/ 10633 h 10633"/>
                <a:gd name="connsiteX0" fmla="*/ 0 w 10005"/>
                <a:gd name="connsiteY0" fmla="*/ 10633 h 10633"/>
                <a:gd name="connsiteX1" fmla="*/ 10000 w 10005"/>
                <a:gd name="connsiteY1" fmla="*/ 0 h 10633"/>
                <a:gd name="connsiteX2" fmla="*/ 10005 w 10005"/>
                <a:gd name="connsiteY2" fmla="*/ 5452 h 10633"/>
                <a:gd name="connsiteX3" fmla="*/ 0 w 10005"/>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5" h="10633">
                  <a:moveTo>
                    <a:pt x="0" y="10633"/>
                  </a:moveTo>
                  <a:lnTo>
                    <a:pt x="10000" y="0"/>
                  </a:lnTo>
                  <a:cubicBezTo>
                    <a:pt x="10002" y="1817"/>
                    <a:pt x="10003" y="3635"/>
                    <a:pt x="10005" y="5452"/>
                  </a:cubicBezTo>
                  <a:lnTo>
                    <a:pt x="0" y="10633"/>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pPr lvl="0"/>
              <a:endParaRPr lang="en-GB"/>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Photo Beam">
    <p:spTree>
      <p:nvGrpSpPr>
        <p:cNvPr id="1" name=""/>
        <p:cNvGrpSpPr/>
        <p:nvPr/>
      </p:nvGrpSpPr>
      <p:grpSpPr>
        <a:xfrm>
          <a:off x="0" y="0"/>
          <a:ext cx="0" cy="0"/>
          <a:chOff x="0" y="0"/>
          <a:chExt cx="0" cy="0"/>
        </a:xfrm>
      </p:grpSpPr>
      <p:sp>
        <p:nvSpPr>
          <p:cNvPr id="2" name="Title 1"/>
          <p:cNvSpPr>
            <a:spLocks noGrp="1"/>
          </p:cNvSpPr>
          <p:nvPr>
            <p:ph type="ctrTitle"/>
          </p:nvPr>
        </p:nvSpPr>
        <p:spPr>
          <a:xfrm>
            <a:off x="2666630" y="1211357"/>
            <a:ext cx="6420250" cy="948631"/>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666630" y="2280877"/>
            <a:ext cx="5488358" cy="1067706"/>
          </a:xfrm>
        </p:spPr>
        <p:txBody>
          <a:bodyPr/>
          <a:lstStyle>
            <a:lvl1pPr marL="0" indent="0" algn="l">
              <a:buNone/>
              <a:defRPr sz="2000">
                <a:solidFill>
                  <a:schemeClr val="tx1">
                    <a:tint val="75000"/>
                  </a:schemeClr>
                </a:solidFill>
              </a:defRPr>
            </a:lvl1pPr>
            <a:lvl2pPr marL="0" indent="0" algn="l">
              <a:buNone/>
              <a:defRPr sz="20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7" name="Picture 2"/>
          <p:cNvPicPr>
            <a:picLocks noChangeAspect="1" noChangeArrowheads="1"/>
          </p:cNvPicPr>
          <p:nvPr userDrawn="1"/>
        </p:nvPicPr>
        <p:blipFill>
          <a:blip r:embed="rId2" cstate="print"/>
          <a:srcRect/>
          <a:stretch>
            <a:fillRect/>
          </a:stretch>
        </p:blipFill>
        <p:spPr bwMode="black">
          <a:xfrm>
            <a:off x="2668779" y="6372919"/>
            <a:ext cx="983415" cy="745200"/>
          </a:xfrm>
          <a:prstGeom prst="rect">
            <a:avLst/>
          </a:prstGeom>
          <a:noFill/>
          <a:ln w="9525">
            <a:noFill/>
            <a:miter lim="800000"/>
            <a:headEnd/>
            <a:tailEnd/>
          </a:ln>
          <a:effectLst/>
        </p:spPr>
      </p:pic>
      <p:sp>
        <p:nvSpPr>
          <p:cNvPr id="11" name="Freeform 8"/>
          <p:cNvSpPr>
            <a:spLocks/>
          </p:cNvSpPr>
          <p:nvPr userDrawn="1"/>
        </p:nvSpPr>
        <p:spPr bwMode="gray">
          <a:xfrm>
            <a:off x="2665298" y="2453063"/>
            <a:ext cx="8032116"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5"/>
              <a:gd name="connsiteY0" fmla="*/ 10633 h 10633"/>
              <a:gd name="connsiteX1" fmla="*/ 10000 w 10005"/>
              <a:gd name="connsiteY1" fmla="*/ 0 h 10633"/>
              <a:gd name="connsiteX2" fmla="*/ 10005 w 10005"/>
              <a:gd name="connsiteY2" fmla="*/ 5452 h 10633"/>
              <a:gd name="connsiteX3" fmla="*/ 0 w 10005"/>
              <a:gd name="connsiteY3" fmla="*/ 10633 h 10633"/>
              <a:gd name="connsiteX0" fmla="*/ 0 w 10005"/>
              <a:gd name="connsiteY0" fmla="*/ 10633 h 10633"/>
              <a:gd name="connsiteX1" fmla="*/ 10000 w 10005"/>
              <a:gd name="connsiteY1" fmla="*/ 0 h 10633"/>
              <a:gd name="connsiteX2" fmla="*/ 10005 w 10005"/>
              <a:gd name="connsiteY2" fmla="*/ 5452 h 10633"/>
              <a:gd name="connsiteX3" fmla="*/ 0 w 10005"/>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5" h="10633">
                <a:moveTo>
                  <a:pt x="0" y="10633"/>
                </a:moveTo>
                <a:lnTo>
                  <a:pt x="10000" y="0"/>
                </a:lnTo>
                <a:cubicBezTo>
                  <a:pt x="10002" y="1817"/>
                  <a:pt x="10003" y="3635"/>
                  <a:pt x="10005" y="5452"/>
                </a:cubicBezTo>
                <a:lnTo>
                  <a:pt x="0" y="10633"/>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pPr lvl="0"/>
            <a:endParaRPr lang="en-GB"/>
          </a:p>
        </p:txBody>
      </p:sp>
      <p:sp>
        <p:nvSpPr>
          <p:cNvPr id="8" name="Freihandform 7"/>
          <p:cNvSpPr/>
          <p:nvPr userDrawn="1"/>
        </p:nvSpPr>
        <p:spPr>
          <a:xfrm>
            <a:off x="-3175" y="3852639"/>
            <a:ext cx="2673350" cy="2491011"/>
          </a:xfrm>
          <a:custGeom>
            <a:avLst/>
            <a:gdLst>
              <a:gd name="connsiteX0" fmla="*/ 0 w 2673350"/>
              <a:gd name="connsiteY0" fmla="*/ 1927225 h 1927225"/>
              <a:gd name="connsiteX1" fmla="*/ 2673350 w 2673350"/>
              <a:gd name="connsiteY1" fmla="*/ 958850 h 1927225"/>
              <a:gd name="connsiteX2" fmla="*/ 0 w 2673350"/>
              <a:gd name="connsiteY2" fmla="*/ 0 h 1927225"/>
              <a:gd name="connsiteX3" fmla="*/ 0 w 2673350"/>
              <a:gd name="connsiteY3" fmla="*/ 1927225 h 1927225"/>
              <a:gd name="connsiteX0" fmla="*/ 0 w 2673350"/>
              <a:gd name="connsiteY0" fmla="*/ 2491011 h 2491011"/>
              <a:gd name="connsiteX1" fmla="*/ 2673350 w 2673350"/>
              <a:gd name="connsiteY1" fmla="*/ 1522636 h 2491011"/>
              <a:gd name="connsiteX2" fmla="*/ 3175 w 2673350"/>
              <a:gd name="connsiteY2" fmla="*/ 0 h 2491011"/>
              <a:gd name="connsiteX3" fmla="*/ 0 w 2673350"/>
              <a:gd name="connsiteY3" fmla="*/ 2491011 h 2491011"/>
            </a:gdLst>
            <a:ahLst/>
            <a:cxnLst>
              <a:cxn ang="0">
                <a:pos x="connsiteX0" y="connsiteY0"/>
              </a:cxn>
              <a:cxn ang="0">
                <a:pos x="connsiteX1" y="connsiteY1"/>
              </a:cxn>
              <a:cxn ang="0">
                <a:pos x="connsiteX2" y="connsiteY2"/>
              </a:cxn>
              <a:cxn ang="0">
                <a:pos x="connsiteX3" y="connsiteY3"/>
              </a:cxn>
            </a:cxnLst>
            <a:rect l="l" t="t" r="r" b="b"/>
            <a:pathLst>
              <a:path w="2673350" h="2491011">
                <a:moveTo>
                  <a:pt x="0" y="2491011"/>
                </a:moveTo>
                <a:lnTo>
                  <a:pt x="2673350" y="1522636"/>
                </a:lnTo>
                <a:lnTo>
                  <a:pt x="3175" y="0"/>
                </a:lnTo>
                <a:cubicBezTo>
                  <a:pt x="4233" y="640292"/>
                  <a:pt x="2117" y="1844369"/>
                  <a:pt x="0" y="2491011"/>
                </a:cubicBez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US" smtClean="0"/>
              <a:t>Key challenges of implementing IPSAS in the public sector</a:t>
            </a:r>
            <a:endParaRPr lang="en-GB" dirty="0"/>
          </a:p>
        </p:txBody>
      </p:sp>
      <p:sp>
        <p:nvSpPr>
          <p:cNvPr id="7"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4670"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5812" y="1908175"/>
            <a:ext cx="4722918" cy="4846204"/>
          </a:xfrm>
        </p:spPr>
        <p:txBody>
          <a:bodyPr/>
          <a:lstStyle>
            <a:lvl1pPr>
              <a:defRPr sz="2400"/>
            </a:lvl1pPr>
            <a:lvl2pPr>
              <a:defRPr sz="2000"/>
            </a:lvl2pPr>
            <a:lvl3pPr>
              <a:defRPr sz="18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4670" y="2720484"/>
            <a:ext cx="4727830" cy="4053380"/>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9320" y="2720483"/>
            <a:ext cx="4727830" cy="4053380"/>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534670" y="1889967"/>
            <a:ext cx="4727830" cy="706512"/>
          </a:xfrm>
        </p:spPr>
        <p:txBody>
          <a:bodyPr anchor="t" anchorCtr="0"/>
          <a:lstStyle>
            <a:lvl1pPr marL="0" indent="0">
              <a:buNone/>
              <a:defRPr b="1"/>
            </a:lvl1pPr>
          </a:lstStyle>
          <a:p>
            <a:pPr lvl="0"/>
            <a:endParaRPr lang="en-GB" dirty="0"/>
          </a:p>
        </p:txBody>
      </p:sp>
      <p:sp>
        <p:nvSpPr>
          <p:cNvPr id="11" name="Text Placeholder 9"/>
          <p:cNvSpPr>
            <a:spLocks noGrp="1"/>
          </p:cNvSpPr>
          <p:nvPr>
            <p:ph type="body" sz="quarter" idx="13"/>
          </p:nvPr>
        </p:nvSpPr>
        <p:spPr>
          <a:xfrm>
            <a:off x="5439320" y="1889967"/>
            <a:ext cx="4727830" cy="706512"/>
          </a:xfrm>
        </p:spPr>
        <p:txBody>
          <a:bodyPr anchor="t" anchorCtr="0"/>
          <a:lstStyle>
            <a:lvl1pPr marL="0" indent="0">
              <a:buNone/>
              <a:defRPr b="1"/>
            </a:lvl1pPr>
          </a:lstStyle>
          <a:p>
            <a:pPr lvl="0"/>
            <a:endParaRPr lang="en-GB" dirty="0"/>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3" name="Text Placeholder 2"/>
          <p:cNvSpPr>
            <a:spLocks noGrp="1"/>
          </p:cNvSpPr>
          <p:nvPr>
            <p:ph type="body" sz="quarter" idx="11"/>
          </p:nvPr>
        </p:nvSpPr>
        <p:spPr>
          <a:xfrm>
            <a:off x="532815" y="1537030"/>
            <a:ext cx="9624060" cy="181155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123"/>
            <a:ext cx="9633684" cy="4954775"/>
          </a:xfrm>
          <a:custGeom>
            <a:avLst/>
            <a:gdLst>
              <a:gd name="connsiteX0" fmla="*/ 0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0 w 10000"/>
              <a:gd name="connsiteY4" fmla="*/ 1282 h 10000"/>
              <a:gd name="connsiteX0" fmla="*/ 0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0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0" y="0"/>
                </a:moveTo>
                <a:lnTo>
                  <a:pt x="0" y="8718"/>
                </a:lnTo>
                <a:lnTo>
                  <a:pt x="10000" y="5919"/>
                </a:lnTo>
                <a:cubicBezTo>
                  <a:pt x="10003" y="3946"/>
                  <a:pt x="10007" y="1973"/>
                  <a:pt x="10010" y="0"/>
                </a:cubicBezTo>
                <a:lnTo>
                  <a:pt x="0" y="0"/>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999940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6" name="Freeform 5"/>
          <p:cNvSpPr>
            <a:spLocks/>
          </p:cNvSpPr>
          <p:nvPr userDrawn="1"/>
        </p:nvSpPr>
        <p:spPr bwMode="gray">
          <a:xfrm>
            <a:off x="534670" y="1908206"/>
            <a:ext cx="9633684" cy="4955339"/>
          </a:xfrm>
          <a:custGeom>
            <a:avLst/>
            <a:gdLst>
              <a:gd name="connsiteX0" fmla="*/ 0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0 w 10000"/>
              <a:gd name="connsiteY4" fmla="*/ 1282 h 10000"/>
              <a:gd name="connsiteX0" fmla="*/ 0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0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0" y="0"/>
                </a:moveTo>
                <a:lnTo>
                  <a:pt x="0" y="8718"/>
                </a:lnTo>
                <a:lnTo>
                  <a:pt x="10000" y="5919"/>
                </a:lnTo>
                <a:cubicBezTo>
                  <a:pt x="10003" y="3946"/>
                  <a:pt x="10007" y="1973"/>
                  <a:pt x="10010" y="0"/>
                </a:cubicBezTo>
                <a:lnTo>
                  <a:pt x="0" y="0"/>
                </a:lnTo>
                <a:close/>
              </a:path>
            </a:pathLst>
          </a:custGeom>
          <a:solidFill>
            <a:schemeClr val="accent1"/>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pic>
        <p:nvPicPr>
          <p:cNvPr id="7" name="Picture 2"/>
          <p:cNvPicPr>
            <a:picLocks noChangeAspect="1" noChangeArrowheads="1"/>
          </p:cNvPicPr>
          <p:nvPr userDrawn="1"/>
        </p:nvPicPr>
        <p:blipFill>
          <a:blip r:embed="rId2" cstate="print"/>
          <a:srcRect t="12812"/>
          <a:stretch>
            <a:fillRect/>
          </a:stretch>
        </p:blipFill>
        <p:spPr bwMode="auto">
          <a:xfrm>
            <a:off x="534670" y="1908175"/>
            <a:ext cx="9619323" cy="4958484"/>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7" name="Line 11"/>
          <p:cNvSpPr>
            <a:spLocks noChangeShapeType="1"/>
          </p:cNvSpPr>
          <p:nvPr userDrawn="1"/>
        </p:nvSpPr>
        <p:spPr bwMode="auto">
          <a:xfrm>
            <a:off x="532814" y="6883900"/>
            <a:ext cx="9624060" cy="0"/>
          </a:xfrm>
          <a:prstGeom prst="line">
            <a:avLst/>
          </a:prstGeom>
          <a:noFill/>
          <a:ln w="3175">
            <a:solidFill>
              <a:srgbClr val="808080"/>
            </a:solidFill>
            <a:round/>
            <a:headEnd/>
            <a:tailEnd/>
          </a:ln>
          <a:effectLst/>
        </p:spPr>
        <p:txBody>
          <a:bodyPr wrap="none" lIns="104306" tIns="52153" rIns="104306" bIns="52153"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Content Placeholder 2"/>
          <p:cNvSpPr>
            <a:spLocks noGrp="1"/>
          </p:cNvSpPr>
          <p:nvPr>
            <p:ph sz="half" idx="1"/>
          </p:nvPr>
        </p:nvSpPr>
        <p:spPr>
          <a:xfrm>
            <a:off x="534670" y="1908175"/>
            <a:ext cx="4722918" cy="4846204"/>
          </a:xfrm>
        </p:spPr>
        <p:txBody>
          <a:bodyPr/>
          <a:lstStyle>
            <a:lvl1pPr marL="361950" indent="-361950">
              <a:defRPr sz="2400"/>
            </a:lvl1pPr>
            <a:lvl2pPr marL="715963" indent="-354013">
              <a:defRPr sz="2000"/>
            </a:lvl2pPr>
            <a:lvl3pPr marL="1077913" indent="-361950">
              <a:defRPr sz="1800"/>
            </a:lvl3pPr>
            <a:lvl4pPr marL="1439863" indent="-361950">
              <a:defRPr sz="1600"/>
            </a:lvl4pPr>
            <a:lvl5pPr marL="1792288" indent="-352425">
              <a:defRPr sz="1600"/>
            </a:lvl5pPr>
            <a:lvl6pPr>
              <a:defRPr sz="2100"/>
            </a:lvl6pPr>
            <a:lvl7pPr>
              <a:defRPr sz="2100"/>
            </a:lvl7pPr>
            <a:lvl8pPr>
              <a:defRPr sz="2100"/>
            </a:lvl8pPr>
            <a:lvl9pPr>
              <a:defRPr sz="21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Content Placeholder 3"/>
          <p:cNvSpPr>
            <a:spLocks noGrp="1"/>
          </p:cNvSpPr>
          <p:nvPr>
            <p:ph sz="half" idx="2"/>
          </p:nvPr>
        </p:nvSpPr>
        <p:spPr>
          <a:xfrm>
            <a:off x="5435812" y="1908175"/>
            <a:ext cx="4722918" cy="4846204"/>
          </a:xfrm>
        </p:spPr>
        <p:txBody>
          <a:bodyPr/>
          <a:lstStyle>
            <a:lvl1pPr marL="361950" indent="-361950">
              <a:defRPr sz="2400"/>
            </a:lvl1pPr>
            <a:lvl2pPr marL="715963" indent="-354013">
              <a:defRPr sz="2000"/>
            </a:lvl2pPr>
            <a:lvl3pPr marL="1077913" indent="-361950">
              <a:defRPr sz="1800"/>
            </a:lvl3pPr>
            <a:lvl4pPr marL="1439863" indent="-361950">
              <a:defRPr sz="1600"/>
            </a:lvl4pPr>
            <a:lvl5pPr marL="1792288" indent="-352425">
              <a:defRPr sz="1600"/>
            </a:lvl5pPr>
            <a:lvl6pPr>
              <a:defRPr sz="2100"/>
            </a:lvl6pPr>
            <a:lvl7pPr>
              <a:defRPr sz="2100"/>
            </a:lvl7pPr>
            <a:lvl8pPr>
              <a:defRPr sz="2100"/>
            </a:lvl8pPr>
            <a:lvl9pPr>
              <a:defRPr sz="21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6" name="Footer Placeholder 5"/>
          <p:cNvSpPr>
            <a:spLocks noGrp="1"/>
          </p:cNvSpPr>
          <p:nvPr>
            <p:ph type="ftr" sz="quarter" idx="11"/>
          </p:nvPr>
        </p:nvSpPr>
        <p:spPr>
          <a:xfrm>
            <a:off x="3026990" y="7071121"/>
            <a:ext cx="4016340" cy="222273"/>
          </a:xfrm>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Content Placeholder 2"/>
          <p:cNvSpPr>
            <a:spLocks noGrp="1"/>
          </p:cNvSpPr>
          <p:nvPr>
            <p:ph sz="half" idx="1"/>
          </p:nvPr>
        </p:nvSpPr>
        <p:spPr>
          <a:xfrm>
            <a:off x="534670" y="2730550"/>
            <a:ext cx="4727830" cy="4043313"/>
          </a:xfrm>
        </p:spPr>
        <p:txBody>
          <a:bodyPr/>
          <a:lstStyle>
            <a:lvl1pPr marL="361950" indent="-361950">
              <a:spcBef>
                <a:spcPts val="600"/>
              </a:spcBef>
              <a:defRPr sz="2400"/>
            </a:lvl1pPr>
            <a:lvl2pPr marL="715963" indent="-354013">
              <a:spcBef>
                <a:spcPts val="600"/>
              </a:spcBef>
              <a:defRPr sz="2000"/>
            </a:lvl2pPr>
            <a:lvl3pPr marL="1077913" indent="-361950">
              <a:spcBef>
                <a:spcPts val="600"/>
              </a:spcBef>
              <a:defRPr sz="1800"/>
            </a:lvl3pPr>
            <a:lvl4pPr marL="1439863" indent="-361950">
              <a:spcBef>
                <a:spcPts val="600"/>
              </a:spcBef>
              <a:defRPr sz="1600"/>
            </a:lvl4pPr>
            <a:lvl5pPr marL="1792288" indent="-352425">
              <a:spcBef>
                <a:spcPts val="600"/>
              </a:spcBef>
              <a:defRPr sz="1600"/>
            </a:lvl5pPr>
            <a:lvl6pPr>
              <a:defRPr sz="2100"/>
            </a:lvl6pPr>
            <a:lvl7pPr>
              <a:defRPr sz="2100"/>
            </a:lvl7pPr>
            <a:lvl8pPr>
              <a:defRPr sz="2100"/>
            </a:lvl8pPr>
            <a:lvl9pPr>
              <a:defRPr sz="21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Content Placeholder 3"/>
          <p:cNvSpPr>
            <a:spLocks noGrp="1"/>
          </p:cNvSpPr>
          <p:nvPr>
            <p:ph sz="half" idx="2"/>
          </p:nvPr>
        </p:nvSpPr>
        <p:spPr>
          <a:xfrm>
            <a:off x="5439320" y="2730550"/>
            <a:ext cx="4727830" cy="4043313"/>
          </a:xfrm>
        </p:spPr>
        <p:txBody>
          <a:bodyPr/>
          <a:lstStyle>
            <a:lvl1pPr marL="357188" indent="-357188">
              <a:spcBef>
                <a:spcPts val="600"/>
              </a:spcBef>
              <a:defRPr sz="2400"/>
            </a:lvl1pPr>
            <a:lvl2pPr marL="715963" indent="-354013">
              <a:spcBef>
                <a:spcPts val="600"/>
              </a:spcBef>
              <a:defRPr sz="2000"/>
            </a:lvl2pPr>
            <a:lvl3pPr marL="1077913" indent="-361950">
              <a:spcBef>
                <a:spcPts val="600"/>
              </a:spcBef>
              <a:defRPr sz="1800"/>
            </a:lvl3pPr>
            <a:lvl4pPr marL="1439863" indent="-361950">
              <a:spcBef>
                <a:spcPts val="600"/>
              </a:spcBef>
              <a:defRPr sz="1600"/>
            </a:lvl4pPr>
            <a:lvl5pPr marL="1792288" indent="-352425">
              <a:spcBef>
                <a:spcPts val="600"/>
              </a:spcBef>
              <a:defRPr sz="1600"/>
            </a:lvl5pPr>
            <a:lvl6pPr>
              <a:defRPr sz="2100"/>
            </a:lvl6pPr>
            <a:lvl7pPr>
              <a:defRPr sz="2100"/>
            </a:lvl7pPr>
            <a:lvl8pPr>
              <a:defRPr sz="2100"/>
            </a:lvl8pPr>
            <a:lvl9pPr>
              <a:defRPr sz="21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Footer Placeholder 5"/>
          <p:cNvSpPr>
            <a:spLocks noGrp="1"/>
          </p:cNvSpPr>
          <p:nvPr>
            <p:ph type="ftr" sz="quarter" idx="11"/>
          </p:nvPr>
        </p:nvSpPr>
        <p:spPr/>
        <p:txBody>
          <a:bodyPr/>
          <a:lstStyle/>
          <a:p>
            <a:r>
              <a:rPr lang="en-US" smtClean="0"/>
              <a:t>Key challenges of implementing IPSAS in the public sector</a:t>
            </a:r>
            <a:endParaRPr lang="en-GB" dirty="0"/>
          </a:p>
        </p:txBody>
      </p:sp>
      <p:sp>
        <p:nvSpPr>
          <p:cNvPr id="8" name="Line 10"/>
          <p:cNvSpPr>
            <a:spLocks noChangeShapeType="1"/>
          </p:cNvSpPr>
          <p:nvPr userDrawn="1"/>
        </p:nvSpPr>
        <p:spPr bwMode="auto">
          <a:xfrm>
            <a:off x="534670" y="1548383"/>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534670" y="1900287"/>
            <a:ext cx="4727830" cy="706512"/>
          </a:xfrm>
        </p:spPr>
        <p:txBody>
          <a:bodyPr anchor="t" anchorCtr="0"/>
          <a:lstStyle>
            <a:lvl1pPr marL="0" indent="0">
              <a:buNone/>
              <a:defRPr b="1"/>
            </a:lvl1pPr>
          </a:lstStyle>
          <a:p>
            <a:pPr lvl="0"/>
            <a:r>
              <a:rPr lang="de-DE" smtClean="0"/>
              <a:t>Textmasterformate durch Klicken bearbeiten</a:t>
            </a:r>
          </a:p>
        </p:txBody>
      </p:sp>
      <p:sp>
        <p:nvSpPr>
          <p:cNvPr id="11" name="Text Placeholder 9"/>
          <p:cNvSpPr>
            <a:spLocks noGrp="1"/>
          </p:cNvSpPr>
          <p:nvPr>
            <p:ph type="body" sz="quarter" idx="13"/>
          </p:nvPr>
        </p:nvSpPr>
        <p:spPr>
          <a:xfrm>
            <a:off x="5439320" y="1900287"/>
            <a:ext cx="4727830" cy="706512"/>
          </a:xfrm>
        </p:spPr>
        <p:txBody>
          <a:bodyPr vert="horz" lIns="0" tIns="0" rIns="0" bIns="0" rtlCol="0" anchor="t" anchorCtr="0">
            <a:noAutofit/>
          </a:bodyPr>
          <a:lstStyle>
            <a:lvl1pPr marL="0" indent="0">
              <a:buNone/>
              <a:defRPr lang="de-DE" sz="2400" b="1" kern="1200" dirty="0" smtClean="0">
                <a:solidFill>
                  <a:schemeClr val="bg1"/>
                </a:solidFill>
                <a:latin typeface="+mn-lt"/>
                <a:ea typeface="+mn-ea"/>
                <a:cs typeface="+mn-cs"/>
              </a:defRPr>
            </a:lvl1pPr>
          </a:lstStyle>
          <a:p>
            <a:pPr marL="0" lvl="0" indent="0" algn="l" defTabSz="1043056" rtl="0" eaLnBrk="1" latinLnBrk="0" hangingPunct="1">
              <a:spcBef>
                <a:spcPct val="20000"/>
              </a:spcBef>
              <a:buClr>
                <a:schemeClr val="accent2"/>
              </a:buClr>
              <a:buSzPct val="70000"/>
              <a:buFont typeface="Arial" pitchFamily="34" charset="0"/>
              <a:buNone/>
            </a:pPr>
            <a:r>
              <a:rPr lang="de-DE" smtClean="0"/>
              <a:t>Textmasterformate durch Klicken bearbeiten</a:t>
            </a:r>
          </a:p>
        </p:txBody>
      </p:sp>
      <p:sp>
        <p:nvSpPr>
          <p:cNvPr id="9"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3" name="Text Placeholder 2"/>
          <p:cNvSpPr>
            <a:spLocks noGrp="1"/>
          </p:cNvSpPr>
          <p:nvPr>
            <p:ph type="body" sz="quarter" idx="11"/>
          </p:nvPr>
        </p:nvSpPr>
        <p:spPr>
          <a:xfrm>
            <a:off x="532815" y="1537030"/>
            <a:ext cx="9624060" cy="181155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de-DE" smtClean="0"/>
              <a:t>Textmasterformate durch Klicken bearbeiten</a:t>
            </a:r>
          </a:p>
        </p:txBody>
      </p:sp>
      <p:sp>
        <p:nvSpPr>
          <p:cNvPr id="5"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de-DE" smtClean="0"/>
              <a:t>Titelmasterformat durch Klicken bearbeiten</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3077" name="Freeform 5"/>
          <p:cNvSpPr>
            <a:spLocks/>
          </p:cNvSpPr>
          <p:nvPr userDrawn="1"/>
        </p:nvSpPr>
        <p:spPr bwMode="gray">
          <a:xfrm>
            <a:off x="534670" y="1908123"/>
            <a:ext cx="9633684" cy="4954775"/>
          </a:xfrm>
          <a:custGeom>
            <a:avLst/>
            <a:gdLst>
              <a:gd name="connsiteX0" fmla="*/ 7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7 w 10000"/>
              <a:gd name="connsiteY4" fmla="*/ 1282 h 10000"/>
              <a:gd name="connsiteX0" fmla="*/ 7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7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7" y="0"/>
                </a:moveTo>
                <a:cubicBezTo>
                  <a:pt x="5" y="2906"/>
                  <a:pt x="2" y="5812"/>
                  <a:pt x="0" y="8718"/>
                </a:cubicBezTo>
                <a:lnTo>
                  <a:pt x="10000" y="5919"/>
                </a:lnTo>
                <a:cubicBezTo>
                  <a:pt x="10003" y="3946"/>
                  <a:pt x="10007" y="1973"/>
                  <a:pt x="10010" y="0"/>
                </a:cubicBezTo>
                <a:lnTo>
                  <a:pt x="7" y="0"/>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999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607475"/>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de-DE" smtClean="0"/>
              <a:t>Titelmasterformat durch Klicken bearbeiten</a:t>
            </a:r>
            <a:endParaRPr lang="en-US" dirty="0"/>
          </a:p>
        </p:txBody>
      </p:sp>
      <p:sp>
        <p:nvSpPr>
          <p:cNvPr id="12" name="Footer Placeholder 11"/>
          <p:cNvSpPr>
            <a:spLocks noGrp="1"/>
          </p:cNvSpPr>
          <p:nvPr>
            <p:ph type="ftr" sz="quarter" idx="10"/>
          </p:nvPr>
        </p:nvSpPr>
        <p:spPr/>
        <p:txBody>
          <a:bodyPr/>
          <a:lstStyle/>
          <a:p>
            <a:r>
              <a:rPr lang="en-US" smtClean="0"/>
              <a:t>Key challenges of implementing IPSAS in the public sector</a:t>
            </a:r>
            <a:endParaRPr lang="en-US" dirty="0"/>
          </a:p>
        </p:txBody>
      </p:sp>
      <p:sp>
        <p:nvSpPr>
          <p:cNvPr id="4101" name="Freeform 5"/>
          <p:cNvSpPr>
            <a:spLocks/>
          </p:cNvSpPr>
          <p:nvPr userDrawn="1"/>
        </p:nvSpPr>
        <p:spPr bwMode="gray">
          <a:xfrm>
            <a:off x="534670" y="1908206"/>
            <a:ext cx="9633684" cy="4955339"/>
          </a:xfrm>
          <a:custGeom>
            <a:avLst/>
            <a:gdLst>
              <a:gd name="connsiteX0" fmla="*/ 7 w 10000"/>
              <a:gd name="connsiteY0" fmla="*/ 1282 h 10000"/>
              <a:gd name="connsiteX1" fmla="*/ 0 w 10000"/>
              <a:gd name="connsiteY1" fmla="*/ 10000 h 10000"/>
              <a:gd name="connsiteX2" fmla="*/ 10000 w 10000"/>
              <a:gd name="connsiteY2" fmla="*/ 7201 h 10000"/>
              <a:gd name="connsiteX3" fmla="*/ 10000 w 10000"/>
              <a:gd name="connsiteY3" fmla="*/ 0 h 10000"/>
              <a:gd name="connsiteX4" fmla="*/ 7 w 10000"/>
              <a:gd name="connsiteY4" fmla="*/ 1282 h 10000"/>
              <a:gd name="connsiteX0" fmla="*/ 7 w 10010"/>
              <a:gd name="connsiteY0" fmla="*/ 0 h 8718"/>
              <a:gd name="connsiteX1" fmla="*/ 0 w 10010"/>
              <a:gd name="connsiteY1" fmla="*/ 8718 h 8718"/>
              <a:gd name="connsiteX2" fmla="*/ 10000 w 10010"/>
              <a:gd name="connsiteY2" fmla="*/ 5919 h 8718"/>
              <a:gd name="connsiteX3" fmla="*/ 10010 w 10010"/>
              <a:gd name="connsiteY3" fmla="*/ 0 h 8718"/>
              <a:gd name="connsiteX4" fmla="*/ 7 w 10010"/>
              <a:gd name="connsiteY4" fmla="*/ 0 h 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8718">
                <a:moveTo>
                  <a:pt x="7" y="0"/>
                </a:moveTo>
                <a:cubicBezTo>
                  <a:pt x="5" y="2906"/>
                  <a:pt x="2" y="5812"/>
                  <a:pt x="0" y="8718"/>
                </a:cubicBezTo>
                <a:lnTo>
                  <a:pt x="10000" y="5919"/>
                </a:lnTo>
                <a:cubicBezTo>
                  <a:pt x="10003" y="3946"/>
                  <a:pt x="10007" y="1973"/>
                  <a:pt x="10010" y="0"/>
                </a:cubicBezTo>
                <a:lnTo>
                  <a:pt x="7" y="0"/>
                </a:lnTo>
                <a:close/>
              </a:path>
            </a:pathLst>
          </a:custGeom>
          <a:solidFill>
            <a:schemeClr val="accent1"/>
          </a:solidFill>
          <a:ln w="9525">
            <a:noFill/>
            <a:round/>
            <a:headEnd/>
            <a:tailEnd/>
          </a:ln>
        </p:spPr>
        <p:txBody>
          <a:bodyPr vert="horz" wrap="square" lIns="104306" tIns="52153" rIns="104306" bIns="52153"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878" y="599182"/>
            <a:ext cx="9624060" cy="948631"/>
          </a:xfrm>
          <a:prstGeom prst="rect">
            <a:avLst/>
          </a:prstGeom>
        </p:spPr>
        <p:txBody>
          <a:bodyPr vert="horz" lIns="0" tIns="0" rIns="0" bIns="0" rtlCol="0" anchor="t" anchorCtr="0">
            <a:noAutofit/>
          </a:bodyPr>
          <a:lstStyle/>
          <a:p>
            <a:r>
              <a:rPr lang="de-DE" dirty="0" smtClean="0"/>
              <a:t>Titelmasterformat durch Klicken bearbeiten</a:t>
            </a:r>
            <a:endParaRPr lang="en-GB" dirty="0"/>
          </a:p>
        </p:txBody>
      </p:sp>
      <p:sp>
        <p:nvSpPr>
          <p:cNvPr id="3" name="Text Placeholder 2"/>
          <p:cNvSpPr>
            <a:spLocks noGrp="1"/>
          </p:cNvSpPr>
          <p:nvPr>
            <p:ph type="body" idx="1"/>
          </p:nvPr>
        </p:nvSpPr>
        <p:spPr>
          <a:xfrm>
            <a:off x="534670" y="1908175"/>
            <a:ext cx="9624060" cy="4843378"/>
          </a:xfrm>
          <a:prstGeom prst="rect">
            <a:avLst/>
          </a:prstGeom>
        </p:spPr>
        <p:txBody>
          <a:bodyPr vert="horz" lIns="0" tIns="0" rIns="0" bIns="0" rtlCol="0" anchor="t" anchorCtr="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Footer Placeholder 4"/>
          <p:cNvSpPr>
            <a:spLocks noGrp="1"/>
          </p:cNvSpPr>
          <p:nvPr>
            <p:ph type="ftr" sz="quarter" idx="3"/>
          </p:nvPr>
        </p:nvSpPr>
        <p:spPr>
          <a:xfrm>
            <a:off x="3026990" y="7073056"/>
            <a:ext cx="4016340" cy="222273"/>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Key challenges of implementing IPSAS in the public sector</a:t>
            </a:r>
            <a:endParaRPr lang="en-GB" dirty="0"/>
          </a:p>
        </p:txBody>
      </p:sp>
      <p:sp>
        <p:nvSpPr>
          <p:cNvPr id="7" name="TextBox 6"/>
          <p:cNvSpPr txBox="1"/>
          <p:nvPr/>
        </p:nvSpPr>
        <p:spPr>
          <a:xfrm>
            <a:off x="534670" y="7073056"/>
            <a:ext cx="842000" cy="218304"/>
          </a:xfrm>
          <a:prstGeom prst="rect">
            <a:avLst/>
          </a:prstGeom>
          <a:noFill/>
        </p:spPr>
        <p:txBody>
          <a:bodyPr wrap="square" lIns="0" tIns="0" rIns="0" bIns="0" rtlCol="0">
            <a:noAutofit/>
          </a:bodyPr>
          <a:lstStyle/>
          <a:p>
            <a:r>
              <a:rPr lang="ru-RU" sz="1100" smtClean="0">
                <a:solidFill>
                  <a:schemeClr val="bg1"/>
                </a:solidFill>
              </a:rPr>
              <a:t>Стр. </a:t>
            </a:r>
            <a:fld id="{9AE4D82F-B047-469B-AC52-A46321747EAF}" type="slidenum">
              <a:rPr lang="en-GB" sz="1100" smtClean="0">
                <a:solidFill>
                  <a:schemeClr val="bg1"/>
                </a:solidFill>
              </a:rPr>
              <a:pPr/>
              <a:t>‹#›</a:t>
            </a:fld>
            <a:endParaRPr lang="ru-RU" sz="1100" dirty="0">
              <a:solidFill>
                <a:schemeClr val="bg1"/>
              </a:solidFill>
            </a:endParaRPr>
          </a:p>
        </p:txBody>
      </p:sp>
      <p:grpSp>
        <p:nvGrpSpPr>
          <p:cNvPr id="14" name="Group 7"/>
          <p:cNvGrpSpPr/>
          <p:nvPr/>
        </p:nvGrpSpPr>
        <p:grpSpPr bwMode="gray">
          <a:xfrm>
            <a:off x="9824302" y="7110882"/>
            <a:ext cx="338137" cy="204787"/>
            <a:chOff x="8348663" y="6450013"/>
            <a:chExt cx="338137" cy="204787"/>
          </a:xfrm>
          <a:solidFill>
            <a:srgbClr val="808080"/>
          </a:solidFill>
        </p:grpSpPr>
        <p:sp>
          <p:nvSpPr>
            <p:cNvPr id="15"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67" r:id="rId1"/>
    <p:sldLayoutId id="2147483725"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677" r:id="rId11"/>
    <p:sldLayoutId id="2147483679" r:id="rId12"/>
    <p:sldLayoutId id="2147483729" r:id="rId13"/>
  </p:sldLayoutIdLst>
  <p:hf sldNum="0" hdr="0" dt="0"/>
  <p:txStyles>
    <p:titleStyle>
      <a:lvl1pPr algn="l" defTabSz="1043056"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57188" indent="-357188" algn="l" defTabSz="1043056"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2788" indent="-355600" algn="l" defTabSz="1043056"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9500" indent="-366713" algn="l" defTabSz="104305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5100" indent="-355600"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92288" indent="-357188"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599752"/>
            <a:ext cx="9624060" cy="948631"/>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34670" y="1908175"/>
            <a:ext cx="9624060" cy="484337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9" name="Group 7"/>
          <p:cNvGrpSpPr/>
          <p:nvPr/>
        </p:nvGrpSpPr>
        <p:grpSpPr bwMode="gray">
          <a:xfrm>
            <a:off x="9824302" y="7110882"/>
            <a:ext cx="338137" cy="204787"/>
            <a:chOff x="8348663" y="6450013"/>
            <a:chExt cx="338137" cy="204787"/>
          </a:xfrm>
          <a:solidFill>
            <a:srgbClr val="808080"/>
          </a:solidFill>
        </p:grpSpPr>
        <p:sp>
          <p:nvSpPr>
            <p:cNvPr id="12"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Footer Placeholder 4"/>
          <p:cNvSpPr>
            <a:spLocks noGrp="1"/>
          </p:cNvSpPr>
          <p:nvPr>
            <p:ph type="ftr" sz="quarter" idx="3"/>
          </p:nvPr>
        </p:nvSpPr>
        <p:spPr>
          <a:xfrm>
            <a:off x="3026990" y="7073056"/>
            <a:ext cx="4016340" cy="222273"/>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Key challenges of implementing IPSAS in the public sector</a:t>
            </a:r>
            <a:endParaRPr lang="en-GB" dirty="0"/>
          </a:p>
        </p:txBody>
      </p:sp>
      <p:sp>
        <p:nvSpPr>
          <p:cNvPr id="11" name="TextBox 6"/>
          <p:cNvSpPr txBox="1"/>
          <p:nvPr/>
        </p:nvSpPr>
        <p:spPr>
          <a:xfrm>
            <a:off x="534670" y="7073056"/>
            <a:ext cx="842000" cy="218304"/>
          </a:xfrm>
          <a:prstGeom prst="rect">
            <a:avLst/>
          </a:prstGeom>
          <a:noFill/>
        </p:spPr>
        <p:txBody>
          <a:bodyPr wrap="square" lIns="0" tIns="0" rIns="0" bIns="0" rtlCol="0">
            <a:noAutofit/>
          </a:bodyPr>
          <a:lstStyle/>
          <a:p>
            <a:r>
              <a:rPr lang="ru-RU" sz="1100" dirty="0" smtClean="0">
                <a:solidFill>
                  <a:schemeClr val="bg1"/>
                </a:solidFill>
              </a:rPr>
              <a:t>Page </a:t>
            </a:r>
            <a:fld id="{9AE4D82F-B047-469B-AC52-A46321747EAF}" type="slidenum">
              <a:rPr lang="en-GB" sz="1100" smtClean="0">
                <a:solidFill>
                  <a:schemeClr val="bg1"/>
                </a:solidFill>
              </a:rPr>
              <a:pPr/>
              <a:t>‹#›</a:t>
            </a:fld>
            <a:endParaRPr lang="ru-RU" sz="1100" dirty="0">
              <a:solidFill>
                <a:schemeClr val="bg1"/>
              </a:solidFill>
            </a:endParaRPr>
          </a:p>
        </p:txBody>
      </p:sp>
    </p:spTree>
    <p:extLst>
      <p:ext uri="{BB962C8B-B14F-4D97-AF65-F5344CB8AC3E}">
        <p14:creationId xmlns:p14="http://schemas.microsoft.com/office/powerpoint/2010/main" xmlns="" val="2074791551"/>
      </p:ext>
    </p:extLst>
  </p:cSld>
  <p:clrMap bg1="lt1" tx1="dk1" bg2="lt2" tx2="dk2" accent1="accent1" accent2="accent2" accent3="accent3" accent4="accent4" accent5="accent5" accent6="accent6" hlink="hlink" folHlink="folHlink"/>
  <p:sldLayoutIdLst>
    <p:sldLayoutId id="2147483709" r:id="rId1"/>
    <p:sldLayoutId id="2147483726" r:id="rId2"/>
    <p:sldLayoutId id="2147483710" r:id="rId3"/>
    <p:sldLayoutId id="2147483711" r:id="rId4"/>
    <p:sldLayoutId id="2147483712" r:id="rId5"/>
    <p:sldLayoutId id="2147483713" r:id="rId6"/>
    <p:sldLayoutId id="2147483714" r:id="rId7"/>
    <p:sldLayoutId id="2147483715" r:id="rId8"/>
    <p:sldLayoutId id="2147483716" r:id="rId9"/>
    <p:sldLayoutId id="2147483718" r:id="rId10"/>
    <p:sldLayoutId id="2147483719" r:id="rId11"/>
    <p:sldLayoutId id="2147483722" r:id="rId12"/>
  </p:sldLayoutIdLst>
  <p:hf sldNum="0" hdr="0" dt="0"/>
  <p:txStyles>
    <p:titleStyle>
      <a:lvl1pPr algn="l" defTabSz="1043056" rtl="0" eaLnBrk="1" latinLnBrk="0" hangingPunct="1">
        <a:lnSpc>
          <a:spcPct val="85000"/>
        </a:lnSpc>
        <a:spcBef>
          <a:spcPct val="0"/>
        </a:spcBef>
        <a:buNone/>
        <a:defRPr sz="3000" b="1" kern="1200">
          <a:solidFill>
            <a:srgbClr val="808080"/>
          </a:solidFill>
          <a:latin typeface="Arial" pitchFamily="34" charset="0"/>
          <a:ea typeface="+mj-ea"/>
          <a:cs typeface="Arial" pitchFamily="34" charset="0"/>
        </a:defRPr>
      </a:lvl1pPr>
    </p:titleStyle>
    <p:bodyStyle>
      <a:lvl1pPr marL="361950" indent="-361950" algn="l" defTabSz="1043056"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15963" indent="-354013" algn="l" defTabSz="1043056"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61950" algn="l" defTabSz="1043056"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9863" indent="-361950" algn="l" defTabSz="1043056"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92288" indent="-352425" algn="l" defTabSz="1043056"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599752"/>
            <a:ext cx="9624060" cy="948631"/>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34670" y="1908175"/>
            <a:ext cx="9624060" cy="484337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026990" y="7073056"/>
            <a:ext cx="4016340" cy="222273"/>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Key challenges of implementing IPSAS in the public sector</a:t>
            </a:r>
            <a:endParaRPr lang="en-GB" dirty="0"/>
          </a:p>
        </p:txBody>
      </p:sp>
      <p:sp>
        <p:nvSpPr>
          <p:cNvPr id="7" name="TextBox 6"/>
          <p:cNvSpPr txBox="1"/>
          <p:nvPr/>
        </p:nvSpPr>
        <p:spPr>
          <a:xfrm>
            <a:off x="534670" y="7073056"/>
            <a:ext cx="842000" cy="218304"/>
          </a:xfrm>
          <a:prstGeom prst="rect">
            <a:avLst/>
          </a:prstGeom>
          <a:noFill/>
        </p:spPr>
        <p:txBody>
          <a:bodyPr wrap="square" lIns="0" tIns="0" rIns="0" bIns="0" rtlCol="0">
            <a:noAutofit/>
          </a:bodyPr>
          <a:lstStyle/>
          <a:p>
            <a:r>
              <a:rPr lang="ru-RU" sz="1100" dirty="0" smtClean="0">
                <a:solidFill>
                  <a:schemeClr val="bg1"/>
                </a:solidFill>
              </a:rPr>
              <a:t>Page </a:t>
            </a:r>
            <a:fld id="{9AE4D82F-B047-469B-AC52-A46321747EAF}" type="slidenum">
              <a:rPr lang="en-GB" sz="1100" smtClean="0">
                <a:solidFill>
                  <a:schemeClr val="bg1"/>
                </a:solidFill>
              </a:rPr>
              <a:pPr/>
              <a:t>‹#›</a:t>
            </a:fld>
            <a:endParaRPr lang="ru-RU" sz="1100" dirty="0">
              <a:solidFill>
                <a:schemeClr val="bg1"/>
              </a:solidFill>
            </a:endParaRPr>
          </a:p>
        </p:txBody>
      </p:sp>
      <p:grpSp>
        <p:nvGrpSpPr>
          <p:cNvPr id="12" name="Group 8"/>
          <p:cNvGrpSpPr/>
          <p:nvPr/>
        </p:nvGrpSpPr>
        <p:grpSpPr bwMode="black">
          <a:xfrm>
            <a:off x="9809163" y="7115325"/>
            <a:ext cx="338137" cy="204787"/>
            <a:chOff x="8348663" y="6450013"/>
            <a:chExt cx="338137" cy="204787"/>
          </a:xfrm>
          <a:solidFill>
            <a:srgbClr val="FFFFFF"/>
          </a:solidFill>
        </p:grpSpPr>
        <p:sp>
          <p:nvSpPr>
            <p:cNvPr id="13"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81" r:id="rId1"/>
    <p:sldLayoutId id="2147483727" r:id="rId2"/>
    <p:sldLayoutId id="2147483682" r:id="rId3"/>
    <p:sldLayoutId id="2147483683" r:id="rId4"/>
    <p:sldLayoutId id="2147483684" r:id="rId5"/>
    <p:sldLayoutId id="2147483685" r:id="rId6"/>
    <p:sldLayoutId id="2147483686" r:id="rId7"/>
    <p:sldLayoutId id="2147483687" r:id="rId8"/>
    <p:sldLayoutId id="2147483688" r:id="rId9"/>
    <p:sldLayoutId id="2147483690" r:id="rId10"/>
    <p:sldLayoutId id="2147483691" r:id="rId11"/>
    <p:sldLayoutId id="2147483724" r:id="rId12"/>
  </p:sldLayoutIdLst>
  <p:hf sldNum="0" hdr="0" dt="0"/>
  <p:txStyles>
    <p:titleStyle>
      <a:lvl1pPr algn="l" defTabSz="1043056"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61950" indent="-361950" algn="l" defTabSz="1043056"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5963" indent="-354013" algn="l" defTabSz="1043056"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61950" algn="l" defTabSz="104305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9863" indent="-361950"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92288" indent="-352425"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599752"/>
            <a:ext cx="9624060" cy="948631"/>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34670" y="1908175"/>
            <a:ext cx="9624060" cy="484337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026990" y="7073056"/>
            <a:ext cx="4016340" cy="222273"/>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Key challenges of implementing IPSAS in the public sector</a:t>
            </a:r>
            <a:endParaRPr lang="en-GB" dirty="0"/>
          </a:p>
        </p:txBody>
      </p:sp>
      <p:sp>
        <p:nvSpPr>
          <p:cNvPr id="7" name="TextBox 6"/>
          <p:cNvSpPr txBox="1"/>
          <p:nvPr/>
        </p:nvSpPr>
        <p:spPr>
          <a:xfrm>
            <a:off x="534670" y="7073056"/>
            <a:ext cx="842000" cy="218304"/>
          </a:xfrm>
          <a:prstGeom prst="rect">
            <a:avLst/>
          </a:prstGeom>
          <a:noFill/>
        </p:spPr>
        <p:txBody>
          <a:bodyPr wrap="square" lIns="0" tIns="0" rIns="0" bIns="0" rtlCol="0">
            <a:noAutofit/>
          </a:bodyPr>
          <a:lstStyle/>
          <a:p>
            <a:r>
              <a:rPr lang="ru-RU" sz="1100" dirty="0" smtClean="0">
                <a:solidFill>
                  <a:schemeClr val="bg1"/>
                </a:solidFill>
              </a:rPr>
              <a:t>Page </a:t>
            </a:r>
            <a:fld id="{9AE4D82F-B047-469B-AC52-A46321747EAF}" type="slidenum">
              <a:rPr lang="en-GB" sz="1100" smtClean="0">
                <a:solidFill>
                  <a:schemeClr val="bg1"/>
                </a:solidFill>
              </a:rPr>
              <a:pPr/>
              <a:t>‹#›</a:t>
            </a:fld>
            <a:endParaRPr lang="ru-RU" sz="1100" dirty="0">
              <a:solidFill>
                <a:schemeClr val="bg1"/>
              </a:solidFill>
            </a:endParaRPr>
          </a:p>
        </p:txBody>
      </p:sp>
      <p:grpSp>
        <p:nvGrpSpPr>
          <p:cNvPr id="12" name="Group 8"/>
          <p:cNvGrpSpPr/>
          <p:nvPr/>
        </p:nvGrpSpPr>
        <p:grpSpPr bwMode="black">
          <a:xfrm>
            <a:off x="9809163" y="7115325"/>
            <a:ext cx="338137" cy="204787"/>
            <a:chOff x="8348663" y="6450013"/>
            <a:chExt cx="338137" cy="204787"/>
          </a:xfrm>
          <a:solidFill>
            <a:srgbClr val="FFFFFF"/>
          </a:solidFill>
        </p:grpSpPr>
        <p:sp>
          <p:nvSpPr>
            <p:cNvPr id="13"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728" r:id="rId2"/>
    <p:sldLayoutId id="2147483696"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 id="2147483723" r:id="rId12"/>
  </p:sldLayoutIdLst>
  <p:hf sldNum="0" hdr="0" dt="0"/>
  <p:txStyles>
    <p:titleStyle>
      <a:lvl1pPr algn="l" defTabSz="1043056"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61950" indent="-361950" algn="l" defTabSz="1043056"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5963" indent="-354013" algn="l" defTabSz="1043056"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61950" algn="l" defTabSz="104305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9863" indent="-361950"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92288" indent="-352425" algn="l" defTabSz="104305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a:xfrm>
            <a:off x="2677969" y="1116335"/>
            <a:ext cx="6420250" cy="864096"/>
          </a:xfrm>
        </p:spPr>
        <p:txBody>
          <a:bodyPr/>
          <a:lstStyle/>
          <a:p>
            <a:r>
              <a:rPr lang="ru-RU" sz="3200" dirty="0" smtClean="0"/>
              <a:t>Основные сложности внедрения </a:t>
            </a:r>
            <a:r>
              <a:rPr lang="ru-RU" sz="3200" dirty="0" err="1" smtClean="0"/>
              <a:t>МСФООС</a:t>
            </a:r>
            <a:endParaRPr lang="ru-RU" sz="3200" dirty="0"/>
          </a:p>
        </p:txBody>
      </p:sp>
      <p:sp>
        <p:nvSpPr>
          <p:cNvPr id="15366" name="Rectangle 6"/>
          <p:cNvSpPr>
            <a:spLocks noGrp="1" noChangeArrowheads="1"/>
          </p:cNvSpPr>
          <p:nvPr>
            <p:ph type="subTitle" idx="1"/>
          </p:nvPr>
        </p:nvSpPr>
        <p:spPr>
          <a:xfrm>
            <a:off x="2658440" y="1980431"/>
            <a:ext cx="5952090" cy="1067706"/>
          </a:xfrm>
        </p:spPr>
        <p:txBody>
          <a:bodyPr/>
          <a:lstStyle/>
          <a:p>
            <a:r>
              <a:rPr lang="ru-RU" sz="1300" dirty="0" smtClean="0"/>
              <a:t>Круглый стол "Международные стандарты финансовой отчетности в общественном секторе", Москва, 24 октября 2013 </a:t>
            </a:r>
            <a:r>
              <a:rPr lang="ru-RU" sz="1300" dirty="0" smtClean="0"/>
              <a:t>года</a:t>
            </a:r>
            <a:endParaRPr lang="en-US" sz="1300" dirty="0" smtClean="0"/>
          </a:p>
          <a:p>
            <a:endParaRPr lang="ru-RU" sz="1300" dirty="0" smtClean="0"/>
          </a:p>
          <a:p>
            <a:r>
              <a:rPr lang="ru-RU" sz="1300" dirty="0" smtClean="0"/>
              <a:t>Томас </a:t>
            </a:r>
            <a:r>
              <a:rPr lang="ru-RU" sz="1300" dirty="0" smtClean="0"/>
              <a:t>Мюллер-Маркес </a:t>
            </a:r>
            <a:r>
              <a:rPr lang="ru-RU" sz="1300" dirty="0" err="1" smtClean="0"/>
              <a:t>Бергер</a:t>
            </a:r>
            <a:r>
              <a:rPr lang="ru-RU" sz="1300" dirty="0" smtClean="0"/>
              <a:t>,  член Совета по Международным стандартам финансовой отчетности в общественном секторе, председатель Комитета по общественному сектору Европейской федерации бухгалтеров</a:t>
            </a:r>
            <a:endParaRPr lang="ru-RU" sz="1300" dirty="0"/>
          </a:p>
        </p:txBody>
      </p:sp>
      <p:sp>
        <p:nvSpPr>
          <p:cNvPr id="6" name="Title 4"/>
          <p:cNvSpPr txBox="1">
            <a:spLocks/>
          </p:cNvSpPr>
          <p:nvPr/>
        </p:nvSpPr>
        <p:spPr>
          <a:xfrm>
            <a:off x="896686" y="506590"/>
            <a:ext cx="7713844" cy="407818"/>
          </a:xfrm>
          <a:prstGeom prst="rect">
            <a:avLst/>
          </a:prstGeom>
        </p:spPr>
        <p:txBody>
          <a:bodyPr lIns="0" tIns="0" rIns="0" bIns="0"/>
          <a:lstStyle/>
          <a:p>
            <a:endParaRPr lang="de-CH" sz="2300" i="1" kern="0" dirty="0">
              <a:solidFill>
                <a:schemeClr val="tx2"/>
              </a:solidFill>
              <a:latin typeface="+mj-lt"/>
              <a:ea typeface="+mj-ea"/>
              <a:cs typeface="+mj-cs"/>
            </a:endParaRPr>
          </a:p>
        </p:txBody>
      </p:sp>
    </p:spTree>
    <p:extLst>
      <p:ext uri="{BB962C8B-B14F-4D97-AF65-F5344CB8AC3E}">
        <p14:creationId xmlns:p14="http://schemas.microsoft.com/office/powerpoint/2010/main" xmlns="" val="27655017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Возможные основания для реформирования бухгалтерского учета</a:t>
            </a:r>
            <a:endParaRPr lang="ru-RU" dirty="0"/>
          </a:p>
        </p:txBody>
      </p:sp>
      <p:sp>
        <p:nvSpPr>
          <p:cNvPr id="4" name="Footer Placeholder 3"/>
          <p:cNvSpPr>
            <a:spLocks noGrp="1"/>
          </p:cNvSpPr>
          <p:nvPr>
            <p:ph type="ftr" sz="quarter" idx="11"/>
          </p:nvPr>
        </p:nvSpPr>
        <p:spPr/>
        <p:txBody>
          <a:bodyPr/>
          <a:lstStyle/>
          <a:p>
            <a:r>
              <a:rPr lang="ru-RU" dirty="0" smtClean="0"/>
              <a:t>Основные сложности внедрения МСФООС</a:t>
            </a:r>
            <a:endParaRPr lang="ru-RU"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xmlns="" val="3278762474"/>
              </p:ext>
            </p:extLst>
          </p:nvPr>
        </p:nvGraphicFramePr>
        <p:xfrm>
          <a:off x="467544" y="1883186"/>
          <a:ext cx="9127628" cy="4777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4328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Отправные точки проведения реформ бухгалтерского учета в общественном секторе</a:t>
            </a:r>
            <a:endParaRPr lang="ru-RU" dirty="0"/>
          </a:p>
        </p:txBody>
      </p:sp>
      <p:sp>
        <p:nvSpPr>
          <p:cNvPr id="27" name="Fußzeilenplatzhalter 26"/>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58" name="Isosceles Triangle 5"/>
          <p:cNvSpPr/>
          <p:nvPr/>
        </p:nvSpPr>
        <p:spPr>
          <a:xfrm>
            <a:off x="1403028" y="2084759"/>
            <a:ext cx="2286000" cy="1447800"/>
          </a:xfrm>
          <a:prstGeom prst="triangle">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srgbClr val="080808"/>
                </a:solidFill>
                <a:effectLst/>
                <a:uLnTx/>
                <a:uFillTx/>
                <a:latin typeface="Arial" pitchFamily="34" charset="0"/>
              </a:rPr>
              <a:t>(Модифицированный) </a:t>
            </a:r>
            <a:r>
              <a:rPr lang="ru-RU" sz="1100" kern="0" dirty="0">
                <a:solidFill>
                  <a:srgbClr val="080808"/>
                </a:solidFill>
                <a:latin typeface="Arial" pitchFamily="34" charset="0"/>
              </a:rPr>
              <a:t>К</a:t>
            </a:r>
            <a:r>
              <a:rPr kumimoji="0" lang="ru-RU" sz="1100" b="0" i="0" u="none" strike="noStrike" kern="0" cap="none" spc="0" normalizeH="0" baseline="0" noProof="0" dirty="0" err="1" smtClean="0">
                <a:ln>
                  <a:noFill/>
                </a:ln>
                <a:solidFill>
                  <a:srgbClr val="080808"/>
                </a:solidFill>
                <a:effectLst/>
                <a:uLnTx/>
                <a:uFillTx/>
                <a:latin typeface="Arial" pitchFamily="34" charset="0"/>
              </a:rPr>
              <a:t>ассовый</a:t>
            </a:r>
            <a:r>
              <a:rPr kumimoji="0" lang="ru-RU" sz="1100" b="0" i="0" u="none" strike="noStrike" kern="0" cap="none" spc="0" normalizeH="0" baseline="0" noProof="0" dirty="0" smtClean="0">
                <a:ln>
                  <a:noFill/>
                </a:ln>
                <a:solidFill>
                  <a:srgbClr val="080808"/>
                </a:solidFill>
                <a:effectLst/>
                <a:uLnTx/>
                <a:uFillTx/>
                <a:latin typeface="Arial" pitchFamily="34" charset="0"/>
              </a:rPr>
              <a:t> метод</a:t>
            </a:r>
            <a:endParaRPr kumimoji="0" lang="ru-RU" sz="11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sp>
        <p:nvSpPr>
          <p:cNvPr id="59" name="Isosceles Triangle 6"/>
          <p:cNvSpPr/>
          <p:nvPr/>
        </p:nvSpPr>
        <p:spPr>
          <a:xfrm>
            <a:off x="1403028" y="5182114"/>
            <a:ext cx="2286000" cy="1536102"/>
          </a:xfrm>
          <a:prstGeom prst="triangle">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080808"/>
                </a:solidFill>
                <a:effectLst/>
                <a:uLnTx/>
                <a:uFillTx/>
                <a:latin typeface="Arial" pitchFamily="34" charset="0"/>
              </a:rPr>
              <a:t>(Модифицированный)</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080808"/>
                </a:solidFill>
                <a:effectLst/>
                <a:uLnTx/>
                <a:uFillTx/>
                <a:latin typeface="Arial" pitchFamily="34" charset="0"/>
              </a:rPr>
              <a:t>Метод начисления</a:t>
            </a:r>
          </a:p>
        </p:txBody>
      </p:sp>
      <p:cxnSp>
        <p:nvCxnSpPr>
          <p:cNvPr id="60" name="Straight Connector 7"/>
          <p:cNvCxnSpPr/>
          <p:nvPr/>
        </p:nvCxnSpPr>
        <p:spPr>
          <a:xfrm>
            <a:off x="5365428" y="2084759"/>
            <a:ext cx="0" cy="4495800"/>
          </a:xfrm>
          <a:prstGeom prst="line">
            <a:avLst/>
          </a:prstGeom>
          <a:noFill/>
          <a:ln w="31750" cap="flat" cmpd="sng" algn="ctr">
            <a:solidFill>
              <a:srgbClr val="080808"/>
            </a:solidFill>
            <a:prstDash val="dash"/>
          </a:ln>
          <a:effectLst/>
        </p:spPr>
      </p:cxnSp>
      <p:sp>
        <p:nvSpPr>
          <p:cNvPr id="61" name="TextBox 8"/>
          <p:cNvSpPr txBox="1"/>
          <p:nvPr/>
        </p:nvSpPr>
        <p:spPr>
          <a:xfrm>
            <a:off x="1326828" y="1703759"/>
            <a:ext cx="2667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sng" strike="noStrike" kern="0" cap="none" spc="0" normalizeH="0" baseline="0" noProof="0" dirty="0" smtClean="0">
                <a:ln>
                  <a:noFill/>
                </a:ln>
                <a:solidFill>
                  <a:srgbClr val="FFFFFF">
                    <a:lumMod val="10000"/>
                  </a:srgbClr>
                </a:solidFill>
                <a:effectLst/>
                <a:uLnTx/>
                <a:uFillTx/>
              </a:rPr>
              <a:t>Несоответствие МСФООС</a:t>
            </a:r>
            <a:endParaRPr kumimoji="0" lang="ru-RU" sz="1400" b="1" i="0" u="sng" strike="noStrike" kern="0" cap="none" spc="0" normalizeH="0" baseline="0" noProof="0" dirty="0">
              <a:ln>
                <a:noFill/>
              </a:ln>
              <a:solidFill>
                <a:srgbClr val="FFFFFF">
                  <a:lumMod val="10000"/>
                </a:srgbClr>
              </a:solidFill>
              <a:effectLst/>
              <a:uLnTx/>
              <a:uFillTx/>
            </a:endParaRPr>
          </a:p>
        </p:txBody>
      </p:sp>
      <p:sp>
        <p:nvSpPr>
          <p:cNvPr id="62" name="TextBox 9"/>
          <p:cNvSpPr txBox="1"/>
          <p:nvPr/>
        </p:nvSpPr>
        <p:spPr>
          <a:xfrm>
            <a:off x="6660828" y="1703759"/>
            <a:ext cx="231848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sng" strike="noStrike" kern="0" cap="none" spc="0" normalizeH="0" baseline="0" noProof="0" dirty="0" smtClean="0">
                <a:ln>
                  <a:noFill/>
                </a:ln>
                <a:solidFill>
                  <a:srgbClr val="FFFFFF">
                    <a:lumMod val="10000"/>
                  </a:srgbClr>
                </a:solidFill>
                <a:effectLst/>
                <a:uLnTx/>
                <a:uFillTx/>
              </a:rPr>
              <a:t>Соответствие МСФООС</a:t>
            </a:r>
          </a:p>
        </p:txBody>
      </p:sp>
      <p:grpSp>
        <p:nvGrpSpPr>
          <p:cNvPr id="63" name="Group 10"/>
          <p:cNvGrpSpPr/>
          <p:nvPr/>
        </p:nvGrpSpPr>
        <p:grpSpPr>
          <a:xfrm>
            <a:off x="6892434" y="2084759"/>
            <a:ext cx="1901994" cy="1447800"/>
            <a:chOff x="5843752" y="1436611"/>
            <a:chExt cx="1944413" cy="1629103"/>
          </a:xfrm>
        </p:grpSpPr>
        <p:sp>
          <p:nvSpPr>
            <p:cNvPr id="64" name="Isosceles Triangle 11"/>
            <p:cNvSpPr/>
            <p:nvPr/>
          </p:nvSpPr>
          <p:spPr>
            <a:xfrm rot="10800000">
              <a:off x="5843752" y="1436611"/>
              <a:ext cx="1944413" cy="1629103"/>
            </a:xfrm>
            <a:prstGeom prst="triangle">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dirty="0" smtClean="0"/>
                <a:t> </a:t>
              </a:r>
            </a:p>
          </p:txBody>
        </p:sp>
        <p:sp>
          <p:nvSpPr>
            <p:cNvPr id="65" name="TextBox 12"/>
            <p:cNvSpPr txBox="1"/>
            <p:nvPr/>
          </p:nvSpPr>
          <p:spPr>
            <a:xfrm>
              <a:off x="6308076" y="1522353"/>
              <a:ext cx="1018720" cy="633729"/>
            </a:xfrm>
            <a:prstGeom prst="rect">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080808"/>
                  </a:solidFill>
                  <a:effectLst/>
                  <a:uLnTx/>
                  <a:uFillTx/>
                  <a:latin typeface="Arial" pitchFamily="34" charset="0"/>
                </a:rPr>
                <a:t>Кассовый метод</a:t>
              </a:r>
              <a:endParaRPr kumimoji="0" lang="ru-RU" sz="14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grpSp>
      <p:grpSp>
        <p:nvGrpSpPr>
          <p:cNvPr id="66" name="Group 13"/>
          <p:cNvGrpSpPr/>
          <p:nvPr/>
        </p:nvGrpSpPr>
        <p:grpSpPr>
          <a:xfrm>
            <a:off x="6889428" y="5156417"/>
            <a:ext cx="1905000" cy="1576542"/>
            <a:chOff x="5843752" y="4035973"/>
            <a:chExt cx="1944413" cy="1629103"/>
          </a:xfrm>
        </p:grpSpPr>
        <p:sp>
          <p:nvSpPr>
            <p:cNvPr id="67" name="Isosceles Triangle 14"/>
            <p:cNvSpPr/>
            <p:nvPr/>
          </p:nvSpPr>
          <p:spPr>
            <a:xfrm rot="10800000">
              <a:off x="5843752" y="4035973"/>
              <a:ext cx="1944413" cy="1629103"/>
            </a:xfrm>
            <a:prstGeom prst="triangle">
              <a:avLst/>
            </a:prstGeom>
            <a:solidFill>
              <a:srgbClr val="808080">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srgbClr val="080808"/>
                </a:solidFill>
                <a:effectLst/>
                <a:uLnTx/>
                <a:uFillTx/>
                <a:latin typeface="Arial" pitchFamily="34" charset="0"/>
                <a:ea typeface="+mn-ea"/>
                <a:cs typeface="Arial" pitchFamily="34" charset="0"/>
              </a:endParaRPr>
            </a:p>
          </p:txBody>
        </p:sp>
        <p:sp>
          <p:nvSpPr>
            <p:cNvPr id="68" name="TextBox 15"/>
            <p:cNvSpPr txBox="1"/>
            <p:nvPr/>
          </p:nvSpPr>
          <p:spPr>
            <a:xfrm>
              <a:off x="6117020" y="4361793"/>
              <a:ext cx="1355835" cy="4770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rPr>
                <a:t>Метод начисления</a:t>
              </a:r>
              <a:endParaRPr kumimoji="0" lang="ru-RU" sz="1200" b="0" i="0" u="none" strike="noStrike" kern="0" cap="none" spc="0" normalizeH="0" baseline="0" noProof="0" dirty="0">
                <a:ln>
                  <a:noFill/>
                </a:ln>
                <a:solidFill>
                  <a:srgbClr val="FFFFFF"/>
                </a:solidFill>
                <a:effectLst/>
                <a:uLnTx/>
                <a:uFillTx/>
              </a:endParaRPr>
            </a:p>
          </p:txBody>
        </p:sp>
      </p:grpSp>
      <p:cxnSp>
        <p:nvCxnSpPr>
          <p:cNvPr id="69" name="Straight Arrow Connector 16"/>
          <p:cNvCxnSpPr/>
          <p:nvPr/>
        </p:nvCxnSpPr>
        <p:spPr>
          <a:xfrm>
            <a:off x="3765228" y="2846759"/>
            <a:ext cx="3124200" cy="0"/>
          </a:xfrm>
          <a:prstGeom prst="straightConnector1">
            <a:avLst/>
          </a:prstGeom>
          <a:noFill/>
          <a:ln w="57150" cap="flat" cmpd="sng" algn="ctr">
            <a:solidFill>
              <a:srgbClr val="646464"/>
            </a:solidFill>
            <a:prstDash val="solid"/>
            <a:tailEnd type="arrow"/>
          </a:ln>
          <a:effectLst/>
        </p:spPr>
      </p:cxnSp>
      <p:cxnSp>
        <p:nvCxnSpPr>
          <p:cNvPr id="70" name="Straight Arrow Connector 17"/>
          <p:cNvCxnSpPr/>
          <p:nvPr/>
        </p:nvCxnSpPr>
        <p:spPr>
          <a:xfrm>
            <a:off x="4521749" y="6046183"/>
            <a:ext cx="2172904" cy="1"/>
          </a:xfrm>
          <a:prstGeom prst="straightConnector1">
            <a:avLst/>
          </a:prstGeom>
          <a:noFill/>
          <a:ln w="57150" cap="flat" cmpd="sng" algn="ctr">
            <a:solidFill>
              <a:srgbClr val="646464"/>
            </a:solidFill>
            <a:prstDash val="solid"/>
            <a:tailEnd type="arrow"/>
          </a:ln>
          <a:effectLst/>
        </p:spPr>
      </p:cxnSp>
      <p:cxnSp>
        <p:nvCxnSpPr>
          <p:cNvPr id="71" name="Straight Arrow Connector 18"/>
          <p:cNvCxnSpPr/>
          <p:nvPr/>
        </p:nvCxnSpPr>
        <p:spPr>
          <a:xfrm>
            <a:off x="4419497" y="3690117"/>
            <a:ext cx="1994950" cy="1290242"/>
          </a:xfrm>
          <a:prstGeom prst="straightConnector1">
            <a:avLst/>
          </a:prstGeom>
          <a:noFill/>
          <a:ln w="57150" cap="flat" cmpd="sng" algn="ctr">
            <a:solidFill>
              <a:srgbClr val="646464"/>
            </a:solidFill>
            <a:prstDash val="solid"/>
            <a:tailEnd type="arrow"/>
          </a:ln>
          <a:effectLst/>
        </p:spPr>
      </p:cxnSp>
      <p:cxnSp>
        <p:nvCxnSpPr>
          <p:cNvPr id="72" name="Straight Arrow Connector 21"/>
          <p:cNvCxnSpPr/>
          <p:nvPr/>
        </p:nvCxnSpPr>
        <p:spPr>
          <a:xfrm flipH="1">
            <a:off x="2537319" y="3952105"/>
            <a:ext cx="8709" cy="1180654"/>
          </a:xfrm>
          <a:prstGeom prst="straightConnector1">
            <a:avLst/>
          </a:prstGeom>
          <a:noFill/>
          <a:ln w="57150" cap="flat" cmpd="sng" algn="ctr">
            <a:solidFill>
              <a:srgbClr val="646464"/>
            </a:solidFill>
            <a:prstDash val="solid"/>
            <a:tailEnd type="arrow"/>
          </a:ln>
          <a:effectLst/>
        </p:spPr>
      </p:cxnSp>
      <p:cxnSp>
        <p:nvCxnSpPr>
          <p:cNvPr id="73" name="Straight Arrow Connector 24"/>
          <p:cNvCxnSpPr/>
          <p:nvPr/>
        </p:nvCxnSpPr>
        <p:spPr>
          <a:xfrm flipH="1">
            <a:off x="7841928" y="3932609"/>
            <a:ext cx="8709" cy="1180654"/>
          </a:xfrm>
          <a:prstGeom prst="straightConnector1">
            <a:avLst/>
          </a:prstGeom>
          <a:noFill/>
          <a:ln w="57150" cap="flat" cmpd="sng" algn="ctr">
            <a:solidFill>
              <a:srgbClr val="646464"/>
            </a:solidFill>
            <a:prstDash val="solid"/>
            <a:tailEnd type="arrow"/>
          </a:ln>
          <a:effectLst/>
        </p:spPr>
      </p:cxnSp>
      <p:cxnSp>
        <p:nvCxnSpPr>
          <p:cNvPr id="74" name="Straight Connector 7"/>
          <p:cNvCxnSpPr/>
          <p:nvPr/>
        </p:nvCxnSpPr>
        <p:spPr>
          <a:xfrm flipH="1">
            <a:off x="1098228" y="4294559"/>
            <a:ext cx="8305800" cy="0"/>
          </a:xfrm>
          <a:prstGeom prst="line">
            <a:avLst/>
          </a:prstGeom>
          <a:noFill/>
          <a:ln w="31750" cap="flat" cmpd="sng" algn="ctr">
            <a:solidFill>
              <a:srgbClr val="080808"/>
            </a:solidFill>
            <a:prstDash val="dash"/>
          </a:ln>
          <a:effectLst/>
        </p:spPr>
      </p:cxnSp>
      <p:sp>
        <p:nvSpPr>
          <p:cNvPr id="75" name="TextBox 12"/>
          <p:cNvSpPr txBox="1"/>
          <p:nvPr/>
        </p:nvSpPr>
        <p:spPr>
          <a:xfrm>
            <a:off x="1098228" y="3655158"/>
            <a:ext cx="996496" cy="563201"/>
          </a:xfrm>
          <a:prstGeom prst="rect">
            <a:avLst/>
          </a:prstGeom>
          <a:solidFill>
            <a:srgbClr val="FFD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080808"/>
                </a:solidFill>
                <a:effectLst/>
                <a:uLnTx/>
                <a:uFillTx/>
                <a:latin typeface="Arial" pitchFamily="34" charset="0"/>
              </a:rPr>
              <a:t>Кассовый метод</a:t>
            </a:r>
            <a:endParaRPr kumimoji="0" lang="ru-RU" sz="14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sp>
        <p:nvSpPr>
          <p:cNvPr id="76" name="TextBox 12"/>
          <p:cNvSpPr txBox="1"/>
          <p:nvPr/>
        </p:nvSpPr>
        <p:spPr>
          <a:xfrm>
            <a:off x="1098228" y="4370759"/>
            <a:ext cx="996496" cy="563201"/>
          </a:xfrm>
          <a:prstGeom prst="rect">
            <a:avLst/>
          </a:prstGeom>
          <a:solidFill>
            <a:srgbClr val="FFD2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srgbClr val="080808"/>
                </a:solidFill>
                <a:effectLst/>
                <a:uLnTx/>
                <a:uFillTx/>
                <a:latin typeface="Arial" pitchFamily="34" charset="0"/>
              </a:rPr>
              <a:t>Метод начисления</a:t>
            </a:r>
            <a:endParaRPr kumimoji="0" lang="ru-RU" sz="11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sp>
        <p:nvSpPr>
          <p:cNvPr id="77" name="TextBox 12"/>
          <p:cNvSpPr txBox="1"/>
          <p:nvPr/>
        </p:nvSpPr>
        <p:spPr>
          <a:xfrm>
            <a:off x="8489628" y="3625357"/>
            <a:ext cx="996496" cy="563201"/>
          </a:xfrm>
          <a:prstGeom prst="rect">
            <a:avLst/>
          </a:prstGeom>
          <a:solidFill>
            <a:srgbClr val="FFD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080808"/>
                </a:solidFill>
                <a:effectLst/>
                <a:uLnTx/>
                <a:uFillTx/>
                <a:latin typeface="Arial" pitchFamily="34" charset="0"/>
              </a:rPr>
              <a:t>Кассовый метод</a:t>
            </a:r>
            <a:endParaRPr kumimoji="0" lang="ru-RU" sz="14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sp>
        <p:nvSpPr>
          <p:cNvPr id="78" name="TextBox 12"/>
          <p:cNvSpPr txBox="1"/>
          <p:nvPr/>
        </p:nvSpPr>
        <p:spPr>
          <a:xfrm>
            <a:off x="8489628" y="4340958"/>
            <a:ext cx="996496" cy="563201"/>
          </a:xfrm>
          <a:prstGeom prst="rect">
            <a:avLst/>
          </a:prstGeom>
          <a:solidFill>
            <a:srgbClr val="FFD2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srgbClr val="080808"/>
                </a:solidFill>
                <a:effectLst/>
                <a:uLnTx/>
                <a:uFillTx/>
                <a:latin typeface="Arial" pitchFamily="34" charset="0"/>
              </a:rPr>
              <a:t>Метод начисления</a:t>
            </a:r>
            <a:endParaRPr kumimoji="0" lang="ru-RU" sz="1100" b="0" i="0" u="none" strike="noStrike" kern="0" cap="none" spc="0" normalizeH="0" baseline="0" noProof="0" dirty="0">
              <a:ln>
                <a:noFill/>
              </a:ln>
              <a:solidFill>
                <a:srgbClr val="080808"/>
              </a:solidFill>
              <a:effectLst/>
              <a:uLnTx/>
              <a:uFillTx/>
              <a:latin typeface="Arial" pitchFamily="34" charset="0"/>
              <a:cs typeface="Arial" pitchFamily="34" charset="0"/>
            </a:endParaRPr>
          </a:p>
        </p:txBody>
      </p:sp>
      <p:sp>
        <p:nvSpPr>
          <p:cNvPr id="79" name="Freihandform 78"/>
          <p:cNvSpPr/>
          <p:nvPr/>
        </p:nvSpPr>
        <p:spPr>
          <a:xfrm>
            <a:off x="2800753" y="3941862"/>
            <a:ext cx="3701144" cy="1802674"/>
          </a:xfrm>
          <a:custGeom>
            <a:avLst/>
            <a:gdLst>
              <a:gd name="connsiteX0" fmla="*/ 69669 w 3701144"/>
              <a:gd name="connsiteY0" fmla="*/ 0 h 1802674"/>
              <a:gd name="connsiteX1" fmla="*/ 605246 w 3701144"/>
              <a:gd name="connsiteY1" fmla="*/ 1476103 h 1802674"/>
              <a:gd name="connsiteX2" fmla="*/ 3701144 w 3701144"/>
              <a:gd name="connsiteY2" fmla="*/ 1802674 h 1802674"/>
            </a:gdLst>
            <a:ahLst/>
            <a:cxnLst>
              <a:cxn ang="0">
                <a:pos x="connsiteX0" y="connsiteY0"/>
              </a:cxn>
              <a:cxn ang="0">
                <a:pos x="connsiteX1" y="connsiteY1"/>
              </a:cxn>
              <a:cxn ang="0">
                <a:pos x="connsiteX2" y="connsiteY2"/>
              </a:cxn>
            </a:cxnLst>
            <a:rect l="l" t="t" r="r" b="b"/>
            <a:pathLst>
              <a:path w="3701144" h="1802674">
                <a:moveTo>
                  <a:pt x="69669" y="0"/>
                </a:moveTo>
                <a:cubicBezTo>
                  <a:pt x="34834" y="587828"/>
                  <a:pt x="0" y="1175657"/>
                  <a:pt x="605246" y="1476103"/>
                </a:cubicBezTo>
                <a:cubicBezTo>
                  <a:pt x="1210492" y="1776549"/>
                  <a:pt x="3701144" y="1802674"/>
                  <a:pt x="3701144" y="1802674"/>
                </a:cubicBezTo>
              </a:path>
            </a:pathLst>
          </a:custGeom>
          <a:noFill/>
          <a:ln w="63500" cap="flat" cmpd="sng" algn="ctr">
            <a:solidFill>
              <a:srgbClr val="808080">
                <a:shade val="95000"/>
                <a:satMod val="105000"/>
              </a:srgbClr>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646464"/>
              </a:solidFill>
              <a:effectLst/>
              <a:uLnTx/>
              <a:uFillTx/>
              <a:latin typeface="Arial"/>
              <a:ea typeface="+mn-ea"/>
              <a:cs typeface="+mn-cs"/>
            </a:endParaRPr>
          </a:p>
        </p:txBody>
      </p:sp>
      <p:sp>
        <p:nvSpPr>
          <p:cNvPr id="80" name="Freihandform 79"/>
          <p:cNvSpPr/>
          <p:nvPr/>
        </p:nvSpPr>
        <p:spPr>
          <a:xfrm>
            <a:off x="3784822" y="3053588"/>
            <a:ext cx="3844834" cy="1881051"/>
          </a:xfrm>
          <a:custGeom>
            <a:avLst/>
            <a:gdLst>
              <a:gd name="connsiteX0" fmla="*/ 0 w 3844834"/>
              <a:gd name="connsiteY0" fmla="*/ 0 h 1881051"/>
              <a:gd name="connsiteX1" fmla="*/ 3213463 w 3844834"/>
              <a:gd name="connsiteY1" fmla="*/ 522514 h 1881051"/>
              <a:gd name="connsiteX2" fmla="*/ 3788229 w 3844834"/>
              <a:gd name="connsiteY2" fmla="*/ 1881051 h 1881051"/>
            </a:gdLst>
            <a:ahLst/>
            <a:cxnLst>
              <a:cxn ang="0">
                <a:pos x="connsiteX0" y="connsiteY0"/>
              </a:cxn>
              <a:cxn ang="0">
                <a:pos x="connsiteX1" y="connsiteY1"/>
              </a:cxn>
              <a:cxn ang="0">
                <a:pos x="connsiteX2" y="connsiteY2"/>
              </a:cxn>
            </a:cxnLst>
            <a:rect l="l" t="t" r="r" b="b"/>
            <a:pathLst>
              <a:path w="3844834" h="1881051">
                <a:moveTo>
                  <a:pt x="0" y="0"/>
                </a:moveTo>
                <a:cubicBezTo>
                  <a:pt x="1291046" y="104503"/>
                  <a:pt x="2582092" y="209006"/>
                  <a:pt x="3213463" y="522514"/>
                </a:cubicBezTo>
                <a:cubicBezTo>
                  <a:pt x="3844834" y="836022"/>
                  <a:pt x="3701143" y="1672045"/>
                  <a:pt x="3788229" y="1881051"/>
                </a:cubicBezTo>
              </a:path>
            </a:pathLst>
          </a:custGeom>
          <a:noFill/>
          <a:ln w="63500" cap="flat" cmpd="sng" algn="ctr">
            <a:solidFill>
              <a:srgbClr val="808080">
                <a:shade val="95000"/>
                <a:satMod val="105000"/>
              </a:srgbClr>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646464"/>
              </a:solidFill>
              <a:effectLst/>
              <a:uLnTx/>
              <a:uFillTx/>
              <a:latin typeface="Arial"/>
              <a:ea typeface="+mn-ea"/>
              <a:cs typeface="+mn-cs"/>
            </a:endParaRPr>
          </a:p>
        </p:txBody>
      </p:sp>
    </p:spTree>
    <p:extLst>
      <p:ext uri="{BB962C8B-B14F-4D97-AF65-F5344CB8AC3E}">
        <p14:creationId xmlns:p14="http://schemas.microsoft.com/office/powerpoint/2010/main" xmlns="" val="26312668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Соответствие МСФООС - показатели по Европе</a:t>
            </a:r>
            <a:endParaRPr lang="ru-RU" dirty="0"/>
          </a:p>
        </p:txBody>
      </p:sp>
      <p:sp>
        <p:nvSpPr>
          <p:cNvPr id="4" name="Footer Placeholder 3"/>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5" name="Textfeld 5"/>
          <p:cNvSpPr txBox="1"/>
          <p:nvPr/>
        </p:nvSpPr>
        <p:spPr>
          <a:xfrm>
            <a:off x="922741" y="5945642"/>
            <a:ext cx="8096367" cy="718590"/>
          </a:xfrm>
          <a:prstGeom prst="rect">
            <a:avLst/>
          </a:prstGeom>
          <a:noFill/>
        </p:spPr>
        <p:txBody>
          <a:bodyPr wrap="square" lIns="71561" tIns="35780" rIns="71561" bIns="35780" rtlCol="0">
            <a:spAutoFit/>
          </a:bodyPr>
          <a:lstStyle/>
          <a:p>
            <a:r>
              <a:rPr lang="ru-RU" sz="1400" dirty="0">
                <a:solidFill>
                  <a:schemeClr val="bg1"/>
                </a:solidFill>
              </a:rPr>
              <a:t>Источник:  EY, </a:t>
            </a:r>
            <a:r>
              <a:rPr lang="ru-RU" sz="1400" dirty="0" smtClean="0">
                <a:solidFill>
                  <a:schemeClr val="bg1"/>
                </a:solidFill>
              </a:rPr>
              <a:t>«Обзор </a:t>
            </a:r>
            <a:r>
              <a:rPr lang="ru-RU" sz="1400" dirty="0">
                <a:solidFill>
                  <a:schemeClr val="bg1"/>
                </a:solidFill>
              </a:rPr>
              <a:t>и </a:t>
            </a:r>
            <a:r>
              <a:rPr lang="ru-RU" sz="1400" dirty="0" smtClean="0">
                <a:solidFill>
                  <a:schemeClr val="bg1"/>
                </a:solidFill>
              </a:rPr>
              <a:t>сравнительный анализ </a:t>
            </a:r>
            <a:r>
              <a:rPr lang="ru-RU" sz="1400" dirty="0">
                <a:solidFill>
                  <a:schemeClr val="bg1"/>
                </a:solidFill>
              </a:rPr>
              <a:t>практик </a:t>
            </a:r>
            <a:r>
              <a:rPr lang="ru-RU" sz="1400" dirty="0" smtClean="0">
                <a:solidFill>
                  <a:schemeClr val="bg1"/>
                </a:solidFill>
              </a:rPr>
              <a:t>бухгалтерского </a:t>
            </a:r>
            <a:r>
              <a:rPr lang="ru-RU" sz="1400" dirty="0">
                <a:solidFill>
                  <a:schemeClr val="bg1"/>
                </a:solidFill>
              </a:rPr>
              <a:t>учета </a:t>
            </a:r>
            <a:r>
              <a:rPr lang="ru-RU" sz="1400" dirty="0" smtClean="0">
                <a:solidFill>
                  <a:schemeClr val="bg1"/>
                </a:solidFill>
              </a:rPr>
              <a:t>в общественном секторе и </a:t>
            </a:r>
            <a:r>
              <a:rPr lang="ru-RU" sz="1400" dirty="0">
                <a:solidFill>
                  <a:schemeClr val="bg1"/>
                </a:solidFill>
              </a:rPr>
              <a:t>аудита в 27 странах </a:t>
            </a:r>
            <a:r>
              <a:rPr lang="ru-RU" sz="1400" dirty="0" smtClean="0">
                <a:solidFill>
                  <a:schemeClr val="bg1"/>
                </a:solidFill>
              </a:rPr>
              <a:t>ЕС», подготовлено </a:t>
            </a:r>
            <a:r>
              <a:rPr lang="ru-RU" sz="1400" dirty="0">
                <a:solidFill>
                  <a:schemeClr val="bg1"/>
                </a:solidFill>
              </a:rPr>
              <a:t>для </a:t>
            </a:r>
            <a:r>
              <a:rPr lang="ru-RU" sz="1400" dirty="0" err="1" smtClean="0">
                <a:solidFill>
                  <a:schemeClr val="bg1"/>
                </a:solidFill>
              </a:rPr>
              <a:t>Евростат</a:t>
            </a:r>
            <a:r>
              <a:rPr lang="ru-RU" sz="1400" dirty="0" smtClean="0">
                <a:solidFill>
                  <a:schemeClr val="bg1"/>
                </a:solidFill>
              </a:rPr>
              <a:t>, заключительный </a:t>
            </a:r>
            <a:r>
              <a:rPr lang="ru-RU" sz="1400" dirty="0">
                <a:solidFill>
                  <a:schemeClr val="bg1"/>
                </a:solidFill>
              </a:rPr>
              <a:t>отчет, 19 декабря 2012 года, стр.23</a:t>
            </a:r>
          </a:p>
        </p:txBody>
      </p:sp>
      <p:graphicFrame>
        <p:nvGraphicFramePr>
          <p:cNvPr id="6" name="Tabelle 6"/>
          <p:cNvGraphicFramePr>
            <a:graphicFrameLocks noGrp="1"/>
          </p:cNvGraphicFramePr>
          <p:nvPr>
            <p:extLst>
              <p:ext uri="{D42A27DB-BD31-4B8C-83A1-F6EECF244321}">
                <p14:modId xmlns:p14="http://schemas.microsoft.com/office/powerpoint/2010/main" xmlns="" val="2035975785"/>
              </p:ext>
            </p:extLst>
          </p:nvPr>
        </p:nvGraphicFramePr>
        <p:xfrm>
          <a:off x="1530276" y="1908177"/>
          <a:ext cx="6912768" cy="4005300"/>
        </p:xfrm>
        <a:graphic>
          <a:graphicData uri="http://schemas.openxmlformats.org/drawingml/2006/table">
            <a:tbl>
              <a:tblPr firstRow="1" bandRow="1">
                <a:tableStyleId>{5C22544A-7EE6-4342-B048-85BDC9FD1C3A}</a:tableStyleId>
              </a:tblPr>
              <a:tblGrid>
                <a:gridCol w="3456384"/>
                <a:gridCol w="3456384"/>
              </a:tblGrid>
              <a:tr h="421919">
                <a:tc>
                  <a:txBody>
                    <a:bodyPr/>
                    <a:lstStyle/>
                    <a:p>
                      <a:r>
                        <a:rPr dirty="0" err="1">
                          <a:solidFill>
                            <a:schemeClr val="tx1"/>
                          </a:solidFill>
                        </a:rPr>
                        <a:t>Страна</a:t>
                      </a:r>
                      <a:r>
                        <a:rPr dirty="0">
                          <a:solidFill>
                            <a:schemeClr val="tx1"/>
                          </a:solidFill>
                        </a:rPr>
                        <a:t> (</a:t>
                      </a:r>
                      <a:r>
                        <a:rPr dirty="0" err="1" smtClean="0">
                          <a:solidFill>
                            <a:schemeClr val="tx1"/>
                          </a:solidFill>
                        </a:rPr>
                        <a:t>федеральный</a:t>
                      </a:r>
                      <a:r>
                        <a:rPr lang="en-US" dirty="0" smtClean="0">
                          <a:solidFill>
                            <a:schemeClr val="tx1"/>
                          </a:solidFill>
                        </a:rPr>
                        <a:t>/</a:t>
                      </a:r>
                      <a:r>
                        <a:rPr lang="ru-RU" dirty="0" smtClean="0">
                          <a:solidFill>
                            <a:schemeClr val="tx1"/>
                          </a:solidFill>
                        </a:rPr>
                        <a:t> национальный</a:t>
                      </a:r>
                      <a:r>
                        <a:rPr dirty="0" smtClean="0">
                          <a:solidFill>
                            <a:schemeClr val="tx1"/>
                          </a:solidFill>
                        </a:rPr>
                        <a:t> </a:t>
                      </a:r>
                      <a:r>
                        <a:rPr dirty="0" err="1">
                          <a:solidFill>
                            <a:schemeClr val="tx1"/>
                          </a:solidFill>
                        </a:rPr>
                        <a:t>уровень</a:t>
                      </a:r>
                      <a:r>
                        <a:rPr dirty="0">
                          <a:solidFill>
                            <a:schemeClr val="tx1"/>
                          </a:solidFill>
                        </a:rPr>
                        <a:t>)</a:t>
                      </a:r>
                      <a:endParaRPr lang="ru-RU" sz="2000" baseline="0" dirty="0">
                        <a:solidFill>
                          <a:schemeClr val="tx1"/>
                        </a:solidFill>
                      </a:endParaRPr>
                    </a:p>
                  </a:txBody>
                  <a:tcPr marL="78191" marR="78191" marT="31101" marB="31101"/>
                </a:tc>
                <a:tc>
                  <a:txBody>
                    <a:bodyPr/>
                    <a:lstStyle/>
                    <a:p>
                      <a:r>
                        <a:rPr lang="de-DE" sz="2000" baseline="0" dirty="0" smtClean="0">
                          <a:solidFill>
                            <a:srgbClr val="000000"/>
                          </a:solidFill>
                        </a:rPr>
                        <a:t>Соответствие МСФООС</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Великобритания</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95%</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Швеция</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93 %</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Франция </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88 %</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Испания</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77 %</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Италия</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47 %</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Нидерланды</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37 %</a:t>
                      </a:r>
                      <a:endParaRPr lang="ru-RU" sz="2000" baseline="0" dirty="0">
                        <a:solidFill>
                          <a:srgbClr val="000000"/>
                        </a:solidFill>
                      </a:endParaRPr>
                    </a:p>
                  </a:txBody>
                  <a:tcPr marL="78191" marR="78191" marT="31101" marB="31101"/>
                </a:tc>
              </a:tr>
              <a:tr h="328014">
                <a:tc>
                  <a:txBody>
                    <a:bodyPr/>
                    <a:lstStyle/>
                    <a:p>
                      <a:r>
                        <a:rPr lang="de-DE" sz="2000" baseline="0" dirty="0" smtClean="0">
                          <a:solidFill>
                            <a:srgbClr val="000000"/>
                          </a:solidFill>
                        </a:rPr>
                        <a:t>Ирландия</a:t>
                      </a:r>
                      <a:endParaRPr lang="ru-RU" sz="2000" baseline="0" dirty="0">
                        <a:solidFill>
                          <a:srgbClr val="000000"/>
                        </a:solidFill>
                      </a:endParaRPr>
                    </a:p>
                  </a:txBody>
                  <a:tcPr marL="78191" marR="78191" marT="31101" marB="31101"/>
                </a:tc>
                <a:tc>
                  <a:txBody>
                    <a:bodyPr/>
                    <a:lstStyle/>
                    <a:p>
                      <a:pPr algn="ctr"/>
                      <a:r>
                        <a:rPr lang="de-DE" sz="2000" baseline="0" smtClean="0">
                          <a:solidFill>
                            <a:srgbClr val="000000"/>
                          </a:solidFill>
                        </a:rPr>
                        <a:t>36 %</a:t>
                      </a:r>
                      <a:endParaRPr lang="ru-RU" sz="2000" baseline="0" dirty="0">
                        <a:solidFill>
                          <a:srgbClr val="000000"/>
                        </a:solidFill>
                      </a:endParaRPr>
                    </a:p>
                  </a:txBody>
                  <a:tcPr marL="78191" marR="78191" marT="31101" marB="31101"/>
                </a:tc>
              </a:tr>
              <a:tr h="328014">
                <a:tc>
                  <a:txBody>
                    <a:bodyPr/>
                    <a:lstStyle/>
                    <a:p>
                      <a:r>
                        <a:rPr lang="de-DE" sz="2000" b="0" baseline="0" dirty="0" smtClean="0">
                          <a:solidFill>
                            <a:srgbClr val="000000"/>
                          </a:solidFill>
                        </a:rPr>
                        <a:t>Германия</a:t>
                      </a:r>
                      <a:endParaRPr lang="ru-RU" sz="2000" b="0" baseline="0" dirty="0">
                        <a:solidFill>
                          <a:srgbClr val="000000"/>
                        </a:solidFill>
                      </a:endParaRPr>
                    </a:p>
                  </a:txBody>
                  <a:tcPr marL="78191" marR="78191" marT="31101" marB="31101"/>
                </a:tc>
                <a:tc>
                  <a:txBody>
                    <a:bodyPr/>
                    <a:lstStyle/>
                    <a:p>
                      <a:pPr algn="ctr"/>
                      <a:r>
                        <a:rPr lang="de-DE" sz="2000" b="0" baseline="0" dirty="0" smtClean="0">
                          <a:solidFill>
                            <a:srgbClr val="000000"/>
                          </a:solidFill>
                        </a:rPr>
                        <a:t>34 %</a:t>
                      </a:r>
                      <a:endParaRPr lang="ru-RU" sz="2000" b="0" baseline="0" dirty="0">
                        <a:solidFill>
                          <a:srgbClr val="000000"/>
                        </a:solidFill>
                      </a:endParaRPr>
                    </a:p>
                  </a:txBody>
                  <a:tcPr marL="78191" marR="78191" marT="31101" marB="31101"/>
                </a:tc>
              </a:tr>
              <a:tr h="328014">
                <a:tc>
                  <a:txBody>
                    <a:bodyPr/>
                    <a:lstStyle/>
                    <a:p>
                      <a:r>
                        <a:rPr lang="de-DE" sz="2000" baseline="0" smtClean="0">
                          <a:solidFill>
                            <a:srgbClr val="000000"/>
                          </a:solidFill>
                        </a:rPr>
                        <a:t>Кипр</a:t>
                      </a:r>
                      <a:endParaRPr lang="ru-RU" sz="2000" baseline="0" dirty="0">
                        <a:solidFill>
                          <a:srgbClr val="000000"/>
                        </a:solidFill>
                      </a:endParaRPr>
                    </a:p>
                  </a:txBody>
                  <a:tcPr marL="78191" marR="78191" marT="31101" marB="31101"/>
                </a:tc>
                <a:tc>
                  <a:txBody>
                    <a:bodyPr/>
                    <a:lstStyle/>
                    <a:p>
                      <a:pPr algn="ctr"/>
                      <a:r>
                        <a:rPr lang="de-DE" sz="2000" baseline="0" dirty="0" smtClean="0">
                          <a:solidFill>
                            <a:srgbClr val="000000"/>
                          </a:solidFill>
                        </a:rPr>
                        <a:t>21 %</a:t>
                      </a:r>
                      <a:endParaRPr lang="ru-RU" sz="2000" baseline="0" dirty="0">
                        <a:solidFill>
                          <a:srgbClr val="000000"/>
                        </a:solidFill>
                      </a:endParaRPr>
                    </a:p>
                  </a:txBody>
                  <a:tcPr marL="78191" marR="78191" marT="31101" marB="31101"/>
                </a:tc>
              </a:tr>
            </a:tbl>
          </a:graphicData>
        </a:graphic>
      </p:graphicFrame>
    </p:spTree>
    <p:extLst>
      <p:ext uri="{BB962C8B-B14F-4D97-AF65-F5344CB8AC3E}">
        <p14:creationId xmlns:p14="http://schemas.microsoft.com/office/powerpoint/2010/main" xmlns="" val="3800606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smtClean="0"/>
              <a:t>Осуществление конверсии отчетности </a:t>
            </a:r>
            <a:endParaRPr lang="ru-RU" dirty="0"/>
          </a:p>
        </p:txBody>
      </p:sp>
      <p:sp>
        <p:nvSpPr>
          <p:cNvPr id="21" name="Fußzeilenplatzhalter 20"/>
          <p:cNvSpPr>
            <a:spLocks noGrp="1"/>
          </p:cNvSpPr>
          <p:nvPr>
            <p:ph type="ftr" sz="quarter" idx="11"/>
          </p:nvPr>
        </p:nvSpPr>
        <p:spPr/>
        <p:txBody>
          <a:bodyPr/>
          <a:lstStyle/>
          <a:p>
            <a:r>
              <a:rPr lang="ru-RU" dirty="0" smtClean="0"/>
              <a:t>Основные сложности внедрения МСФООС</a:t>
            </a:r>
            <a:endParaRPr lang="ru-RU" dirty="0"/>
          </a:p>
        </p:txBody>
      </p:sp>
      <p:graphicFrame>
        <p:nvGraphicFramePr>
          <p:cNvPr id="53" name="Inhaltsplatzhalter 3"/>
          <p:cNvGraphicFramePr>
            <a:graphicFrameLocks noGrp="1"/>
          </p:cNvGraphicFramePr>
          <p:nvPr>
            <p:ph idx="1"/>
          </p:nvPr>
        </p:nvGraphicFramePr>
        <p:xfrm>
          <a:off x="-1494060" y="2162085"/>
          <a:ext cx="13807440" cy="398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Ovale Legende 53"/>
          <p:cNvSpPr/>
          <p:nvPr/>
        </p:nvSpPr>
        <p:spPr>
          <a:xfrm>
            <a:off x="679256" y="6014502"/>
            <a:ext cx="1768510" cy="718457"/>
          </a:xfrm>
          <a:prstGeom prst="wedgeEllipseCallout">
            <a:avLst>
              <a:gd name="adj1" fmla="val 49243"/>
              <a:gd name="adj2" fmla="val -82257"/>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50" b="1" i="0" u="none" strike="noStrike" kern="0" cap="none" spc="0" normalizeH="0" baseline="0" noProof="0" dirty="0" smtClean="0">
                <a:ln>
                  <a:noFill/>
                </a:ln>
                <a:solidFill>
                  <a:srgbClr val="FFFFFF"/>
                </a:solidFill>
                <a:effectLst/>
                <a:uLnTx/>
                <a:uFillTx/>
                <a:latin typeface="Arial"/>
              </a:rPr>
              <a:t>Изучение настроений внутри организации</a:t>
            </a:r>
            <a:endParaRPr kumimoji="0" lang="ru-RU" sz="1050" b="1" i="0" u="none" strike="noStrike" kern="0" cap="none" spc="0" normalizeH="0" baseline="0" noProof="0" dirty="0">
              <a:ln>
                <a:noFill/>
              </a:ln>
              <a:solidFill>
                <a:srgbClr val="FFFFFF"/>
              </a:solidFill>
              <a:effectLst/>
              <a:uLnTx/>
              <a:uFillTx/>
              <a:latin typeface="Arial"/>
            </a:endParaRPr>
          </a:p>
        </p:txBody>
      </p:sp>
      <p:sp>
        <p:nvSpPr>
          <p:cNvPr id="55" name="Ovale Legende 54"/>
          <p:cNvSpPr/>
          <p:nvPr/>
        </p:nvSpPr>
        <p:spPr>
          <a:xfrm>
            <a:off x="3113971" y="5179485"/>
            <a:ext cx="1802674" cy="718457"/>
          </a:xfrm>
          <a:prstGeom prst="wedgeEllipseCallout">
            <a:avLst>
              <a:gd name="adj1" fmla="val 2207"/>
              <a:gd name="adj2" fmla="val -145047"/>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rPr>
              <a:t>Наращивание</a:t>
            </a:r>
            <a:r>
              <a:rPr lang="ru-RU" sz="1800" dirty="0" smtClean="0"/>
              <a:t> </a:t>
            </a:r>
            <a:r>
              <a:rPr kumimoji="0" lang="ru-RU" sz="1200" b="1" i="0" u="none" strike="noStrike" kern="0" cap="none" spc="0" normalizeH="0" baseline="0" noProof="0" dirty="0" smtClean="0">
                <a:ln>
                  <a:noFill/>
                </a:ln>
                <a:solidFill>
                  <a:srgbClr val="FFFFFF"/>
                </a:solidFill>
                <a:effectLst/>
                <a:uLnTx/>
                <a:uFillTx/>
                <a:latin typeface="Arial"/>
              </a:rPr>
              <a:t>потенциала</a:t>
            </a:r>
            <a:endParaRPr kumimoji="0" lang="ru-RU" sz="1200" b="1" i="0" u="none" strike="noStrike" kern="0" cap="none" spc="0" normalizeH="0" baseline="0" noProof="0" dirty="0">
              <a:ln>
                <a:noFill/>
              </a:ln>
              <a:solidFill>
                <a:srgbClr val="FFFFFF"/>
              </a:solidFill>
              <a:effectLst/>
              <a:uLnTx/>
              <a:uFillTx/>
              <a:latin typeface="Arial"/>
            </a:endParaRPr>
          </a:p>
        </p:txBody>
      </p:sp>
      <p:sp>
        <p:nvSpPr>
          <p:cNvPr id="56" name="Ovale Legende 55"/>
          <p:cNvSpPr/>
          <p:nvPr/>
        </p:nvSpPr>
        <p:spPr>
          <a:xfrm>
            <a:off x="4497828" y="4385055"/>
            <a:ext cx="2893927" cy="784098"/>
          </a:xfrm>
          <a:prstGeom prst="wedgeEllipseCallout">
            <a:avLst>
              <a:gd name="adj1" fmla="val -6459"/>
              <a:gd name="adj2" fmla="val -126416"/>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srgbClr val="FFFFFF"/>
                </a:solidFill>
                <a:effectLst/>
                <a:uLnTx/>
                <a:uFillTx/>
                <a:latin typeface="Arial"/>
              </a:rPr>
              <a:t>Первое применение, вступительный баланс, процесс закрытия финансовой отчетности</a:t>
            </a:r>
            <a:endParaRPr kumimoji="0" lang="ru-RU" sz="1100" b="1" i="0" u="none" strike="noStrike" kern="0" cap="none" spc="0" normalizeH="0" baseline="0" noProof="0" dirty="0">
              <a:ln>
                <a:noFill/>
              </a:ln>
              <a:solidFill>
                <a:srgbClr val="FFFFFF"/>
              </a:solidFill>
              <a:effectLst/>
              <a:uLnTx/>
              <a:uFillTx/>
              <a:latin typeface="Arial"/>
            </a:endParaRPr>
          </a:p>
        </p:txBody>
      </p:sp>
      <p:sp>
        <p:nvSpPr>
          <p:cNvPr id="57" name="Ovale Legende 56"/>
          <p:cNvSpPr/>
          <p:nvPr/>
        </p:nvSpPr>
        <p:spPr>
          <a:xfrm>
            <a:off x="7186217" y="3844049"/>
            <a:ext cx="2371411" cy="753627"/>
          </a:xfrm>
          <a:prstGeom prst="wedgeEllipseCallout">
            <a:avLst>
              <a:gd name="adj1" fmla="val -21633"/>
              <a:gd name="adj2" fmla="val -108387"/>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srgbClr val="FFFFFF"/>
                </a:solidFill>
                <a:effectLst/>
                <a:uLnTx/>
                <a:uFillTx/>
                <a:latin typeface="Arial"/>
              </a:rPr>
              <a:t>Аудит</a:t>
            </a:r>
          </a:p>
        </p:txBody>
      </p:sp>
      <p:sp>
        <p:nvSpPr>
          <p:cNvPr id="58" name="Ellipse 57"/>
          <p:cNvSpPr/>
          <p:nvPr/>
        </p:nvSpPr>
        <p:spPr>
          <a:xfrm>
            <a:off x="2433420" y="5686485"/>
            <a:ext cx="118173" cy="124704"/>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59" name="Ellipse 58"/>
          <p:cNvSpPr/>
          <p:nvPr/>
        </p:nvSpPr>
        <p:spPr>
          <a:xfrm>
            <a:off x="3034648" y="4925985"/>
            <a:ext cx="181813" cy="185330"/>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0" name="Ellipse 59"/>
          <p:cNvSpPr/>
          <p:nvPr/>
        </p:nvSpPr>
        <p:spPr>
          <a:xfrm>
            <a:off x="3954143" y="4175821"/>
            <a:ext cx="240429" cy="252882"/>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1" name="Ellipse 60"/>
          <p:cNvSpPr/>
          <p:nvPr/>
        </p:nvSpPr>
        <p:spPr>
          <a:xfrm>
            <a:off x="4578400" y="3775976"/>
            <a:ext cx="309092" cy="299777"/>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2" name="Ellipse 61"/>
          <p:cNvSpPr/>
          <p:nvPr/>
        </p:nvSpPr>
        <p:spPr>
          <a:xfrm>
            <a:off x="5548145" y="3361141"/>
            <a:ext cx="379432" cy="390212"/>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3" name="Ellipse 62"/>
          <p:cNvSpPr/>
          <p:nvPr/>
        </p:nvSpPr>
        <p:spPr>
          <a:xfrm>
            <a:off x="6541980" y="3069617"/>
            <a:ext cx="439722" cy="432079"/>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4" name="Ovale Legende 63"/>
          <p:cNvSpPr/>
          <p:nvPr/>
        </p:nvSpPr>
        <p:spPr>
          <a:xfrm>
            <a:off x="558676" y="4941003"/>
            <a:ext cx="2291024" cy="718457"/>
          </a:xfrm>
          <a:prstGeom prst="wedgeEllipseCallout">
            <a:avLst>
              <a:gd name="adj1" fmla="val 57102"/>
              <a:gd name="adj2" fmla="val -30509"/>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900" b="1" i="0" u="none" strike="noStrike" kern="0" cap="none" spc="0" normalizeH="0" baseline="0" noProof="0" dirty="0" smtClean="0">
                <a:ln>
                  <a:noFill/>
                </a:ln>
                <a:solidFill>
                  <a:srgbClr val="FFFFFF"/>
                </a:solidFill>
                <a:effectLst/>
                <a:uLnTx/>
                <a:uFillTx/>
                <a:latin typeface="Arial"/>
              </a:rPr>
              <a:t>Анализ разрывов/применимости</a:t>
            </a:r>
            <a:endParaRPr kumimoji="0" lang="ru-RU" sz="9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e Legende 64"/>
          <p:cNvSpPr/>
          <p:nvPr/>
        </p:nvSpPr>
        <p:spPr>
          <a:xfrm>
            <a:off x="2930248" y="3134802"/>
            <a:ext cx="1802674" cy="718457"/>
          </a:xfrm>
          <a:prstGeom prst="wedgeEllipseCallout">
            <a:avLst>
              <a:gd name="adj1" fmla="val 42388"/>
              <a:gd name="adj2" fmla="val 50192"/>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900" b="1" i="0" u="none" strike="noStrike" kern="0" cap="none" spc="0" normalizeH="0" baseline="0" noProof="0" dirty="0" smtClean="0">
                <a:ln>
                  <a:noFill/>
                </a:ln>
                <a:solidFill>
                  <a:srgbClr val="FFFFFF"/>
                </a:solidFill>
                <a:effectLst/>
                <a:uLnTx/>
                <a:uFillTx/>
                <a:latin typeface="Arial"/>
              </a:rPr>
              <a:t>Информационные технологии и процессы</a:t>
            </a:r>
            <a:endParaRPr kumimoji="0" lang="ru-RU" sz="900" b="1" i="0" u="none" strike="noStrike" kern="0" cap="none" spc="0" normalizeH="0" baseline="0" noProof="0" dirty="0">
              <a:ln>
                <a:noFill/>
              </a:ln>
              <a:solidFill>
                <a:srgbClr val="FFFFFF"/>
              </a:solidFill>
              <a:effectLst/>
              <a:uLnTx/>
              <a:uFillTx/>
              <a:latin typeface="Arial"/>
            </a:endParaRPr>
          </a:p>
        </p:txBody>
      </p:sp>
      <p:sp>
        <p:nvSpPr>
          <p:cNvPr id="66" name="Ovale Legende 65"/>
          <p:cNvSpPr/>
          <p:nvPr/>
        </p:nvSpPr>
        <p:spPr>
          <a:xfrm>
            <a:off x="6340130" y="1894792"/>
            <a:ext cx="1802674" cy="718457"/>
          </a:xfrm>
          <a:prstGeom prst="wedgeEllipseCallout">
            <a:avLst>
              <a:gd name="adj1" fmla="val -24503"/>
              <a:gd name="adj2" fmla="val 108933"/>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srgbClr val="FFFFFF"/>
                </a:solidFill>
                <a:effectLst/>
                <a:uLnTx/>
                <a:uFillTx/>
                <a:latin typeface="Arial"/>
              </a:rPr>
              <a:t>Консолидация</a:t>
            </a:r>
            <a:endParaRPr kumimoji="0" lang="ru-RU" sz="1100" b="1" i="0" u="none" strike="noStrike" kern="0" cap="none" spc="0" normalizeH="0" baseline="0" noProof="0" dirty="0">
              <a:ln>
                <a:noFill/>
              </a:ln>
              <a:solidFill>
                <a:srgbClr val="FFFFFF"/>
              </a:solidFill>
              <a:effectLst/>
              <a:uLnTx/>
              <a:uFillTx/>
              <a:latin typeface="Arial"/>
            </a:endParaRPr>
          </a:p>
        </p:txBody>
      </p:sp>
      <p:sp>
        <p:nvSpPr>
          <p:cNvPr id="67" name="Ovale Legende 15"/>
          <p:cNvSpPr/>
          <p:nvPr/>
        </p:nvSpPr>
        <p:spPr>
          <a:xfrm>
            <a:off x="639224" y="3716524"/>
            <a:ext cx="2291024" cy="718457"/>
          </a:xfrm>
          <a:prstGeom prst="wedgeEllipseCallout">
            <a:avLst>
              <a:gd name="adj1" fmla="val 72326"/>
              <a:gd name="adj2" fmla="val 70522"/>
            </a:avLst>
          </a:prstGeom>
          <a:solidFill>
            <a:srgbClr val="808080"/>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rPr>
              <a:t>Нормативно-правовая база</a:t>
            </a:r>
            <a:endParaRPr kumimoji="0" lang="ru-RU" sz="1400" b="1" i="0" u="none" strike="noStrike" kern="0" cap="none" spc="0" normalizeH="0" baseline="0" noProof="0" dirty="0">
              <a:ln>
                <a:noFill/>
              </a:ln>
              <a:solidFill>
                <a:srgbClr val="FFFFFF"/>
              </a:solidFill>
              <a:effectLst/>
              <a:uLnTx/>
              <a:uFillTx/>
              <a:latin typeface="Arial"/>
            </a:endParaRPr>
          </a:p>
        </p:txBody>
      </p:sp>
      <p:sp>
        <p:nvSpPr>
          <p:cNvPr id="68" name="Ellipse 11"/>
          <p:cNvSpPr/>
          <p:nvPr/>
        </p:nvSpPr>
        <p:spPr>
          <a:xfrm>
            <a:off x="3474493" y="4508059"/>
            <a:ext cx="226716" cy="216058"/>
          </a:xfrm>
          <a:prstGeom prst="ellipse">
            <a:avLst/>
          </a:prstGeom>
          <a:solidFill>
            <a:srgbClr val="808080">
              <a:hueOff val="0"/>
              <a:satOff val="0"/>
              <a:lumOff val="0"/>
              <a:alphaOff val="0"/>
            </a:srgbClr>
          </a:solidFill>
          <a:ln w="25400" cap="flat" cmpd="sng" algn="ctr">
            <a:solidFill>
              <a:srgbClr val="FFFFFF">
                <a:hueOff val="0"/>
                <a:satOff val="0"/>
                <a:lumOff val="0"/>
                <a:alphaOff val="0"/>
              </a:srgbClr>
            </a:solidFill>
            <a:prstDash val="solid"/>
          </a:ln>
          <a:effectLst/>
        </p:spPr>
      </p:sp>
    </p:spTree>
    <p:extLst>
      <p:ext uri="{BB962C8B-B14F-4D97-AF65-F5344CB8AC3E}">
        <p14:creationId xmlns:p14="http://schemas.microsoft.com/office/powerpoint/2010/main" xmlns="" val="35676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strVal val="#ppt_w*0.70"/>
                                          </p:val>
                                        </p:tav>
                                        <p:tav tm="100000">
                                          <p:val>
                                            <p:strVal val="#ppt_w"/>
                                          </p:val>
                                        </p:tav>
                                      </p:tavLst>
                                    </p:anim>
                                    <p:anim calcmode="lin" valueType="num">
                                      <p:cBhvr>
                                        <p:cTn id="8" dur="1000" fill="hold"/>
                                        <p:tgtEl>
                                          <p:spTgt spid="54"/>
                                        </p:tgtEl>
                                        <p:attrNameLst>
                                          <p:attrName>ppt_h</p:attrName>
                                        </p:attrNameLst>
                                      </p:cBhvr>
                                      <p:tavLst>
                                        <p:tav tm="0">
                                          <p:val>
                                            <p:strVal val="#ppt_h"/>
                                          </p:val>
                                        </p:tav>
                                        <p:tav tm="100000">
                                          <p:val>
                                            <p:strVal val="#ppt_h"/>
                                          </p:val>
                                        </p:tav>
                                      </p:tavLst>
                                    </p:anim>
                                    <p:animEffect transition="in" filter="fade">
                                      <p:cBhvr>
                                        <p:cTn id="9" dur="1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1000" fill="hold"/>
                                        <p:tgtEl>
                                          <p:spTgt spid="64"/>
                                        </p:tgtEl>
                                        <p:attrNameLst>
                                          <p:attrName>ppt_w</p:attrName>
                                        </p:attrNameLst>
                                      </p:cBhvr>
                                      <p:tavLst>
                                        <p:tav tm="0">
                                          <p:val>
                                            <p:strVal val="#ppt_w*0.70"/>
                                          </p:val>
                                        </p:tav>
                                        <p:tav tm="100000">
                                          <p:val>
                                            <p:strVal val="#ppt_w"/>
                                          </p:val>
                                        </p:tav>
                                      </p:tavLst>
                                    </p:anim>
                                    <p:anim calcmode="lin" valueType="num">
                                      <p:cBhvr>
                                        <p:cTn id="15" dur="1000" fill="hold"/>
                                        <p:tgtEl>
                                          <p:spTgt spid="64"/>
                                        </p:tgtEl>
                                        <p:attrNameLst>
                                          <p:attrName>ppt_h</p:attrName>
                                        </p:attrNameLst>
                                      </p:cBhvr>
                                      <p:tavLst>
                                        <p:tav tm="0">
                                          <p:val>
                                            <p:strVal val="#ppt_h"/>
                                          </p:val>
                                        </p:tav>
                                        <p:tav tm="100000">
                                          <p:val>
                                            <p:strVal val="#ppt_h"/>
                                          </p:val>
                                        </p:tav>
                                      </p:tavLst>
                                    </p:anim>
                                    <p:animEffect transition="in" filter="fade">
                                      <p:cBhvr>
                                        <p:cTn id="16" dur="10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1000" fill="hold"/>
                                        <p:tgtEl>
                                          <p:spTgt spid="55"/>
                                        </p:tgtEl>
                                        <p:attrNameLst>
                                          <p:attrName>ppt_w</p:attrName>
                                        </p:attrNameLst>
                                      </p:cBhvr>
                                      <p:tavLst>
                                        <p:tav tm="0">
                                          <p:val>
                                            <p:strVal val="#ppt_w*0.70"/>
                                          </p:val>
                                        </p:tav>
                                        <p:tav tm="100000">
                                          <p:val>
                                            <p:strVal val="#ppt_w"/>
                                          </p:val>
                                        </p:tav>
                                      </p:tavLst>
                                    </p:anim>
                                    <p:anim calcmode="lin" valueType="num">
                                      <p:cBhvr>
                                        <p:cTn id="22" dur="1000" fill="hold"/>
                                        <p:tgtEl>
                                          <p:spTgt spid="55"/>
                                        </p:tgtEl>
                                        <p:attrNameLst>
                                          <p:attrName>ppt_h</p:attrName>
                                        </p:attrNameLst>
                                      </p:cBhvr>
                                      <p:tavLst>
                                        <p:tav tm="0">
                                          <p:val>
                                            <p:strVal val="#ppt_h"/>
                                          </p:val>
                                        </p:tav>
                                        <p:tav tm="100000">
                                          <p:val>
                                            <p:strVal val="#ppt_h"/>
                                          </p:val>
                                        </p:tav>
                                      </p:tavLst>
                                    </p:anim>
                                    <p:animEffect transition="in" filter="fade">
                                      <p:cBhvr>
                                        <p:cTn id="23" dur="1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1000" fill="hold"/>
                                        <p:tgtEl>
                                          <p:spTgt spid="65"/>
                                        </p:tgtEl>
                                        <p:attrNameLst>
                                          <p:attrName>ppt_w</p:attrName>
                                        </p:attrNameLst>
                                      </p:cBhvr>
                                      <p:tavLst>
                                        <p:tav tm="0">
                                          <p:val>
                                            <p:strVal val="#ppt_w*0.70"/>
                                          </p:val>
                                        </p:tav>
                                        <p:tav tm="100000">
                                          <p:val>
                                            <p:strVal val="#ppt_w"/>
                                          </p:val>
                                        </p:tav>
                                      </p:tavLst>
                                    </p:anim>
                                    <p:anim calcmode="lin" valueType="num">
                                      <p:cBhvr>
                                        <p:cTn id="29" dur="1000" fill="hold"/>
                                        <p:tgtEl>
                                          <p:spTgt spid="65"/>
                                        </p:tgtEl>
                                        <p:attrNameLst>
                                          <p:attrName>ppt_h</p:attrName>
                                        </p:attrNameLst>
                                      </p:cBhvr>
                                      <p:tavLst>
                                        <p:tav tm="0">
                                          <p:val>
                                            <p:strVal val="#ppt_h"/>
                                          </p:val>
                                        </p:tav>
                                        <p:tav tm="100000">
                                          <p:val>
                                            <p:strVal val="#ppt_h"/>
                                          </p:val>
                                        </p:tav>
                                      </p:tavLst>
                                    </p:anim>
                                    <p:animEffect transition="in" filter="fade">
                                      <p:cBhvr>
                                        <p:cTn id="30" dur="10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1000" fill="hold"/>
                                        <p:tgtEl>
                                          <p:spTgt spid="56"/>
                                        </p:tgtEl>
                                        <p:attrNameLst>
                                          <p:attrName>ppt_w</p:attrName>
                                        </p:attrNameLst>
                                      </p:cBhvr>
                                      <p:tavLst>
                                        <p:tav tm="0">
                                          <p:val>
                                            <p:strVal val="#ppt_w*0.70"/>
                                          </p:val>
                                        </p:tav>
                                        <p:tav tm="100000">
                                          <p:val>
                                            <p:strVal val="#ppt_w"/>
                                          </p:val>
                                        </p:tav>
                                      </p:tavLst>
                                    </p:anim>
                                    <p:anim calcmode="lin" valueType="num">
                                      <p:cBhvr>
                                        <p:cTn id="36" dur="1000" fill="hold"/>
                                        <p:tgtEl>
                                          <p:spTgt spid="56"/>
                                        </p:tgtEl>
                                        <p:attrNameLst>
                                          <p:attrName>ppt_h</p:attrName>
                                        </p:attrNameLst>
                                      </p:cBhvr>
                                      <p:tavLst>
                                        <p:tav tm="0">
                                          <p:val>
                                            <p:strVal val="#ppt_h"/>
                                          </p:val>
                                        </p:tav>
                                        <p:tav tm="100000">
                                          <p:val>
                                            <p:strVal val="#ppt_h"/>
                                          </p:val>
                                        </p:tav>
                                      </p:tavLst>
                                    </p:anim>
                                    <p:animEffect transition="in" filter="fade">
                                      <p:cBhvr>
                                        <p:cTn id="37" dur="10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strVal val="#ppt_w*0.70"/>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Effect transition="in" filter="fade">
                                      <p:cBhvr>
                                        <p:cTn id="44" dur="10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1000" fill="hold"/>
                                        <p:tgtEl>
                                          <p:spTgt spid="57"/>
                                        </p:tgtEl>
                                        <p:attrNameLst>
                                          <p:attrName>ppt_w</p:attrName>
                                        </p:attrNameLst>
                                      </p:cBhvr>
                                      <p:tavLst>
                                        <p:tav tm="0">
                                          <p:val>
                                            <p:strVal val="#ppt_w*0.70"/>
                                          </p:val>
                                        </p:tav>
                                        <p:tav tm="100000">
                                          <p:val>
                                            <p:strVal val="#ppt_w"/>
                                          </p:val>
                                        </p:tav>
                                      </p:tavLst>
                                    </p:anim>
                                    <p:anim calcmode="lin" valueType="num">
                                      <p:cBhvr>
                                        <p:cTn id="50" dur="1000" fill="hold"/>
                                        <p:tgtEl>
                                          <p:spTgt spid="57"/>
                                        </p:tgtEl>
                                        <p:attrNameLst>
                                          <p:attrName>ppt_h</p:attrName>
                                        </p:attrNameLst>
                                      </p:cBhvr>
                                      <p:tavLst>
                                        <p:tav tm="0">
                                          <p:val>
                                            <p:strVal val="#ppt_h"/>
                                          </p:val>
                                        </p:tav>
                                        <p:tav tm="100000">
                                          <p:val>
                                            <p:strVal val="#ppt_h"/>
                                          </p:val>
                                        </p:tav>
                                      </p:tavLst>
                                    </p:anim>
                                    <p:animEffect transition="in" filter="fade">
                                      <p:cBhvr>
                                        <p:cTn id="51" dur="10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1000" fill="hold"/>
                                        <p:tgtEl>
                                          <p:spTgt spid="67"/>
                                        </p:tgtEl>
                                        <p:attrNameLst>
                                          <p:attrName>ppt_w</p:attrName>
                                        </p:attrNameLst>
                                      </p:cBhvr>
                                      <p:tavLst>
                                        <p:tav tm="0">
                                          <p:val>
                                            <p:strVal val="#ppt_w*0.70"/>
                                          </p:val>
                                        </p:tav>
                                        <p:tav tm="100000">
                                          <p:val>
                                            <p:strVal val="#ppt_w"/>
                                          </p:val>
                                        </p:tav>
                                      </p:tavLst>
                                    </p:anim>
                                    <p:anim calcmode="lin" valueType="num">
                                      <p:cBhvr>
                                        <p:cTn id="57" dur="1000" fill="hold"/>
                                        <p:tgtEl>
                                          <p:spTgt spid="67"/>
                                        </p:tgtEl>
                                        <p:attrNameLst>
                                          <p:attrName>ppt_h</p:attrName>
                                        </p:attrNameLst>
                                      </p:cBhvr>
                                      <p:tavLst>
                                        <p:tav tm="0">
                                          <p:val>
                                            <p:strVal val="#ppt_h"/>
                                          </p:val>
                                        </p:tav>
                                        <p:tav tm="100000">
                                          <p:val>
                                            <p:strVal val="#ppt_h"/>
                                          </p:val>
                                        </p:tav>
                                      </p:tavLst>
                                    </p:anim>
                                    <p:animEffect transition="in" filter="fade">
                                      <p:cBhvr>
                                        <p:cTn id="5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64" grpId="0" animBg="1"/>
      <p:bldP spid="65" grpId="0" animBg="1"/>
      <p:bldP spid="66"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Некоторые подходы к процессу конверсии отчетности</a:t>
            </a:r>
            <a:endParaRPr lang="ru-RU" dirty="0"/>
          </a:p>
        </p:txBody>
      </p:sp>
      <p:sp>
        <p:nvSpPr>
          <p:cNvPr id="3" name="Content Placeholder 2"/>
          <p:cNvSpPr>
            <a:spLocks noGrp="1"/>
          </p:cNvSpPr>
          <p:nvPr>
            <p:ph idx="1"/>
          </p:nvPr>
        </p:nvSpPr>
        <p:spPr/>
        <p:txBody>
          <a:bodyPr/>
          <a:lstStyle/>
          <a:p>
            <a:pPr>
              <a:spcBef>
                <a:spcPts val="100"/>
              </a:spcBef>
            </a:pPr>
            <a:r>
              <a:rPr lang="ru-RU" sz="1400" dirty="0"/>
              <a:t>Африка</a:t>
            </a:r>
          </a:p>
          <a:p>
            <a:pPr lvl="1">
              <a:spcBef>
                <a:spcPts val="100"/>
              </a:spcBef>
            </a:pPr>
            <a:r>
              <a:rPr lang="ru-RU" sz="1200" dirty="0"/>
              <a:t>Разнородная картина (напр., </a:t>
            </a:r>
            <a:r>
              <a:rPr lang="ru-RU" sz="1200" dirty="0" smtClean="0"/>
              <a:t>в ЮАР и Нигерии)</a:t>
            </a:r>
            <a:endParaRPr lang="ru-RU" sz="1200" dirty="0"/>
          </a:p>
          <a:p>
            <a:pPr lvl="1">
              <a:spcBef>
                <a:spcPts val="100"/>
              </a:spcBef>
            </a:pPr>
            <a:r>
              <a:rPr lang="ru-RU" sz="1200" dirty="0"/>
              <a:t>Некоторые африканские страны </a:t>
            </a:r>
            <a:r>
              <a:rPr lang="ru-RU" sz="1200" dirty="0" smtClean="0"/>
              <a:t>планируют применение, а некоторые уже применяют кассовый </a:t>
            </a:r>
            <a:r>
              <a:rPr lang="ru-RU" sz="1200" dirty="0"/>
              <a:t>метод МСФООС</a:t>
            </a:r>
          </a:p>
          <a:p>
            <a:pPr>
              <a:spcBef>
                <a:spcPts val="100"/>
              </a:spcBef>
            </a:pPr>
            <a:r>
              <a:rPr lang="ru-RU" sz="1400" dirty="0"/>
              <a:t>Азия</a:t>
            </a:r>
          </a:p>
          <a:p>
            <a:pPr lvl="1">
              <a:spcBef>
                <a:spcPts val="100"/>
              </a:spcBef>
            </a:pPr>
            <a:r>
              <a:rPr lang="ru-RU" sz="1200" dirty="0"/>
              <a:t>Китай осуществляет пилотные проекты на региональном </a:t>
            </a:r>
            <a:r>
              <a:rPr lang="ru-RU" sz="1200" dirty="0" smtClean="0"/>
              <a:t>уровне в рамках  поэтапного подхода</a:t>
            </a:r>
            <a:endParaRPr lang="ru-RU" sz="1200" dirty="0"/>
          </a:p>
          <a:p>
            <a:pPr lvl="1">
              <a:spcBef>
                <a:spcPts val="100"/>
              </a:spcBef>
            </a:pPr>
            <a:r>
              <a:rPr lang="ru-RU" sz="1200" dirty="0" smtClean="0"/>
              <a:t>Малайзия находится в процессе перехода к методу начисления, который должен произойти до 1 января 2015 года (на федеральном и региональном уровне), после промежуточного этапа, на котором будет использоваться кассовый метод МСФООС</a:t>
            </a:r>
            <a:endParaRPr lang="ru-RU" sz="1200" dirty="0"/>
          </a:p>
          <a:p>
            <a:pPr>
              <a:spcBef>
                <a:spcPts val="100"/>
              </a:spcBef>
            </a:pPr>
            <a:r>
              <a:rPr lang="ru-RU" sz="1400" dirty="0"/>
              <a:t>Европа</a:t>
            </a:r>
          </a:p>
          <a:p>
            <a:pPr lvl="1">
              <a:spcBef>
                <a:spcPts val="100"/>
              </a:spcBef>
            </a:pPr>
            <a:r>
              <a:rPr lang="ru-RU" sz="1200" dirty="0"/>
              <a:t>Разработка Европейских стандартов финансовой отчетности </a:t>
            </a:r>
            <a:r>
              <a:rPr lang="ru-RU" sz="1200" dirty="0" smtClean="0"/>
              <a:t>в общественном секторе, </a:t>
            </a:r>
            <a:r>
              <a:rPr lang="ru-RU" sz="1200" dirty="0"/>
              <a:t>основанных на методе начисления</a:t>
            </a:r>
          </a:p>
          <a:p>
            <a:pPr lvl="1">
              <a:spcBef>
                <a:spcPts val="100"/>
              </a:spcBef>
            </a:pPr>
            <a:r>
              <a:rPr lang="ru-RU" sz="1200" dirty="0" smtClean="0"/>
              <a:t>Затрагивает все административные уровни (федеральные, национальные органы власти, агентства и муниципалитеты)</a:t>
            </a:r>
          </a:p>
          <a:p>
            <a:pPr lvl="1">
              <a:spcBef>
                <a:spcPts val="100"/>
              </a:spcBef>
            </a:pPr>
            <a:r>
              <a:rPr lang="ru-RU" sz="1200" dirty="0" smtClean="0"/>
              <a:t>Поэтапный подход; планируется постепенный переход, небольшие организации освобождаются от обязательного применения стандартов</a:t>
            </a:r>
            <a:endParaRPr lang="ru-RU" sz="1200" dirty="0"/>
          </a:p>
          <a:p>
            <a:pPr>
              <a:spcBef>
                <a:spcPts val="100"/>
              </a:spcBef>
            </a:pPr>
            <a:r>
              <a:rPr lang="ru-RU" sz="1400" dirty="0"/>
              <a:t>Страны Ближнего Востока и Северной Африки - ОАЭ</a:t>
            </a:r>
          </a:p>
          <a:p>
            <a:pPr lvl="1">
              <a:spcBef>
                <a:spcPts val="100"/>
              </a:spcBef>
            </a:pPr>
            <a:r>
              <a:rPr lang="ru-RU" sz="1200" dirty="0" smtClean="0"/>
              <a:t>Наилучшие показатели</a:t>
            </a:r>
            <a:endParaRPr lang="ru-RU" sz="1200" dirty="0"/>
          </a:p>
          <a:p>
            <a:pPr lvl="1">
              <a:spcBef>
                <a:spcPts val="100"/>
              </a:spcBef>
            </a:pPr>
            <a:r>
              <a:rPr lang="ru-RU" sz="1200" dirty="0"/>
              <a:t>Основное внимание уделяется подготовке первой финансовой отчетности </a:t>
            </a:r>
            <a:r>
              <a:rPr lang="ru-RU" sz="1200" dirty="0" smtClean="0"/>
              <a:t>по </a:t>
            </a:r>
            <a:r>
              <a:rPr lang="ru-RU" sz="1200" dirty="0" err="1" smtClean="0"/>
              <a:t>МСФООС</a:t>
            </a:r>
            <a:endParaRPr lang="ru-RU" sz="1200" dirty="0"/>
          </a:p>
          <a:p>
            <a:pPr>
              <a:spcBef>
                <a:spcPts val="100"/>
              </a:spcBef>
            </a:pPr>
            <a:r>
              <a:rPr lang="ru-RU" sz="1400" dirty="0"/>
              <a:t>Южная Америка - Бразилия</a:t>
            </a:r>
          </a:p>
          <a:p>
            <a:pPr lvl="1">
              <a:spcBef>
                <a:spcPts val="100"/>
              </a:spcBef>
            </a:pPr>
            <a:r>
              <a:rPr lang="ru-RU" sz="1200" dirty="0"/>
              <a:t>Непосредственный переход на метод начисления с подготовкой вступительного баланса на 1 января 2015 года</a:t>
            </a:r>
          </a:p>
          <a:p>
            <a:pPr lvl="1">
              <a:spcBef>
                <a:spcPts val="100"/>
              </a:spcBef>
            </a:pPr>
            <a:r>
              <a:rPr lang="ru-RU" sz="1200" dirty="0"/>
              <a:t>Реформы затрагивают все три уровня общественного сектора (федеральный, региональный и муниципальный)</a:t>
            </a:r>
          </a:p>
        </p:txBody>
      </p:sp>
      <p:sp>
        <p:nvSpPr>
          <p:cNvPr id="4" name="Footer Placeholder 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406044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Конверсия: основные сложности и процесс внедрения</a:t>
            </a:r>
            <a:endParaRPr lang="ru-RU" dirty="0"/>
          </a:p>
        </p:txBody>
      </p:sp>
      <p:sp>
        <p:nvSpPr>
          <p:cNvPr id="3" name="Fußzeilenplatzhalter 2"/>
          <p:cNvSpPr>
            <a:spLocks noGrp="1"/>
          </p:cNvSpPr>
          <p:nvPr>
            <p:ph type="ftr" sz="quarter" idx="10"/>
          </p:nvPr>
        </p:nvSpPr>
        <p:spPr/>
        <p:txBody>
          <a:bodyPr/>
          <a:lstStyle/>
          <a:p>
            <a:r>
              <a:rPr lang="ru-RU" dirty="0" smtClean="0"/>
              <a:t>Основные сложности внедрения МСФООС</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534671" y="220537"/>
            <a:ext cx="9627773" cy="952159"/>
          </a:xfrm>
          <a:prstGeom prst="rect">
            <a:avLst/>
          </a:prstGeom>
          <a:noFill/>
          <a:ln w="9525">
            <a:noFill/>
            <a:miter lim="800000"/>
            <a:headEnd/>
            <a:tailEnd/>
          </a:ln>
          <a:effectLst/>
        </p:spPr>
        <p:txBody>
          <a:bodyPr vert="horz" wrap="square" lIns="0" tIns="41065" rIns="0" bIns="0" numCol="1" anchor="t" anchorCtr="0" compatLnSpc="1">
            <a:prstTxWarp prst="textNoShape">
              <a:avLst/>
            </a:prstTxWarp>
          </a:bodyPr>
          <a:lstStyle/>
          <a:p>
            <a:pPr fontAlgn="base">
              <a:lnSpc>
                <a:spcPct val="85000"/>
              </a:lnSpc>
              <a:spcBef>
                <a:spcPct val="0"/>
              </a:spcBef>
              <a:spcAft>
                <a:spcPct val="0"/>
              </a:spcAft>
              <a:defRPr/>
            </a:pPr>
            <a:endParaRPr lang="de-DE" sz="2700" b="1" kern="0" dirty="0">
              <a:solidFill>
                <a:srgbClr val="646464"/>
              </a:solidFill>
              <a:latin typeface="+mj-lt"/>
              <a:ea typeface="+mj-ea"/>
              <a:cs typeface="+mj-cs"/>
            </a:endParaRPr>
          </a:p>
        </p:txBody>
      </p:sp>
      <p:sp>
        <p:nvSpPr>
          <p:cNvPr id="22" name="Titel 21"/>
          <p:cNvSpPr>
            <a:spLocks noGrp="1"/>
          </p:cNvSpPr>
          <p:nvPr>
            <p:ph type="title"/>
          </p:nvPr>
        </p:nvSpPr>
        <p:spPr/>
        <p:txBody>
          <a:bodyPr/>
          <a:lstStyle/>
          <a:p>
            <a:r>
              <a:rPr lang="ru-RU" sz="2400" dirty="0" smtClean="0"/>
              <a:t>Влияние конверсии на организацию и ключевые вопросы</a:t>
            </a:r>
            <a:r>
              <a:rPr sz="2400" dirty="0"/>
              <a:t/>
            </a:r>
            <a:br>
              <a:rPr sz="2400" dirty="0"/>
            </a:br>
            <a:r>
              <a:rPr lang="ru-RU" sz="2400" dirty="0" smtClean="0"/>
              <a:t>Сфера действия/содержание</a:t>
            </a:r>
            <a:r>
              <a:rPr sz="2400" dirty="0"/>
              <a:t/>
            </a:r>
            <a:br>
              <a:rPr sz="2400" dirty="0"/>
            </a:br>
            <a:endParaRPr lang="ru-RU" sz="2400" dirty="0"/>
          </a:p>
        </p:txBody>
      </p:sp>
      <p:sp>
        <p:nvSpPr>
          <p:cNvPr id="43" name="Text Box 2"/>
          <p:cNvSpPr txBox="1">
            <a:spLocks noChangeArrowheads="1"/>
          </p:cNvSpPr>
          <p:nvPr/>
        </p:nvSpPr>
        <p:spPr bwMode="auto">
          <a:xfrm>
            <a:off x="1026220" y="2075098"/>
            <a:ext cx="3886076" cy="4675126"/>
          </a:xfrm>
          <a:prstGeom prst="rect">
            <a:avLst/>
          </a:prstGeom>
          <a:solidFill>
            <a:srgbClr val="808080"/>
          </a:solidFill>
          <a:ln w="9525">
            <a:noFill/>
            <a:miter lim="800000"/>
            <a:headEnd/>
            <a:tailEnd/>
          </a:ln>
          <a:effectLst/>
        </p:spPr>
        <p:txBody>
          <a:bodyPr wrap="square">
            <a:spAutoFit/>
          </a:bodyPr>
          <a:lstStyle/>
          <a:p>
            <a:pPr marL="225425" marR="0" lvl="0" indent="-225425" defTabSz="914400" eaLnBrk="0" fontAlgn="auto" latinLnBrk="0" hangingPunct="0">
              <a:lnSpc>
                <a:spcPct val="80000"/>
              </a:lnSpc>
              <a:spcBef>
                <a:spcPts val="600"/>
              </a:spcBef>
              <a:spcAft>
                <a:spcPts val="600"/>
              </a:spcAft>
              <a:buClrTx/>
              <a:buSzTx/>
              <a:buFontTx/>
              <a:buNone/>
              <a:tabLst/>
              <a:defRPr/>
            </a:pPr>
            <a:r>
              <a:rPr kumimoji="0" lang="ru-RU" sz="1800" b="1" i="0" u="none" strike="noStrike" kern="0" cap="none" spc="0" normalizeH="0" baseline="0" noProof="0" dirty="0">
                <a:ln>
                  <a:noFill/>
                </a:ln>
                <a:solidFill>
                  <a:srgbClr val="FFFFFF">
                    <a:lumMod val="95000"/>
                  </a:srgbClr>
                </a:solidFill>
                <a:effectLst/>
                <a:uLnTx/>
                <a:uFillTx/>
              </a:rPr>
              <a:t>Ключевые </a:t>
            </a:r>
            <a:r>
              <a:rPr kumimoji="0" lang="ru-RU" sz="1800" b="1" i="0" u="none" strike="noStrike" kern="0" cap="none" spc="0" normalizeH="0" baseline="0" noProof="0" dirty="0" smtClean="0">
                <a:ln>
                  <a:noFill/>
                </a:ln>
                <a:solidFill>
                  <a:srgbClr val="FFFFFF">
                    <a:lumMod val="95000"/>
                  </a:srgbClr>
                </a:solidFill>
                <a:effectLst/>
                <a:uLnTx/>
                <a:uFillTx/>
              </a:rPr>
              <a:t>вопросы</a:t>
            </a:r>
            <a:endParaRPr kumimoji="0" lang="ru-RU" sz="1800" b="1" i="0" u="none" strike="noStrike" kern="0" cap="none" spc="0" normalizeH="0" baseline="0" noProof="0" dirty="0">
              <a:ln>
                <a:noFill/>
              </a:ln>
              <a:solidFill>
                <a:srgbClr val="FFFFFF">
                  <a:lumMod val="95000"/>
                </a:srgbClr>
              </a:solidFill>
              <a:effectLst/>
              <a:uLnTx/>
              <a:uFillTx/>
            </a:endParaRP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a:ln>
                  <a:noFill/>
                </a:ln>
                <a:solidFill>
                  <a:srgbClr val="FFFFFF">
                    <a:lumMod val="95000"/>
                  </a:srgbClr>
                </a:solidFill>
                <a:effectLst/>
                <a:uLnTx/>
                <a:uFillTx/>
                <a:latin typeface="Arial"/>
              </a:rPr>
              <a:t>Уровень поддержки со стороны </a:t>
            </a:r>
            <a:r>
              <a:rPr kumimoji="0" lang="ru-RU" sz="1600" b="0" i="0" u="none" strike="noStrike" kern="0" cap="none" spc="0" normalizeH="0" baseline="0" noProof="0" dirty="0" smtClean="0">
                <a:ln>
                  <a:noFill/>
                </a:ln>
                <a:solidFill>
                  <a:srgbClr val="FFFFFF">
                    <a:lumMod val="95000"/>
                  </a:srgbClr>
                </a:solidFill>
                <a:effectLst/>
                <a:uLnTx/>
                <a:uFillTx/>
                <a:latin typeface="Arial"/>
              </a:rPr>
              <a:t>государства/исполнительных</a:t>
            </a:r>
            <a:r>
              <a:rPr lang="ru-RU" sz="1600" kern="0" dirty="0" smtClean="0">
                <a:solidFill>
                  <a:srgbClr val="FFFFFF">
                    <a:lumMod val="95000"/>
                  </a:srgbClr>
                </a:solidFill>
                <a:latin typeface="Arial"/>
              </a:rPr>
              <a:t> органов</a:t>
            </a:r>
            <a:endParaRPr kumimoji="0" lang="ru-RU" sz="1600" b="0" i="0" u="none" strike="noStrike" kern="0" cap="none" spc="0" normalizeH="0" baseline="0" noProof="0" dirty="0">
              <a:ln>
                <a:noFill/>
              </a:ln>
              <a:solidFill>
                <a:srgbClr val="FFFFFF">
                  <a:lumMod val="95000"/>
                </a:srgbClr>
              </a:solidFill>
              <a:effectLst/>
              <a:uLnTx/>
              <a:uFillTx/>
              <a:latin typeface="Arial"/>
            </a:endParaRP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a:ln>
                  <a:noFill/>
                </a:ln>
                <a:solidFill>
                  <a:srgbClr val="FFFFFF">
                    <a:lumMod val="95000"/>
                  </a:srgbClr>
                </a:solidFill>
                <a:effectLst/>
                <a:uLnTx/>
                <a:uFillTx/>
                <a:latin typeface="Arial"/>
              </a:rPr>
              <a:t>Нормативно-правовая база</a:t>
            </a: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a:ln>
                  <a:noFill/>
                </a:ln>
                <a:solidFill>
                  <a:srgbClr val="FFFFFF">
                    <a:lumMod val="95000"/>
                  </a:srgbClr>
                </a:solidFill>
                <a:effectLst/>
                <a:uLnTx/>
                <a:uFillTx/>
                <a:latin typeface="Arial"/>
              </a:rPr>
              <a:t>Накопленные знания и опыт в области </a:t>
            </a:r>
            <a:r>
              <a:rPr kumimoji="0" lang="ru-RU" sz="1600" b="0" i="0" u="none" strike="noStrike" kern="0" cap="none" spc="0" normalizeH="0" baseline="0" noProof="0" dirty="0" smtClean="0">
                <a:ln>
                  <a:noFill/>
                </a:ln>
                <a:solidFill>
                  <a:srgbClr val="FFFFFF">
                    <a:lumMod val="95000"/>
                  </a:srgbClr>
                </a:solidFill>
                <a:effectLst/>
                <a:uLnTx/>
                <a:uFillTx/>
                <a:latin typeface="Arial"/>
              </a:rPr>
              <a:t>учета по методу начисления/наращивание практической базы</a:t>
            </a:r>
            <a:endParaRPr kumimoji="0" lang="ru-RU" sz="1600" b="0" i="0" u="none" strike="noStrike" kern="0" cap="none" spc="0" normalizeH="0" baseline="0" noProof="0" dirty="0">
              <a:ln>
                <a:noFill/>
              </a:ln>
              <a:solidFill>
                <a:srgbClr val="FFFFFF">
                  <a:lumMod val="95000"/>
                </a:srgbClr>
              </a:solidFill>
              <a:effectLst/>
              <a:uLnTx/>
              <a:uFillTx/>
              <a:latin typeface="Arial"/>
            </a:endParaRP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smtClean="0">
                <a:ln>
                  <a:noFill/>
                </a:ln>
                <a:solidFill>
                  <a:srgbClr val="FFFFFF">
                    <a:lumMod val="95000"/>
                  </a:srgbClr>
                </a:solidFill>
                <a:effectLst/>
                <a:uLnTx/>
                <a:uFillTx/>
                <a:latin typeface="Arial"/>
              </a:rPr>
              <a:t>Кадровая поддержка реформ</a:t>
            </a:r>
            <a:endParaRPr kumimoji="0" lang="ru-RU" sz="1600" b="0" i="0" u="none" strike="noStrike" kern="0" cap="none" spc="0" normalizeH="0" baseline="0" noProof="0" dirty="0">
              <a:ln>
                <a:noFill/>
              </a:ln>
              <a:solidFill>
                <a:srgbClr val="FFFFFF">
                  <a:lumMod val="95000"/>
                </a:srgbClr>
              </a:solidFill>
              <a:effectLst/>
              <a:uLnTx/>
              <a:uFillTx/>
              <a:latin typeface="Arial"/>
            </a:endParaRP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smtClean="0">
                <a:ln>
                  <a:noFill/>
                </a:ln>
                <a:solidFill>
                  <a:srgbClr val="FFFFFF">
                    <a:lumMod val="95000"/>
                  </a:srgbClr>
                </a:solidFill>
                <a:effectLst/>
                <a:uLnTx/>
                <a:uFillTx/>
                <a:latin typeface="Arial"/>
              </a:rPr>
              <a:t>Внедрение ИТ-системы</a:t>
            </a: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a:ln>
                  <a:noFill/>
                </a:ln>
                <a:solidFill>
                  <a:srgbClr val="FFFFFF">
                    <a:lumMod val="95000"/>
                  </a:srgbClr>
                </a:solidFill>
                <a:effectLst/>
                <a:uLnTx/>
                <a:uFillTx/>
                <a:latin typeface="Arial"/>
              </a:rPr>
              <a:t>Влияние </a:t>
            </a:r>
            <a:r>
              <a:rPr kumimoji="0" lang="ru-RU" sz="1600" b="0" i="0" u="none" strike="noStrike" kern="0" cap="none" spc="0" normalizeH="0" baseline="0" noProof="0" dirty="0" smtClean="0">
                <a:ln>
                  <a:noFill/>
                </a:ln>
                <a:solidFill>
                  <a:srgbClr val="FFFFFF">
                    <a:lumMod val="95000"/>
                  </a:srgbClr>
                </a:solidFill>
                <a:effectLst/>
                <a:uLnTx/>
                <a:uFillTx/>
                <a:latin typeface="Arial"/>
              </a:rPr>
              <a:t>конверсии на </a:t>
            </a:r>
            <a:r>
              <a:rPr kumimoji="0" lang="ru-RU" sz="1600" b="0" i="0" u="none" strike="noStrike" kern="0" cap="none" spc="0" normalizeH="0" baseline="0" noProof="0" dirty="0">
                <a:ln>
                  <a:noFill/>
                </a:ln>
                <a:solidFill>
                  <a:srgbClr val="FFFFFF">
                    <a:lumMod val="95000"/>
                  </a:srgbClr>
                </a:solidFill>
                <a:effectLst/>
                <a:uLnTx/>
                <a:uFillTx/>
                <a:latin typeface="Arial"/>
              </a:rPr>
              <a:t>организацию </a:t>
            </a:r>
            <a:r>
              <a:rPr kumimoji="0" lang="ru-RU" sz="1600" b="0" i="0" u="none" strike="noStrike" kern="0" cap="none" spc="0" normalizeH="0" baseline="0" noProof="0" dirty="0" smtClean="0">
                <a:ln>
                  <a:noFill/>
                </a:ln>
                <a:solidFill>
                  <a:srgbClr val="FFFFFF">
                    <a:lumMod val="95000"/>
                  </a:srgbClr>
                </a:solidFill>
                <a:effectLst/>
                <a:uLnTx/>
                <a:uFillTx/>
                <a:latin typeface="Arial"/>
              </a:rPr>
              <a:t>(изменения </a:t>
            </a:r>
            <a:r>
              <a:rPr kumimoji="0" lang="ru-RU" sz="1600" b="0" i="0" u="none" strike="noStrike" kern="0" cap="none" spc="0" normalizeH="0" baseline="0" noProof="0" dirty="0">
                <a:ln>
                  <a:noFill/>
                </a:ln>
                <a:solidFill>
                  <a:srgbClr val="FFFFFF">
                    <a:lumMod val="95000"/>
                  </a:srgbClr>
                </a:solidFill>
                <a:effectLst/>
                <a:uLnTx/>
                <a:uFillTx/>
                <a:latin typeface="Arial"/>
              </a:rPr>
              <a:t>процессов и </a:t>
            </a:r>
            <a:r>
              <a:rPr kumimoji="0" lang="ru-RU" sz="1600" b="0" i="0" u="none" strike="noStrike" kern="0" cap="none" spc="0" normalizeH="0" baseline="0" noProof="0" dirty="0" smtClean="0">
                <a:ln>
                  <a:noFill/>
                </a:ln>
                <a:solidFill>
                  <a:srgbClr val="FFFFFF">
                    <a:lumMod val="95000"/>
                  </a:srgbClr>
                </a:solidFill>
                <a:effectLst/>
                <a:uLnTx/>
                <a:uFillTx/>
                <a:latin typeface="Arial"/>
              </a:rPr>
              <a:t>систем)</a:t>
            </a:r>
            <a:endParaRPr kumimoji="0" lang="ru-RU" sz="1600" b="0" i="0" u="none" strike="noStrike" kern="0" cap="none" spc="0" normalizeH="0" baseline="0" noProof="0" dirty="0">
              <a:ln>
                <a:noFill/>
              </a:ln>
              <a:solidFill>
                <a:srgbClr val="FFFFFF">
                  <a:lumMod val="95000"/>
                </a:srgbClr>
              </a:solidFill>
              <a:effectLst/>
              <a:uLnTx/>
              <a:uFillTx/>
              <a:latin typeface="Arial"/>
            </a:endParaRPr>
          </a:p>
          <a:p>
            <a:pPr marL="360363" marR="0" lvl="1" indent="-360363" defTabSz="914400" eaLnBrk="0" fontAlgn="auto" latinLnBrk="0" hangingPunct="0">
              <a:lnSpc>
                <a:spcPct val="100000"/>
              </a:lnSpc>
              <a:spcBef>
                <a:spcPct val="20000"/>
              </a:spcBef>
              <a:spcAft>
                <a:spcPts val="0"/>
              </a:spcAft>
              <a:buClr>
                <a:srgbClr val="FFD200"/>
              </a:buClr>
              <a:buSzPct val="75000"/>
              <a:buFont typeface="Arial" charset="0"/>
              <a:buChar char="►"/>
              <a:tabLst/>
              <a:defRPr/>
            </a:pPr>
            <a:r>
              <a:rPr kumimoji="0" lang="ru-RU" sz="1600" b="0" i="0" u="none" strike="noStrike" kern="0" cap="none" spc="0" normalizeH="0" baseline="0" noProof="0" dirty="0">
                <a:ln>
                  <a:noFill/>
                </a:ln>
                <a:solidFill>
                  <a:srgbClr val="FFFFFF">
                    <a:lumMod val="95000"/>
                  </a:srgbClr>
                </a:solidFill>
                <a:effectLst/>
                <a:uLnTx/>
                <a:uFillTx/>
                <a:latin typeface="Arial"/>
              </a:rPr>
              <a:t>Регистрация и оценка активов и </a:t>
            </a:r>
            <a:r>
              <a:rPr kumimoji="0" lang="ru-RU" sz="1600" b="0" i="0" u="none" strike="noStrike" kern="0" cap="none" spc="0" normalizeH="0" baseline="0" noProof="0" dirty="0" smtClean="0">
                <a:ln>
                  <a:noFill/>
                </a:ln>
                <a:solidFill>
                  <a:srgbClr val="FFFFFF">
                    <a:lumMod val="95000"/>
                  </a:srgbClr>
                </a:solidFill>
                <a:effectLst/>
                <a:uLnTx/>
                <a:uFillTx/>
                <a:latin typeface="Arial"/>
              </a:rPr>
              <a:t>обязательств/вступительный баланс</a:t>
            </a:r>
            <a:endParaRPr kumimoji="0" lang="ru-RU" sz="1600" b="0" i="0" u="none" strike="noStrike" kern="0" cap="none" spc="0" normalizeH="0" baseline="0" noProof="0" dirty="0">
              <a:ln>
                <a:noFill/>
              </a:ln>
              <a:solidFill>
                <a:srgbClr val="FFFFFF">
                  <a:lumMod val="95000"/>
                </a:srgbClr>
              </a:solidFill>
              <a:effectLst/>
              <a:uLnTx/>
              <a:uFillTx/>
              <a:latin typeface="Arial"/>
            </a:endParaRPr>
          </a:p>
        </p:txBody>
      </p:sp>
      <p:grpSp>
        <p:nvGrpSpPr>
          <p:cNvPr id="44" name="Group 3"/>
          <p:cNvGrpSpPr>
            <a:grpSpLocks/>
          </p:cNvGrpSpPr>
          <p:nvPr/>
        </p:nvGrpSpPr>
        <p:grpSpPr bwMode="auto">
          <a:xfrm>
            <a:off x="5346700" y="1809894"/>
            <a:ext cx="3889375" cy="3105150"/>
            <a:chOff x="622" y="2316"/>
            <a:chExt cx="2069" cy="1764"/>
          </a:xfrm>
        </p:grpSpPr>
        <p:sp>
          <p:nvSpPr>
            <p:cNvPr id="45" name="Oval 4"/>
            <p:cNvSpPr>
              <a:spLocks noChangeArrowheads="1"/>
            </p:cNvSpPr>
            <p:nvPr/>
          </p:nvSpPr>
          <p:spPr bwMode="auto">
            <a:xfrm>
              <a:off x="622" y="2316"/>
              <a:ext cx="2069" cy="1764"/>
            </a:xfrm>
            <a:prstGeom prst="ellipse">
              <a:avLst/>
            </a:prstGeom>
            <a:solidFill>
              <a:srgbClr val="808080"/>
            </a:solidFill>
            <a:ln w="12700">
              <a:solidFill>
                <a:srgbClr val="000000"/>
              </a:solidFill>
              <a:round/>
              <a:headEnd/>
              <a:tailEnd/>
            </a:ln>
            <a:effectLst>
              <a:outerShdw dist="40161" dir="4293903" algn="ctr" rotWithShape="0">
                <a:srgbClr val="646464"/>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46" name="Oval 5"/>
            <p:cNvSpPr>
              <a:spLocks noChangeArrowheads="1"/>
            </p:cNvSpPr>
            <p:nvPr/>
          </p:nvSpPr>
          <p:spPr bwMode="auto">
            <a:xfrm>
              <a:off x="710" y="2364"/>
              <a:ext cx="1887" cy="1457"/>
            </a:xfrm>
            <a:prstGeom prst="ellipse">
              <a:avLst/>
            </a:prstGeom>
            <a:solidFill>
              <a:srgbClr val="FFD200"/>
            </a:solidFill>
            <a:ln w="12700">
              <a:solidFill>
                <a:srgbClr val="000000"/>
              </a:solidFill>
              <a:round/>
              <a:headEnd/>
              <a:tailEnd/>
            </a:ln>
            <a:effectLst>
              <a:outerShdw dist="35921" dir="2700000" algn="ctr" rotWithShape="0">
                <a:srgbClr val="646464"/>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47" name="Oval 6"/>
            <p:cNvSpPr>
              <a:spLocks noChangeArrowheads="1"/>
            </p:cNvSpPr>
            <p:nvPr/>
          </p:nvSpPr>
          <p:spPr bwMode="auto">
            <a:xfrm>
              <a:off x="842" y="2414"/>
              <a:ext cx="1574" cy="1173"/>
            </a:xfrm>
            <a:prstGeom prst="ellipse">
              <a:avLst/>
            </a:prstGeom>
            <a:solidFill>
              <a:srgbClr val="DDDDDD"/>
            </a:solidFill>
            <a:ln w="12700">
              <a:solidFill>
                <a:srgbClr val="000000"/>
              </a:solidFill>
              <a:round/>
              <a:headEnd/>
              <a:tailEnd/>
            </a:ln>
            <a:effectLst>
              <a:outerShdw dist="35921" dir="2700000" algn="ctr" rotWithShape="0">
                <a:srgbClr val="646464"/>
              </a:outerShdw>
            </a:effectLst>
          </p:spPr>
          <p:txBody>
            <a:bodyPr/>
            <a:lstStyle/>
            <a:p>
              <a:pPr marL="0" marR="0" lvl="0" indent="0" algn="l" defTabSz="914400" eaLnBrk="0" fontAlgn="auto" latinLnBrk="0" hangingPunct="0">
                <a:lnSpc>
                  <a:spcPct val="100000"/>
                </a:lnSpc>
                <a:spcBef>
                  <a:spcPct val="50000"/>
                </a:spcBef>
                <a:spcAft>
                  <a:spcPts val="0"/>
                </a:spcAft>
                <a:buClrTx/>
                <a:buSzTx/>
                <a:buFontTx/>
                <a:buNone/>
                <a:tabLst/>
                <a:defRPr/>
              </a:pPr>
              <a:endParaRPr kumimoji="0" lang="fr-CA" sz="2000" b="0" i="0" u="none" strike="noStrike" kern="0" cap="none" spc="0" normalizeH="0" baseline="0" noProof="0">
                <a:ln>
                  <a:noFill/>
                </a:ln>
                <a:solidFill>
                  <a:sysClr val="windowText" lastClr="000000"/>
                </a:solidFill>
                <a:effectLst/>
                <a:uLnTx/>
                <a:uFillTx/>
                <a:latin typeface="Times" pitchFamily="18" charset="0"/>
              </a:endParaRPr>
            </a:p>
          </p:txBody>
        </p:sp>
        <p:sp>
          <p:nvSpPr>
            <p:cNvPr id="48" name="AutoShape 7"/>
            <p:cNvSpPr>
              <a:spLocks noChangeArrowheads="1"/>
            </p:cNvSpPr>
            <p:nvPr/>
          </p:nvSpPr>
          <p:spPr bwMode="auto">
            <a:xfrm>
              <a:off x="1255" y="2556"/>
              <a:ext cx="773" cy="687"/>
            </a:xfrm>
            <a:prstGeom prst="triangle">
              <a:avLst>
                <a:gd name="adj" fmla="val 50000"/>
              </a:avLst>
            </a:prstGeom>
            <a:solidFill>
              <a:srgbClr val="FFD200"/>
            </a:solidFill>
            <a:ln w="9525">
              <a:solidFill>
                <a:srgbClr val="646464"/>
              </a:solidFill>
              <a:miter lim="800000"/>
              <a:headEnd/>
              <a:tailEnd/>
            </a:ln>
            <a:effectLst>
              <a:outerShdw dist="63500" dir="2212194" algn="ctr" rotWithShape="0">
                <a:srgbClr val="646464"/>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49" name="Oval 8"/>
            <p:cNvSpPr>
              <a:spLocks noChangeArrowheads="1"/>
            </p:cNvSpPr>
            <p:nvPr/>
          </p:nvSpPr>
          <p:spPr bwMode="auto">
            <a:xfrm>
              <a:off x="1796" y="3044"/>
              <a:ext cx="588" cy="304"/>
            </a:xfrm>
            <a:prstGeom prst="ellipse">
              <a:avLst/>
            </a:prstGeom>
            <a:solidFill>
              <a:srgbClr val="808080"/>
            </a:solidFill>
            <a:ln w="12700">
              <a:solidFill>
                <a:srgbClr val="000000"/>
              </a:solidFill>
              <a:round/>
              <a:headEnd/>
              <a:tailEnd/>
            </a:ln>
            <a:effectLst>
              <a:outerShdw dist="28398" dir="1593903" algn="ctr" rotWithShape="0">
                <a:srgbClr val="646464"/>
              </a:outerShdw>
            </a:effectLst>
          </p:spPr>
          <p:txBody>
            <a:bodyPr/>
            <a:lstStyle/>
            <a:p>
              <a:pPr marL="0" marR="0" lvl="0" indent="0" algn="l" defTabSz="914400" eaLnBrk="0" fontAlgn="auto" latinLnBrk="0" hangingPunct="0">
                <a:lnSpc>
                  <a:spcPct val="100000"/>
                </a:lnSpc>
                <a:spcBef>
                  <a:spcPct val="50000"/>
                </a:spcBef>
                <a:spcAft>
                  <a:spcPts val="0"/>
                </a:spcAft>
                <a:buClrTx/>
                <a:buSzTx/>
                <a:buFontTx/>
                <a:buNone/>
                <a:tabLst/>
                <a:defRPr/>
              </a:pPr>
              <a:endParaRPr kumimoji="0" lang="fr-CA" sz="2000" b="0" i="0" u="none" strike="noStrike" kern="0" cap="none" spc="0" normalizeH="0" baseline="0" noProof="0">
                <a:ln>
                  <a:noFill/>
                </a:ln>
                <a:solidFill>
                  <a:sysClr val="windowText" lastClr="000000"/>
                </a:solidFill>
                <a:effectLst/>
                <a:uLnTx/>
                <a:uFillTx/>
                <a:latin typeface="Times" pitchFamily="18" charset="0"/>
              </a:endParaRPr>
            </a:p>
          </p:txBody>
        </p:sp>
        <p:sp>
          <p:nvSpPr>
            <p:cNvPr id="50" name="Rectangle 9"/>
            <p:cNvSpPr>
              <a:spLocks noChangeArrowheads="1"/>
            </p:cNvSpPr>
            <p:nvPr/>
          </p:nvSpPr>
          <p:spPr bwMode="auto">
            <a:xfrm>
              <a:off x="1862" y="3153"/>
              <a:ext cx="412" cy="86"/>
            </a:xfrm>
            <a:prstGeom prst="rect">
              <a:avLst/>
            </a:prstGeom>
            <a:noFill/>
            <a:ln w="9525">
              <a:noFill/>
              <a:miter lim="800000"/>
              <a:headEnd/>
              <a:tailEnd/>
            </a:ln>
          </p:spPr>
          <p:txBody>
            <a:bodyPr wrap="none" lIns="0" tIns="0" rIns="0" bIns="0">
              <a:spAutoFit/>
            </a:bodyPr>
            <a:lstStyle/>
            <a:p>
              <a:pPr marL="0" marR="0" lvl="0" indent="0" algn="l" defTabSz="914400" eaLnBrk="0" fontAlgn="auto" latinLnBrk="0" hangingPunct="0">
                <a:lnSpc>
                  <a:spcPct val="100000"/>
                </a:lnSpc>
                <a:spcBef>
                  <a:spcPct val="50000"/>
                </a:spcBef>
                <a:spcAft>
                  <a:spcPts val="0"/>
                </a:spcAft>
                <a:buClrTx/>
                <a:buSzTx/>
                <a:buFontTx/>
                <a:buNone/>
                <a:tabLst/>
                <a:defRPr/>
              </a:pPr>
              <a:r>
                <a:rPr kumimoji="0" lang="ru-RU" sz="1000" b="1" i="0" u="none" strike="noStrike" kern="0" cap="none" spc="0" normalizeH="0" baseline="0" noProof="0">
                  <a:ln>
                    <a:noFill/>
                  </a:ln>
                  <a:solidFill>
                    <a:srgbClr val="FFFFFF"/>
                  </a:solidFill>
                  <a:effectLst/>
                  <a:uLnTx/>
                  <a:uFillTx/>
                </a:rPr>
                <a:t>Организация</a:t>
              </a:r>
              <a:endParaRPr kumimoji="0" lang="ru-RU" sz="1000" b="0" i="0" u="none" strike="noStrike" kern="0" cap="none" spc="0" normalizeH="0" baseline="0" noProof="0">
                <a:ln>
                  <a:noFill/>
                </a:ln>
                <a:solidFill>
                  <a:srgbClr val="FFFFFF"/>
                </a:solidFill>
                <a:effectLst/>
                <a:uLnTx/>
                <a:uFillTx/>
              </a:endParaRPr>
            </a:p>
          </p:txBody>
        </p:sp>
        <p:sp>
          <p:nvSpPr>
            <p:cNvPr id="51" name="Oval 10"/>
            <p:cNvSpPr>
              <a:spLocks noChangeArrowheads="1"/>
            </p:cNvSpPr>
            <p:nvPr/>
          </p:nvSpPr>
          <p:spPr bwMode="auto">
            <a:xfrm>
              <a:off x="896" y="3054"/>
              <a:ext cx="568" cy="304"/>
            </a:xfrm>
            <a:prstGeom prst="ellipse">
              <a:avLst/>
            </a:prstGeom>
            <a:solidFill>
              <a:srgbClr val="808080"/>
            </a:solidFill>
            <a:ln w="12700">
              <a:solidFill>
                <a:srgbClr val="000000"/>
              </a:solidFill>
              <a:round/>
              <a:headEnd/>
              <a:tailEnd/>
            </a:ln>
            <a:effectLst>
              <a:outerShdw dist="28398" dir="1593903" algn="ctr" rotWithShape="0">
                <a:srgbClr val="646464"/>
              </a:outerShdw>
            </a:effectLst>
          </p:spPr>
          <p:txBody>
            <a:bodyPr/>
            <a:lstStyle/>
            <a:p>
              <a:pPr marL="0" marR="0" lvl="0" indent="0" algn="l" defTabSz="914400" eaLnBrk="0" fontAlgn="auto" latinLnBrk="0" hangingPunct="0">
                <a:lnSpc>
                  <a:spcPct val="100000"/>
                </a:lnSpc>
                <a:spcBef>
                  <a:spcPct val="50000"/>
                </a:spcBef>
                <a:spcAft>
                  <a:spcPts val="0"/>
                </a:spcAft>
                <a:buClrTx/>
                <a:buSzTx/>
                <a:buFontTx/>
                <a:buNone/>
                <a:tabLst/>
                <a:defRPr/>
              </a:pPr>
              <a:endParaRPr kumimoji="0" lang="fr-CA" sz="1200" b="0" i="0" u="none" strike="noStrike" kern="0" cap="none" spc="0" normalizeH="0" baseline="0" noProof="0">
                <a:ln>
                  <a:noFill/>
                </a:ln>
                <a:solidFill>
                  <a:srgbClr val="FFFFFF"/>
                </a:solidFill>
                <a:effectLst/>
                <a:uLnTx/>
                <a:uFillTx/>
              </a:endParaRPr>
            </a:p>
          </p:txBody>
        </p:sp>
        <p:sp>
          <p:nvSpPr>
            <p:cNvPr id="52" name="Rectangle 11"/>
            <p:cNvSpPr>
              <a:spLocks noChangeArrowheads="1"/>
            </p:cNvSpPr>
            <p:nvPr/>
          </p:nvSpPr>
          <p:spPr bwMode="auto">
            <a:xfrm>
              <a:off x="951" y="3158"/>
              <a:ext cx="379" cy="87"/>
            </a:xfrm>
            <a:prstGeom prst="rect">
              <a:avLst/>
            </a:prstGeom>
            <a:noFill/>
            <a:ln w="9525">
              <a:noFill/>
              <a:miter lim="800000"/>
              <a:headEnd/>
              <a:tailEnd/>
            </a:ln>
          </p:spPr>
          <p:txBody>
            <a:bodyPr wrap="none" lIns="0" tIns="0" rIns="0" bIns="0">
              <a:spAutoFit/>
            </a:bodyPr>
            <a:lstStyle/>
            <a:p>
              <a:pPr marL="0" marR="0" lvl="0" indent="0" algn="l" defTabSz="914400" eaLnBrk="0" fontAlgn="auto" latinLnBrk="0" hangingPunct="0">
                <a:lnSpc>
                  <a:spcPct val="100000"/>
                </a:lnSpc>
                <a:spcBef>
                  <a:spcPct val="50000"/>
                </a:spcBef>
                <a:spcAft>
                  <a:spcPts val="0"/>
                </a:spcAft>
                <a:buClrTx/>
                <a:buSzTx/>
                <a:buFontTx/>
                <a:buNone/>
                <a:tabLst/>
                <a:defRPr/>
              </a:pPr>
              <a:r>
                <a:rPr kumimoji="0" lang="ru-RU" sz="1000" b="1" i="0" u="none" strike="noStrike" kern="0" cap="none" spc="0" normalizeH="0" baseline="0" noProof="0">
                  <a:ln>
                    <a:noFill/>
                  </a:ln>
                  <a:solidFill>
                    <a:srgbClr val="FFFFFF"/>
                  </a:solidFill>
                  <a:effectLst/>
                  <a:uLnTx/>
                  <a:uFillTx/>
                </a:rPr>
                <a:t>Технологии</a:t>
              </a:r>
              <a:endParaRPr kumimoji="0" lang="ru-RU" sz="1000" b="0" i="0" u="none" strike="noStrike" kern="0" cap="none" spc="0" normalizeH="0" baseline="0" noProof="0">
                <a:ln>
                  <a:noFill/>
                </a:ln>
                <a:solidFill>
                  <a:srgbClr val="FFFFFF"/>
                </a:solidFill>
                <a:effectLst/>
                <a:uLnTx/>
                <a:uFillTx/>
              </a:endParaRPr>
            </a:p>
          </p:txBody>
        </p:sp>
        <p:sp>
          <p:nvSpPr>
            <p:cNvPr id="53" name="Oval 12"/>
            <p:cNvSpPr>
              <a:spLocks noChangeArrowheads="1"/>
            </p:cNvSpPr>
            <p:nvPr/>
          </p:nvSpPr>
          <p:spPr bwMode="auto">
            <a:xfrm>
              <a:off x="1350" y="2423"/>
              <a:ext cx="568" cy="304"/>
            </a:xfrm>
            <a:prstGeom prst="ellipse">
              <a:avLst/>
            </a:prstGeom>
            <a:solidFill>
              <a:srgbClr val="808080"/>
            </a:solidFill>
            <a:ln w="12700">
              <a:solidFill>
                <a:srgbClr val="000000"/>
              </a:solidFill>
              <a:round/>
              <a:headEnd/>
              <a:tailEnd/>
            </a:ln>
            <a:effectLst>
              <a:outerShdw dist="28398" dir="1593903" algn="ctr" rotWithShape="0">
                <a:srgbClr val="646464"/>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54" name="Rectangle 13"/>
            <p:cNvSpPr>
              <a:spLocks noChangeArrowheads="1"/>
            </p:cNvSpPr>
            <p:nvPr/>
          </p:nvSpPr>
          <p:spPr bwMode="auto">
            <a:xfrm>
              <a:off x="1479" y="2525"/>
              <a:ext cx="261" cy="87"/>
            </a:xfrm>
            <a:prstGeom prst="rect">
              <a:avLst/>
            </a:prstGeom>
            <a:noFill/>
            <a:ln w="9525">
              <a:noFill/>
              <a:miter lim="800000"/>
              <a:headEnd/>
              <a:tailEnd/>
            </a:ln>
          </p:spPr>
          <p:txBody>
            <a:bodyPr wrap="none" lIns="0" tIns="0" rIns="0" bIns="0">
              <a:spAutoFit/>
            </a:bodyPr>
            <a:lstStyle/>
            <a:p>
              <a:pPr marL="0" marR="0" lvl="0" indent="0" algn="l" defTabSz="914400" eaLnBrk="0" fontAlgn="auto" latinLnBrk="0" hangingPunct="0">
                <a:lnSpc>
                  <a:spcPct val="100000"/>
                </a:lnSpc>
                <a:spcBef>
                  <a:spcPct val="50000"/>
                </a:spcBef>
                <a:spcAft>
                  <a:spcPts val="0"/>
                </a:spcAft>
                <a:buClrTx/>
                <a:buSzTx/>
                <a:buFontTx/>
                <a:buNone/>
                <a:tabLst/>
                <a:defRPr/>
              </a:pPr>
              <a:r>
                <a:rPr kumimoji="0" lang="ru-RU" sz="1000" b="1" i="0" u="none" strike="noStrike" kern="0" cap="none" spc="0" normalizeH="0" baseline="0" noProof="0" dirty="0">
                  <a:ln>
                    <a:noFill/>
                  </a:ln>
                  <a:solidFill>
                    <a:srgbClr val="FFFFFF"/>
                  </a:solidFill>
                  <a:effectLst/>
                  <a:uLnTx/>
                  <a:uFillTx/>
                </a:rPr>
                <a:t>Процесс</a:t>
              </a:r>
              <a:endParaRPr kumimoji="0" lang="ru-RU" sz="1000" b="0" i="0" u="none" strike="noStrike" kern="0" cap="none" spc="0" normalizeH="0" baseline="0" noProof="0" dirty="0">
                <a:ln>
                  <a:noFill/>
                </a:ln>
                <a:solidFill>
                  <a:srgbClr val="FFFFFF"/>
                </a:solidFill>
                <a:effectLst/>
                <a:uLnTx/>
                <a:uFillTx/>
              </a:endParaRPr>
            </a:p>
          </p:txBody>
        </p:sp>
        <p:sp>
          <p:nvSpPr>
            <p:cNvPr id="55" name="Text Box 14"/>
            <p:cNvSpPr txBox="1">
              <a:spLocks noChangeArrowheads="1"/>
            </p:cNvSpPr>
            <p:nvPr/>
          </p:nvSpPr>
          <p:spPr bwMode="auto">
            <a:xfrm>
              <a:off x="924" y="2712"/>
              <a:ext cx="556" cy="254"/>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50000"/>
                </a:lnSpc>
                <a:spcBef>
                  <a:spcPct val="50000"/>
                </a:spcBef>
                <a:spcAft>
                  <a:spcPts val="0"/>
                </a:spcAft>
                <a:buClrTx/>
                <a:buSzTx/>
                <a:buFontTx/>
                <a:buNone/>
                <a:tabLst/>
                <a:defRPr/>
              </a:pPr>
              <a:r>
                <a:rPr kumimoji="0" lang="ru-RU" sz="900" b="1" i="1" u="none" strike="noStrike" kern="0" cap="none" spc="0" normalizeH="0" baseline="0" noProof="0" dirty="0" smtClean="0">
                  <a:ln>
                    <a:noFill/>
                  </a:ln>
                  <a:solidFill>
                    <a:sysClr val="windowText" lastClr="000000"/>
                  </a:solidFill>
                  <a:effectLst/>
                  <a:uLnTx/>
                  <a:uFillTx/>
                </a:rPr>
                <a:t>Изменения в представлении</a:t>
              </a:r>
            </a:p>
            <a:p>
              <a:pPr marL="0" marR="0" lvl="0" indent="0" defTabSz="914400" eaLnBrk="0" fontAlgn="auto" latinLnBrk="0" hangingPunct="0">
                <a:lnSpc>
                  <a:spcPct val="50000"/>
                </a:lnSpc>
                <a:spcBef>
                  <a:spcPct val="50000"/>
                </a:spcBef>
                <a:spcAft>
                  <a:spcPts val="0"/>
                </a:spcAft>
                <a:buClrTx/>
                <a:buSzTx/>
                <a:buFontTx/>
                <a:buNone/>
                <a:tabLst/>
                <a:defRPr/>
              </a:pPr>
              <a:r>
                <a:rPr lang="ru-RU" sz="900" b="1" i="1" kern="0" dirty="0" smtClean="0">
                  <a:solidFill>
                    <a:sysClr val="windowText" lastClr="000000"/>
                  </a:solidFill>
                </a:rPr>
                <a:t>информации</a:t>
              </a:r>
              <a:endParaRPr kumimoji="0" lang="ru-RU" sz="900" b="1" i="1" u="none" strike="noStrike" kern="0" cap="none" spc="0" normalizeH="0" baseline="0" noProof="0" dirty="0">
                <a:ln>
                  <a:noFill/>
                </a:ln>
                <a:solidFill>
                  <a:sysClr val="windowText" lastClr="000000"/>
                </a:solidFill>
                <a:effectLst/>
                <a:uLnTx/>
                <a:uFillTx/>
              </a:endParaRPr>
            </a:p>
          </p:txBody>
        </p:sp>
        <p:sp>
          <p:nvSpPr>
            <p:cNvPr id="56" name="Text Box 15"/>
            <p:cNvSpPr txBox="1">
              <a:spLocks noChangeArrowheads="1"/>
            </p:cNvSpPr>
            <p:nvPr/>
          </p:nvSpPr>
          <p:spPr bwMode="auto">
            <a:xfrm>
              <a:off x="1890" y="2712"/>
              <a:ext cx="509" cy="215"/>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50000"/>
                </a:lnSpc>
                <a:spcBef>
                  <a:spcPct val="50000"/>
                </a:spcBef>
                <a:spcAft>
                  <a:spcPts val="0"/>
                </a:spcAft>
                <a:buClrTx/>
                <a:buSzTx/>
                <a:buFontTx/>
                <a:buNone/>
                <a:tabLst/>
                <a:defRPr/>
              </a:pPr>
              <a:r>
                <a:rPr kumimoji="0" lang="ru-RU" sz="900" b="1" i="1" u="none" strike="noStrike" kern="0" cap="none" spc="0" normalizeH="0" baseline="0" noProof="0" dirty="0" smtClean="0">
                  <a:ln>
                    <a:noFill/>
                  </a:ln>
                  <a:solidFill>
                    <a:sysClr val="windowText" lastClr="000000"/>
                  </a:solidFill>
                  <a:effectLst/>
                  <a:uLnTx/>
                  <a:uFillTx/>
                </a:rPr>
                <a:t>Новые правила оценки стоимости</a:t>
              </a:r>
              <a:endParaRPr kumimoji="0" lang="ru-RU" sz="900" b="1" i="1" u="none" strike="noStrike" kern="0" cap="none" spc="0" normalizeH="0" baseline="0" noProof="0" dirty="0">
                <a:ln>
                  <a:noFill/>
                </a:ln>
                <a:solidFill>
                  <a:sysClr val="windowText" lastClr="000000"/>
                </a:solidFill>
                <a:effectLst/>
                <a:uLnTx/>
                <a:uFillTx/>
              </a:endParaRPr>
            </a:p>
          </p:txBody>
        </p:sp>
        <p:sp>
          <p:nvSpPr>
            <p:cNvPr id="57" name="Text Box 16"/>
            <p:cNvSpPr txBox="1">
              <a:spLocks noChangeArrowheads="1"/>
            </p:cNvSpPr>
            <p:nvPr/>
          </p:nvSpPr>
          <p:spPr bwMode="auto">
            <a:xfrm>
              <a:off x="1430" y="3286"/>
              <a:ext cx="560" cy="254"/>
            </a:xfrm>
            <a:prstGeom prst="rect">
              <a:avLst/>
            </a:prstGeom>
            <a:noFill/>
            <a:ln w="9525">
              <a:noFill/>
              <a:miter lim="800000"/>
              <a:headEnd/>
              <a:tailEnd/>
            </a:ln>
            <a:effectLst/>
          </p:spPr>
          <p:txBody>
            <a:bodyPr wrap="square">
              <a:spAutoFit/>
            </a:bodyPr>
            <a:lstStyle/>
            <a:p>
              <a:pPr marL="0" marR="0" lvl="0" indent="0" defTabSz="914400" eaLnBrk="0" fontAlgn="auto" latinLnBrk="0" hangingPunct="0">
                <a:lnSpc>
                  <a:spcPct val="50000"/>
                </a:lnSpc>
                <a:spcBef>
                  <a:spcPct val="50000"/>
                </a:spcBef>
                <a:spcAft>
                  <a:spcPts val="0"/>
                </a:spcAft>
                <a:buClrTx/>
                <a:buSzTx/>
                <a:buFontTx/>
                <a:buNone/>
                <a:tabLst/>
                <a:defRPr/>
              </a:pPr>
              <a:r>
                <a:rPr kumimoji="0" lang="ru-RU" sz="900" b="1" i="1" u="none" strike="noStrike" kern="0" cap="none" spc="0" normalizeH="0" baseline="0" noProof="0" dirty="0" smtClean="0">
                  <a:ln>
                    <a:noFill/>
                  </a:ln>
                  <a:solidFill>
                    <a:sysClr val="windowText" lastClr="000000"/>
                  </a:solidFill>
                  <a:effectLst/>
                  <a:uLnTx/>
                  <a:uFillTx/>
                </a:rPr>
                <a:t>Раскрытие дополнительной</a:t>
              </a:r>
            </a:p>
            <a:p>
              <a:pPr marL="0" marR="0" lvl="0" indent="0" defTabSz="914400" eaLnBrk="0" fontAlgn="auto" latinLnBrk="0" hangingPunct="0">
                <a:lnSpc>
                  <a:spcPct val="50000"/>
                </a:lnSpc>
                <a:spcBef>
                  <a:spcPct val="50000"/>
                </a:spcBef>
                <a:spcAft>
                  <a:spcPts val="0"/>
                </a:spcAft>
                <a:buClrTx/>
                <a:buSzTx/>
                <a:buFontTx/>
                <a:buNone/>
                <a:tabLst/>
                <a:defRPr/>
              </a:pPr>
              <a:r>
                <a:rPr lang="ru-RU" sz="900" b="1" i="1" kern="0" dirty="0" smtClean="0">
                  <a:solidFill>
                    <a:sysClr val="windowText" lastClr="000000"/>
                  </a:solidFill>
                </a:rPr>
                <a:t>информации</a:t>
              </a:r>
              <a:endParaRPr kumimoji="0" lang="ru-RU" sz="900" b="1" i="1" u="none" strike="noStrike" kern="0" cap="none" spc="0" normalizeH="0" baseline="0" noProof="0" dirty="0">
                <a:ln>
                  <a:noFill/>
                </a:ln>
                <a:solidFill>
                  <a:sysClr val="windowText" lastClr="000000"/>
                </a:solidFill>
                <a:effectLst/>
                <a:uLnTx/>
                <a:uFillTx/>
              </a:endParaRPr>
            </a:p>
          </p:txBody>
        </p:sp>
        <p:sp>
          <p:nvSpPr>
            <p:cNvPr id="58" name="Text Box 17"/>
            <p:cNvSpPr txBox="1">
              <a:spLocks noChangeArrowheads="1"/>
            </p:cNvSpPr>
            <p:nvPr/>
          </p:nvSpPr>
          <p:spPr bwMode="auto">
            <a:xfrm>
              <a:off x="1380" y="2889"/>
              <a:ext cx="560" cy="203"/>
            </a:xfrm>
            <a:prstGeom prst="rect">
              <a:avLst/>
            </a:prstGeom>
            <a:noFill/>
            <a:ln w="9525">
              <a:noFill/>
              <a:miter lim="800000"/>
              <a:headEnd/>
              <a:tailEnd/>
            </a:ln>
            <a:effectLst/>
          </p:spPr>
          <p:txBody>
            <a:bodyPr wrap="square">
              <a:spAutoFit/>
            </a:bodyPr>
            <a:lstStyle/>
            <a:p>
              <a:pPr marL="0" marR="0" lvl="0" indent="0" algn="ctr" defTabSz="914400" eaLnBrk="0" fontAlgn="auto" latinLnBrk="0" hangingPunct="0">
                <a:lnSpc>
                  <a:spcPct val="50000"/>
                </a:lnSpc>
                <a:spcBef>
                  <a:spcPct val="50000"/>
                </a:spcBef>
                <a:spcAft>
                  <a:spcPts val="0"/>
                </a:spcAft>
                <a:buClrTx/>
                <a:buSzTx/>
                <a:buFontTx/>
                <a:buNone/>
                <a:tabLst/>
                <a:defRPr/>
              </a:pPr>
              <a:r>
                <a:rPr kumimoji="0" lang="ru-RU" sz="1100" b="1" i="0" u="none" strike="noStrike" kern="0" cap="none" spc="0" normalizeH="0" baseline="0" noProof="0" dirty="0" smtClean="0">
                  <a:ln>
                    <a:noFill/>
                  </a:ln>
                  <a:solidFill>
                    <a:srgbClr val="FFFFFF"/>
                  </a:solidFill>
                  <a:effectLst/>
                  <a:uLnTx/>
                  <a:uFillTx/>
                </a:rPr>
                <a:t>Переход на</a:t>
              </a:r>
              <a:endParaRPr kumimoji="0" lang="ru-RU" sz="1100" b="1" i="0" u="none" strike="noStrike" kern="0" cap="none" spc="0" normalizeH="0" baseline="0" noProof="0" dirty="0">
                <a:ln>
                  <a:noFill/>
                </a:ln>
                <a:solidFill>
                  <a:srgbClr val="FFFFFF"/>
                </a:solidFill>
                <a:effectLst/>
                <a:uLnTx/>
                <a:uFillTx/>
              </a:endParaRPr>
            </a:p>
            <a:p>
              <a:pPr marL="0" marR="0" lvl="0" indent="0" algn="ctr" defTabSz="914400" eaLnBrk="0" fontAlgn="auto" latinLnBrk="0" hangingPunct="0">
                <a:lnSpc>
                  <a:spcPct val="50000"/>
                </a:lnSpc>
                <a:spcBef>
                  <a:spcPct val="50000"/>
                </a:spcBef>
                <a:spcAft>
                  <a:spcPts val="0"/>
                </a:spcAft>
                <a:buClrTx/>
                <a:buSzTx/>
                <a:buFontTx/>
                <a:buNone/>
                <a:tabLst/>
                <a:defRPr/>
              </a:pPr>
              <a:r>
                <a:rPr kumimoji="0" lang="ru-RU" sz="1100" b="1" i="0" u="none" strike="noStrike" kern="0" cap="none" spc="0" normalizeH="0" baseline="0" noProof="0" dirty="0">
                  <a:ln>
                    <a:noFill/>
                  </a:ln>
                  <a:solidFill>
                    <a:srgbClr val="FFFFFF"/>
                  </a:solidFill>
                  <a:effectLst/>
                  <a:uLnTx/>
                  <a:uFillTx/>
                </a:rPr>
                <a:t>МСФООС</a:t>
              </a:r>
            </a:p>
          </p:txBody>
        </p:sp>
        <p:sp>
          <p:nvSpPr>
            <p:cNvPr id="59" name="Text Box 18"/>
            <p:cNvSpPr txBox="1">
              <a:spLocks noChangeArrowheads="1"/>
            </p:cNvSpPr>
            <p:nvPr/>
          </p:nvSpPr>
          <p:spPr bwMode="auto">
            <a:xfrm>
              <a:off x="1235" y="3603"/>
              <a:ext cx="1134" cy="149"/>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ru-RU" sz="1100" b="1" i="0" u="none" strike="noStrike" kern="0" cap="none" spc="0" normalizeH="0" baseline="0" noProof="0" dirty="0" smtClean="0">
                  <a:ln>
                    <a:noFill/>
                  </a:ln>
                  <a:solidFill>
                    <a:srgbClr val="FFFFFF"/>
                  </a:solidFill>
                  <a:effectLst/>
                  <a:uLnTx/>
                  <a:uFillTx/>
                  <a:latin typeface="Arial"/>
                </a:rPr>
                <a:t>Информационные системы</a:t>
              </a:r>
              <a:endParaRPr kumimoji="0" lang="ru-RU" sz="1100" b="1" i="0" u="none" strike="noStrike" kern="0" cap="none" spc="0" normalizeH="0" baseline="0" noProof="0" dirty="0">
                <a:ln>
                  <a:noFill/>
                </a:ln>
                <a:solidFill>
                  <a:srgbClr val="FFFFFF"/>
                </a:solidFill>
                <a:effectLst/>
                <a:uLnTx/>
                <a:uFillTx/>
                <a:latin typeface="Arial"/>
              </a:endParaRPr>
            </a:p>
          </p:txBody>
        </p:sp>
        <p:sp>
          <p:nvSpPr>
            <p:cNvPr id="60" name="Rectangle 19"/>
            <p:cNvSpPr>
              <a:spLocks noChangeArrowheads="1"/>
            </p:cNvSpPr>
            <p:nvPr/>
          </p:nvSpPr>
          <p:spPr bwMode="auto">
            <a:xfrm>
              <a:off x="1355" y="3881"/>
              <a:ext cx="676" cy="123"/>
            </a:xfrm>
            <a:prstGeom prst="rect">
              <a:avLst/>
            </a:prstGeom>
            <a:noFill/>
            <a:ln w="9525">
              <a:noFill/>
              <a:miter lim="800000"/>
              <a:headEnd/>
              <a:tailEnd/>
            </a:ln>
          </p:spPr>
          <p:txBody>
            <a:bodyPr wrap="none" lIns="0" tIns="0" rIns="0" bIns="0">
              <a:spAutoFit/>
            </a:bodyPr>
            <a:lstStyle/>
            <a:p>
              <a:pPr marL="0" marR="0" lvl="0" indent="0" defTabSz="914400" eaLnBrk="0" fontAlgn="auto" latinLnBrk="0" hangingPunct="0">
                <a:lnSpc>
                  <a:spcPct val="50000"/>
                </a:lnSpc>
                <a:spcBef>
                  <a:spcPct val="50000"/>
                </a:spcBef>
                <a:spcAft>
                  <a:spcPts val="0"/>
                </a:spcAft>
                <a:buClrTx/>
                <a:buSzTx/>
                <a:buFontTx/>
                <a:buNone/>
                <a:tabLst/>
                <a:defRPr/>
              </a:pPr>
              <a:r>
                <a:rPr kumimoji="0" lang="ru-RU" sz="900" b="1" i="0" u="none" strike="noStrike" kern="0" cap="none" spc="0" normalizeH="0" baseline="0" noProof="0" dirty="0">
                  <a:ln>
                    <a:noFill/>
                  </a:ln>
                  <a:solidFill>
                    <a:srgbClr val="FFFFFF"/>
                  </a:solidFill>
                  <a:effectLst/>
                  <a:uLnTx/>
                  <a:uFillTx/>
                </a:rPr>
                <a:t>Финансовые системы</a:t>
              </a:r>
            </a:p>
            <a:p>
              <a:pPr marL="0" marR="0" lvl="0" indent="0" defTabSz="914400" eaLnBrk="0" fontAlgn="auto" latinLnBrk="0" hangingPunct="0">
                <a:lnSpc>
                  <a:spcPct val="50000"/>
                </a:lnSpc>
                <a:spcBef>
                  <a:spcPct val="50000"/>
                </a:spcBef>
                <a:spcAft>
                  <a:spcPts val="0"/>
                </a:spcAft>
                <a:buClrTx/>
                <a:buSzTx/>
                <a:buFontTx/>
                <a:buNone/>
                <a:tabLst/>
                <a:defRPr/>
              </a:pPr>
              <a:r>
                <a:rPr kumimoji="0" lang="ru-RU" sz="900" b="1" i="0" u="none" strike="noStrike" kern="0" cap="none" spc="0" normalizeH="0" baseline="0" noProof="0" dirty="0">
                  <a:ln>
                    <a:noFill/>
                  </a:ln>
                  <a:solidFill>
                    <a:srgbClr val="FFFFFF"/>
                  </a:solidFill>
                  <a:effectLst/>
                  <a:uLnTx/>
                  <a:uFillTx/>
                </a:rPr>
                <a:t> Архитектура</a:t>
              </a:r>
              <a:endParaRPr kumimoji="0" lang="ru-RU" sz="900" b="0" i="0" u="none" strike="noStrike" kern="0" cap="none" spc="0" normalizeH="0" baseline="0" noProof="0" dirty="0">
                <a:ln>
                  <a:noFill/>
                </a:ln>
                <a:solidFill>
                  <a:srgbClr val="FFFFFF"/>
                </a:solidFill>
                <a:effectLst/>
                <a:uLnTx/>
                <a:uFillTx/>
              </a:endParaRPr>
            </a:p>
          </p:txBody>
        </p:sp>
      </p:grpSp>
      <p:sp>
        <p:nvSpPr>
          <p:cNvPr id="61" name="Text Box 22"/>
          <p:cNvSpPr txBox="1">
            <a:spLocks noChangeArrowheads="1"/>
          </p:cNvSpPr>
          <p:nvPr/>
        </p:nvSpPr>
        <p:spPr bwMode="auto">
          <a:xfrm>
            <a:off x="5202684" y="5050254"/>
            <a:ext cx="4104456" cy="1458861"/>
          </a:xfrm>
          <a:prstGeom prst="rect">
            <a:avLst/>
          </a:prstGeom>
          <a:noFill/>
          <a:ln w="9525">
            <a:noFill/>
            <a:miter lim="800000"/>
            <a:headEnd/>
            <a:tailEnd/>
          </a:ln>
          <a:effectLst/>
        </p:spPr>
        <p:txBody>
          <a:bodyPr wrap="square">
            <a:spAutoFit/>
          </a:bodyPr>
          <a:lstStyle/>
          <a:p>
            <a:pPr marL="268288" marR="0" lvl="0" indent="-268288" defTabSz="914400" eaLnBrk="1" fontAlgn="auto" latinLnBrk="0" hangingPunct="1">
              <a:lnSpc>
                <a:spcPct val="100000"/>
              </a:lnSpc>
              <a:spcBef>
                <a:spcPct val="20000"/>
              </a:spcBef>
              <a:spcAft>
                <a:spcPts val="0"/>
              </a:spcAft>
              <a:buClrTx/>
              <a:buSzTx/>
              <a:buFontTx/>
              <a:buNone/>
              <a:tabLst/>
              <a:defRPr/>
            </a:pPr>
            <a:r>
              <a:rPr kumimoji="0" lang="ru-RU" sz="1800" b="1" i="0" u="none" strike="noStrike" kern="0" cap="none" spc="0" normalizeH="0" baseline="-25000" noProof="0" dirty="0" smtClean="0">
                <a:ln>
                  <a:noFill/>
                </a:ln>
                <a:solidFill>
                  <a:schemeClr val="bg1"/>
                </a:solidFill>
                <a:effectLst/>
                <a:uLnTx/>
                <a:uFillTx/>
              </a:rPr>
              <a:t>1. </a:t>
            </a:r>
            <a:r>
              <a:rPr kumimoji="0" lang="en-US" sz="1800" b="1" i="0" u="none" strike="noStrike" kern="0" cap="none" spc="0" normalizeH="0" baseline="-25000" noProof="0" dirty="0" smtClean="0">
                <a:ln>
                  <a:noFill/>
                </a:ln>
                <a:solidFill>
                  <a:schemeClr val="bg1"/>
                </a:solidFill>
                <a:effectLst/>
                <a:uLnTx/>
                <a:uFillTx/>
              </a:rPr>
              <a:t>	</a:t>
            </a:r>
            <a:r>
              <a:rPr kumimoji="0" lang="ru-RU" sz="1800" b="1" i="0" u="none" strike="noStrike" kern="0" cap="none" spc="0" normalizeH="0" baseline="-25000" noProof="0" dirty="0" smtClean="0">
                <a:ln>
                  <a:noFill/>
                </a:ln>
                <a:solidFill>
                  <a:schemeClr val="bg1"/>
                </a:solidFill>
                <a:effectLst/>
                <a:uLnTx/>
                <a:uFillTx/>
              </a:rPr>
              <a:t>Переход на МСФООС затронет все уровни бухгалтерского учета организации</a:t>
            </a:r>
            <a:endParaRPr kumimoji="0" lang="ru-RU" sz="1800" b="1" i="0" u="none" strike="noStrike" kern="0" cap="none" spc="0" normalizeH="0" baseline="-25000" noProof="0" dirty="0">
              <a:ln>
                <a:noFill/>
              </a:ln>
              <a:solidFill>
                <a:schemeClr val="bg1"/>
              </a:solidFill>
              <a:effectLst/>
              <a:uLnTx/>
              <a:uFillTx/>
            </a:endParaRPr>
          </a:p>
          <a:p>
            <a:pPr marL="268288" marR="0" lvl="0" indent="-268288" defTabSz="914400" eaLnBrk="1" fontAlgn="auto" latinLnBrk="0" hangingPunct="1">
              <a:lnSpc>
                <a:spcPct val="100000"/>
              </a:lnSpc>
              <a:spcBef>
                <a:spcPct val="20000"/>
              </a:spcBef>
              <a:spcAft>
                <a:spcPts val="0"/>
              </a:spcAft>
              <a:buClrTx/>
              <a:buSzTx/>
              <a:buFontTx/>
              <a:buNone/>
              <a:tabLst/>
              <a:defRPr/>
            </a:pPr>
            <a:r>
              <a:rPr kumimoji="0" lang="ru-RU" sz="1800" b="1" i="0" u="none" strike="noStrike" kern="0" cap="none" spc="0" normalizeH="0" baseline="-25000" noProof="0" dirty="0" smtClean="0">
                <a:ln>
                  <a:noFill/>
                </a:ln>
                <a:solidFill>
                  <a:schemeClr val="bg1"/>
                </a:solidFill>
                <a:effectLst/>
                <a:uLnTx/>
                <a:uFillTx/>
              </a:rPr>
              <a:t>2. </a:t>
            </a:r>
            <a:r>
              <a:rPr kumimoji="0" lang="en-US" sz="1800" b="1" i="0" u="none" strike="noStrike" kern="0" cap="none" spc="0" normalizeH="0" baseline="-25000" noProof="0" dirty="0" smtClean="0">
                <a:ln>
                  <a:noFill/>
                </a:ln>
                <a:solidFill>
                  <a:schemeClr val="bg1"/>
                </a:solidFill>
                <a:effectLst/>
                <a:uLnTx/>
                <a:uFillTx/>
              </a:rPr>
              <a:t>	</a:t>
            </a:r>
            <a:r>
              <a:rPr kumimoji="0" lang="ru-RU" sz="1800" b="1" i="0" u="none" strike="noStrike" kern="0" cap="none" spc="0" normalizeH="0" baseline="-25000" noProof="0" dirty="0" smtClean="0">
                <a:ln>
                  <a:noFill/>
                </a:ln>
                <a:solidFill>
                  <a:schemeClr val="bg1"/>
                </a:solidFill>
                <a:effectLst/>
                <a:uLnTx/>
                <a:uFillTx/>
              </a:rPr>
              <a:t>Переход на МСФООС отразится на некоторых направлениях организации, которые не связаны с бухгалтерским учетом </a:t>
            </a:r>
            <a:endParaRPr kumimoji="0" lang="ru-RU" sz="1800" b="1" i="0" u="none" strike="noStrike" kern="0" cap="none" spc="0" normalizeH="0" baseline="-25000" noProof="0" dirty="0">
              <a:ln>
                <a:noFill/>
              </a:ln>
              <a:solidFill>
                <a:schemeClr val="bg1"/>
              </a:solidFill>
              <a:effectLst/>
              <a:uLnTx/>
              <a:uFillTx/>
            </a:endParaRPr>
          </a:p>
          <a:p>
            <a:pPr marL="268288" marR="0" lvl="0" indent="-268288" defTabSz="914400" eaLnBrk="1" fontAlgn="auto" latinLnBrk="0" hangingPunct="1">
              <a:lnSpc>
                <a:spcPct val="100000"/>
              </a:lnSpc>
              <a:spcBef>
                <a:spcPct val="20000"/>
              </a:spcBef>
              <a:spcAft>
                <a:spcPts val="0"/>
              </a:spcAft>
              <a:buClrTx/>
              <a:buSzTx/>
              <a:buFontTx/>
              <a:buNone/>
              <a:tabLst/>
              <a:defRPr/>
            </a:pPr>
            <a:r>
              <a:rPr kumimoji="0" lang="ru-RU" sz="1800" b="1" i="0" u="none" strike="noStrike" kern="0" cap="none" spc="0" normalizeH="0" baseline="-25000" noProof="0" dirty="0" smtClean="0">
                <a:ln>
                  <a:noFill/>
                </a:ln>
                <a:solidFill>
                  <a:schemeClr val="bg1"/>
                </a:solidFill>
                <a:effectLst/>
                <a:uLnTx/>
                <a:uFillTx/>
              </a:rPr>
              <a:t>3. </a:t>
            </a:r>
            <a:r>
              <a:rPr kumimoji="0" lang="en-US" sz="1800" b="1" i="0" u="none" strike="noStrike" kern="0" cap="none" spc="0" normalizeH="0" baseline="-25000" noProof="0" dirty="0" smtClean="0">
                <a:ln>
                  <a:noFill/>
                </a:ln>
                <a:solidFill>
                  <a:schemeClr val="bg1"/>
                </a:solidFill>
                <a:effectLst/>
                <a:uLnTx/>
                <a:uFillTx/>
              </a:rPr>
              <a:t>	</a:t>
            </a:r>
            <a:r>
              <a:rPr kumimoji="0" lang="ru-RU" sz="1800" b="1" i="0" u="none" strike="noStrike" kern="0" cap="none" spc="0" normalizeH="0" baseline="-25000" noProof="0" dirty="0" smtClean="0">
                <a:ln>
                  <a:noFill/>
                </a:ln>
                <a:solidFill>
                  <a:schemeClr val="bg1"/>
                </a:solidFill>
                <a:effectLst/>
                <a:uLnTx/>
                <a:uFillTx/>
              </a:rPr>
              <a:t>Переход на МСФООС лишь на верхнем уровне может оказаться недостаточным!</a:t>
            </a:r>
            <a:endParaRPr kumimoji="0" lang="ru-RU" sz="1800" b="1" i="0" u="none" strike="noStrike" kern="0" cap="none" spc="0" normalizeH="0" baseline="-25000" noProof="0" dirty="0">
              <a:ln>
                <a:noFill/>
              </a:ln>
              <a:solidFill>
                <a:schemeClr val="bg1"/>
              </a:solidFill>
              <a:effectLst/>
              <a:uLnTx/>
              <a:uFillTx/>
            </a:endParaRPr>
          </a:p>
        </p:txBody>
      </p:sp>
      <p:sp>
        <p:nvSpPr>
          <p:cNvPr id="23" name="Fußzeilenplatzhalter 22"/>
          <p:cNvSpPr>
            <a:spLocks noGrp="1"/>
          </p:cNvSpPr>
          <p:nvPr>
            <p:ph type="ftr" sz="quarter" idx="11"/>
          </p:nvPr>
        </p:nvSpPr>
        <p:spPr/>
        <p:txBody>
          <a:bodyPr/>
          <a:lstStyle/>
          <a:p>
            <a:r>
              <a:rPr lang="ru-RU" dirty="0" smtClean="0"/>
              <a:t>Основные сложности внедрения МСФООС</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534671" y="220537"/>
            <a:ext cx="9627773" cy="952159"/>
          </a:xfrm>
          <a:prstGeom prst="rect">
            <a:avLst/>
          </a:prstGeom>
          <a:noFill/>
          <a:ln w="9525">
            <a:noFill/>
            <a:miter lim="800000"/>
            <a:headEnd/>
            <a:tailEnd/>
          </a:ln>
          <a:effectLst/>
        </p:spPr>
        <p:txBody>
          <a:bodyPr vert="horz" wrap="square" lIns="0" tIns="41065" rIns="0" bIns="0" numCol="1" anchor="t" anchorCtr="0" compatLnSpc="1">
            <a:prstTxWarp prst="textNoShape">
              <a:avLst/>
            </a:prstTxWarp>
          </a:bodyPr>
          <a:lstStyle/>
          <a:p>
            <a:pPr fontAlgn="base">
              <a:lnSpc>
                <a:spcPct val="85000"/>
              </a:lnSpc>
              <a:spcBef>
                <a:spcPct val="0"/>
              </a:spcBef>
              <a:spcAft>
                <a:spcPct val="0"/>
              </a:spcAft>
              <a:defRPr/>
            </a:pPr>
            <a:endParaRPr lang="en-US" sz="2700" b="1" kern="0" dirty="0">
              <a:solidFill>
                <a:srgbClr val="646464"/>
              </a:solidFill>
              <a:latin typeface="+mj-lt"/>
              <a:ea typeface="+mj-ea"/>
              <a:cs typeface="+mj-cs"/>
            </a:endParaRPr>
          </a:p>
        </p:txBody>
      </p:sp>
      <p:sp>
        <p:nvSpPr>
          <p:cNvPr id="12" name="Titel 11"/>
          <p:cNvSpPr>
            <a:spLocks noGrp="1"/>
          </p:cNvSpPr>
          <p:nvPr>
            <p:ph type="title"/>
          </p:nvPr>
        </p:nvSpPr>
        <p:spPr/>
        <p:txBody>
          <a:bodyPr/>
          <a:lstStyle/>
          <a:p>
            <a:r>
              <a:rPr lang="ru-RU" dirty="0" smtClean="0"/>
              <a:t>Процесс перехода на МСФООС</a:t>
            </a:r>
            <a:r>
              <a:rPr dirty="0"/>
              <a:t/>
            </a:r>
            <a:br>
              <a:rPr dirty="0"/>
            </a:br>
            <a:r>
              <a:rPr lang="ru-RU" dirty="0" smtClean="0"/>
              <a:t>Процесс внедрения - Обзор</a:t>
            </a:r>
            <a:r>
              <a:rPr dirty="0"/>
              <a:t/>
            </a:r>
            <a:br>
              <a:rPr dirty="0"/>
            </a:br>
            <a:endParaRPr lang="ru-RU" dirty="0"/>
          </a:p>
        </p:txBody>
      </p:sp>
      <p:sp>
        <p:nvSpPr>
          <p:cNvPr id="9" name="Fußzeilenplatzhalter 8"/>
          <p:cNvSpPr>
            <a:spLocks noGrp="1"/>
          </p:cNvSpPr>
          <p:nvPr>
            <p:ph type="ftr" sz="quarter" idx="11"/>
          </p:nvPr>
        </p:nvSpPr>
        <p:spPr/>
        <p:txBody>
          <a:bodyPr/>
          <a:lstStyle/>
          <a:p>
            <a:r>
              <a:rPr lang="ru-RU" dirty="0" smtClean="0"/>
              <a:t>Основные сложности внедрения МСФООС</a:t>
            </a:r>
            <a:endParaRPr lang="ru-RU" dirty="0"/>
          </a:p>
        </p:txBody>
      </p:sp>
      <p:graphicFrame>
        <p:nvGraphicFramePr>
          <p:cNvPr id="21" name="Diagram 30"/>
          <p:cNvGraphicFramePr/>
          <p:nvPr>
            <p:extLst>
              <p:ext uri="{D42A27DB-BD31-4B8C-83A1-F6EECF244321}">
                <p14:modId xmlns:p14="http://schemas.microsoft.com/office/powerpoint/2010/main" xmlns="" val="356359243"/>
              </p:ext>
            </p:extLst>
          </p:nvPr>
        </p:nvGraphicFramePr>
        <p:xfrm>
          <a:off x="2358682" y="1916832"/>
          <a:ext cx="7310111" cy="123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utoShape 11"/>
          <p:cNvSpPr>
            <a:spLocks noChangeArrowheads="1"/>
          </p:cNvSpPr>
          <p:nvPr/>
        </p:nvSpPr>
        <p:spPr bwMode="auto">
          <a:xfrm>
            <a:off x="594172" y="2108480"/>
            <a:ext cx="1715485" cy="4024600"/>
          </a:xfrm>
          <a:prstGeom prst="homePlate">
            <a:avLst>
              <a:gd name="adj" fmla="val 20097"/>
            </a:avLst>
          </a:prstGeom>
          <a:solidFill>
            <a:srgbClr val="FFFFFF">
              <a:lumMod val="65000"/>
            </a:srgbClr>
          </a:solidFill>
          <a:ln w="12700">
            <a:noFill/>
            <a:miter lim="800000"/>
            <a:headEnd type="none" w="sm" len="sm"/>
            <a:tailEnd type="none" w="sm" len="sm"/>
          </a:ln>
        </p:spPr>
        <p:txBody>
          <a:bodyPr wrap="none" lIns="80147" tIns="40074" rIns="80147" bIns="40074" anchor="ctr"/>
          <a:lstStyle/>
          <a:p>
            <a:pPr marL="0" marR="0" lvl="0" indent="0" algn="ctr" defTabSz="914400" eaLnBrk="1" fontAlgn="auto" latinLnBrk="0" hangingPunct="1">
              <a:lnSpc>
                <a:spcPct val="100000"/>
              </a:lnSpc>
              <a:spcBef>
                <a:spcPts val="0"/>
              </a:spcBef>
              <a:spcAft>
                <a:spcPts val="0"/>
              </a:spcAft>
              <a:buClr>
                <a:srgbClr val="808080"/>
              </a:buClr>
              <a:buSzPct val="75000"/>
              <a:buFont typeface="Arial" charset="0"/>
              <a:buNone/>
              <a:tabLst/>
              <a:defRPr/>
            </a:pPr>
            <a:endParaRPr kumimoji="0" lang="de-DE" sz="1800" b="0" i="0" u="none" strike="noStrike" kern="0" cap="none" spc="0" normalizeH="0" baseline="0" noProof="0">
              <a:ln>
                <a:noFill/>
              </a:ln>
              <a:solidFill>
                <a:sysClr val="windowText" lastClr="000000"/>
              </a:solidFill>
              <a:effectLst/>
              <a:uLnTx/>
              <a:uFillTx/>
              <a:latin typeface="Arial" charset="0"/>
            </a:endParaRPr>
          </a:p>
        </p:txBody>
      </p:sp>
      <p:sp>
        <p:nvSpPr>
          <p:cNvPr id="23" name="Rectangle 12"/>
          <p:cNvSpPr>
            <a:spLocks noChangeArrowheads="1"/>
          </p:cNvSpPr>
          <p:nvPr/>
        </p:nvSpPr>
        <p:spPr bwMode="auto">
          <a:xfrm>
            <a:off x="678196" y="3641660"/>
            <a:ext cx="1429625" cy="338538"/>
          </a:xfrm>
          <a:prstGeom prst="rect">
            <a:avLst/>
          </a:prstGeom>
          <a:noFill/>
          <a:ln w="12700">
            <a:noFill/>
            <a:miter lim="800000"/>
            <a:headEnd type="none" w="sm" len="sm"/>
            <a:tailEnd type="none" w="sm" len="sm"/>
          </a:ln>
        </p:spPr>
        <p:txBody>
          <a:bodyPr wrap="square" lIns="91424" tIns="45712" rIns="91424" bIns="45712">
            <a:spAutoFit/>
          </a:bodyPr>
          <a:lstStyle/>
          <a:p>
            <a:pPr marL="0" marR="0" lvl="0" indent="0" algn="ctr" defTabSz="914179" eaLnBrk="1" fontAlgn="auto" latinLnBrk="0" hangingPunct="1">
              <a:lnSpc>
                <a:spcPct val="100000"/>
              </a:lnSpc>
              <a:spcBef>
                <a:spcPts val="0"/>
              </a:spcBef>
              <a:spcAft>
                <a:spcPts val="0"/>
              </a:spcAft>
              <a:buClr>
                <a:srgbClr val="808080"/>
              </a:buClr>
              <a:buSzPct val="75000"/>
              <a:buFontTx/>
              <a:buNone/>
              <a:tabLst/>
              <a:defRPr/>
            </a:pPr>
            <a:r>
              <a:rPr kumimoji="0" lang="ru-RU" sz="1600" b="0" i="0" u="none" strike="noStrike" kern="0" cap="none" spc="0" normalizeH="0" baseline="0" noProof="0" dirty="0">
                <a:ln>
                  <a:noFill/>
                </a:ln>
                <a:solidFill>
                  <a:sysClr val="windowText" lastClr="000000"/>
                </a:solidFill>
                <a:effectLst/>
                <a:uLnTx/>
                <a:uFillTx/>
              </a:rPr>
              <a:t>Этап 1</a:t>
            </a:r>
          </a:p>
        </p:txBody>
      </p:sp>
      <p:sp>
        <p:nvSpPr>
          <p:cNvPr id="24" name="Rectangle 13"/>
          <p:cNvSpPr>
            <a:spLocks noChangeArrowheads="1"/>
          </p:cNvSpPr>
          <p:nvPr/>
        </p:nvSpPr>
        <p:spPr bwMode="auto">
          <a:xfrm>
            <a:off x="594172" y="4216603"/>
            <a:ext cx="1474714" cy="738648"/>
          </a:xfrm>
          <a:prstGeom prst="rect">
            <a:avLst/>
          </a:prstGeom>
          <a:noFill/>
          <a:ln w="12700">
            <a:noFill/>
            <a:miter lim="800000"/>
            <a:headEnd type="none" w="sm" len="sm"/>
            <a:tailEnd type="none" w="sm" len="sm"/>
          </a:ln>
        </p:spPr>
        <p:txBody>
          <a:bodyPr lIns="91424" tIns="45712" rIns="91424" bIns="45712">
            <a:spAutoFit/>
          </a:bodyPr>
          <a:lstStyle/>
          <a:p>
            <a:pPr marL="0" marR="0" lvl="0" indent="0" algn="ctr" defTabSz="914179" eaLnBrk="1" fontAlgn="auto" latinLnBrk="0" hangingPunct="1">
              <a:lnSpc>
                <a:spcPct val="100000"/>
              </a:lnSpc>
              <a:spcBef>
                <a:spcPts val="0"/>
              </a:spcBef>
              <a:spcAft>
                <a:spcPts val="0"/>
              </a:spcAft>
              <a:buClr>
                <a:srgbClr val="808080"/>
              </a:buClr>
              <a:buSzPct val="75000"/>
              <a:buFontTx/>
              <a:buNone/>
              <a:tabLst/>
              <a:defRPr/>
            </a:pPr>
            <a:r>
              <a:rPr kumimoji="0" lang="ru-RU" sz="1400" b="0" i="0" u="none" strike="noStrike" kern="0" cap="none" spc="0" normalizeH="0" baseline="0" noProof="0" dirty="0" smtClean="0">
                <a:ln>
                  <a:noFill/>
                </a:ln>
                <a:solidFill>
                  <a:sysClr val="windowText" lastClr="000000"/>
                </a:solidFill>
                <a:effectLst/>
                <a:uLnTx/>
                <a:uFillTx/>
              </a:rPr>
              <a:t>Определение направлений работ</a:t>
            </a:r>
            <a:endParaRPr kumimoji="0" lang="ru-RU" sz="1400" b="0" i="0" u="none" strike="noStrike" kern="0" cap="none" spc="0" normalizeH="0" baseline="0" noProof="0" dirty="0">
              <a:ln>
                <a:noFill/>
              </a:ln>
              <a:solidFill>
                <a:sysClr val="windowText" lastClr="000000"/>
              </a:solidFill>
              <a:effectLst/>
              <a:uLnTx/>
              <a:uFillTx/>
            </a:endParaRPr>
          </a:p>
        </p:txBody>
      </p:sp>
      <p:graphicFrame>
        <p:nvGraphicFramePr>
          <p:cNvPr id="25" name="Diagram 19"/>
          <p:cNvGraphicFramePr/>
          <p:nvPr>
            <p:extLst>
              <p:ext uri="{D42A27DB-BD31-4B8C-83A1-F6EECF244321}">
                <p14:modId xmlns:p14="http://schemas.microsoft.com/office/powerpoint/2010/main" xmlns="" val="4018693027"/>
              </p:ext>
            </p:extLst>
          </p:nvPr>
        </p:nvGraphicFramePr>
        <p:xfrm>
          <a:off x="2442707" y="3221058"/>
          <a:ext cx="6884403" cy="3079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feld 25"/>
          <p:cNvSpPr txBox="1"/>
          <p:nvPr/>
        </p:nvSpPr>
        <p:spPr>
          <a:xfrm>
            <a:off x="9500744" y="2125478"/>
            <a:ext cx="507831" cy="4024152"/>
          </a:xfrm>
          <a:prstGeom prst="rect">
            <a:avLst/>
          </a:prstGeom>
          <a:solidFill>
            <a:srgbClr val="FFD200"/>
          </a:solid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ysClr val="windowText" lastClr="000000"/>
                </a:solidFill>
                <a:effectLst/>
                <a:uLnTx/>
                <a:uFillTx/>
              </a:rPr>
              <a:t>Завершение</a:t>
            </a:r>
            <a:r>
              <a:rPr lang="ru-RU" dirty="0" smtClean="0"/>
              <a:t> </a:t>
            </a:r>
            <a:r>
              <a:rPr lang="ru-RU" sz="1800" kern="0" dirty="0" smtClean="0">
                <a:solidFill>
                  <a:sysClr val="windowText" lastClr="000000"/>
                </a:solidFill>
              </a:rPr>
              <a:t>конверсии</a:t>
            </a:r>
            <a:endParaRPr kumimoji="0" lang="ru-RU"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1350964" y="1926957"/>
            <a:ext cx="2374900" cy="360363"/>
          </a:xfrm>
          <a:prstGeom prst="rect">
            <a:avLst/>
          </a:prstGeom>
          <a:solidFill>
            <a:schemeClr val="accent2"/>
          </a:solidFill>
          <a:ln w="9525">
            <a:noFill/>
            <a:miter lim="800000"/>
            <a:headEnd/>
            <a:tailEnd/>
          </a:ln>
        </p:spPr>
        <p:txBody>
          <a:bodyPr wrap="none" lIns="80151" tIns="40076" rIns="80151" bIns="40076" anchor="ctr"/>
          <a:lstStyle/>
          <a:p>
            <a:pPr eaLnBrk="0" hangingPunct="0">
              <a:buClrTx/>
              <a:buSzTx/>
              <a:buFontTx/>
              <a:buNone/>
            </a:pPr>
            <a:r>
              <a:rPr lang="ru-RU" sz="1400" dirty="0">
                <a:solidFill>
                  <a:schemeClr val="bg1"/>
                </a:solidFill>
              </a:rPr>
              <a:t>Комитет </a:t>
            </a:r>
            <a:r>
              <a:rPr lang="ru-RU" sz="1400" dirty="0" smtClean="0">
                <a:solidFill>
                  <a:schemeClr val="bg1"/>
                </a:solidFill>
              </a:rPr>
              <a:t>управления</a:t>
            </a:r>
          </a:p>
          <a:p>
            <a:pPr eaLnBrk="0" hangingPunct="0">
              <a:buClrTx/>
              <a:buSzTx/>
              <a:buFontTx/>
              <a:buNone/>
            </a:pPr>
            <a:r>
              <a:rPr lang="ru-RU" sz="1400" dirty="0" smtClean="0">
                <a:solidFill>
                  <a:schemeClr val="bg1"/>
                </a:solidFill>
              </a:rPr>
              <a:t> </a:t>
            </a:r>
            <a:r>
              <a:rPr lang="ru-RU" sz="1400" dirty="0">
                <a:solidFill>
                  <a:schemeClr val="bg1"/>
                </a:solidFill>
              </a:rPr>
              <a:t>проектом</a:t>
            </a:r>
          </a:p>
        </p:txBody>
      </p:sp>
      <p:sp>
        <p:nvSpPr>
          <p:cNvPr id="16390" name="Rectangle 5"/>
          <p:cNvSpPr>
            <a:spLocks noChangeArrowheads="1"/>
          </p:cNvSpPr>
          <p:nvPr/>
        </p:nvSpPr>
        <p:spPr bwMode="auto">
          <a:xfrm>
            <a:off x="1350964" y="2463533"/>
            <a:ext cx="2374900" cy="358775"/>
          </a:xfrm>
          <a:prstGeom prst="rect">
            <a:avLst/>
          </a:prstGeom>
          <a:solidFill>
            <a:srgbClr val="F1F1F1"/>
          </a:solidFill>
          <a:ln w="12700">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400" dirty="0">
                <a:solidFill>
                  <a:schemeClr val="bg1"/>
                </a:solidFill>
              </a:rPr>
              <a:t>Руководитель проекта</a:t>
            </a:r>
          </a:p>
        </p:txBody>
      </p:sp>
      <p:sp>
        <p:nvSpPr>
          <p:cNvPr id="16391" name="Rectangle 6"/>
          <p:cNvSpPr>
            <a:spLocks noChangeArrowheads="1"/>
          </p:cNvSpPr>
          <p:nvPr/>
        </p:nvSpPr>
        <p:spPr bwMode="auto">
          <a:xfrm>
            <a:off x="4121150" y="2463533"/>
            <a:ext cx="2378075" cy="360363"/>
          </a:xfrm>
          <a:prstGeom prst="rect">
            <a:avLst/>
          </a:prstGeom>
          <a:solidFill>
            <a:srgbClr val="F1F1F1"/>
          </a:solidFill>
          <a:ln w="12700">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400" dirty="0">
                <a:solidFill>
                  <a:schemeClr val="bg1"/>
                </a:solidFill>
              </a:rPr>
              <a:t>Проектный офис</a:t>
            </a:r>
          </a:p>
        </p:txBody>
      </p:sp>
      <p:sp>
        <p:nvSpPr>
          <p:cNvPr id="16392" name="Rectangle 7"/>
          <p:cNvSpPr>
            <a:spLocks noChangeArrowheads="1"/>
          </p:cNvSpPr>
          <p:nvPr/>
        </p:nvSpPr>
        <p:spPr bwMode="auto">
          <a:xfrm>
            <a:off x="955675" y="3822432"/>
            <a:ext cx="1296988" cy="1514076"/>
          </a:xfrm>
          <a:prstGeom prst="rect">
            <a:avLst/>
          </a:prstGeom>
          <a:solidFill>
            <a:srgbClr val="E5E5E5"/>
          </a:solidFill>
          <a:ln w="12700">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100" dirty="0">
                <a:solidFill>
                  <a:schemeClr val="bg1"/>
                </a:solidFill>
              </a:rPr>
              <a:t>Подпроект 1</a:t>
            </a:r>
          </a:p>
          <a:p>
            <a:pPr>
              <a:buClr>
                <a:srgbClr val="003A73"/>
              </a:buClr>
              <a:buSzTx/>
              <a:buFont typeface="Wingdings" pitchFamily="2" charset="2"/>
              <a:buNone/>
            </a:pPr>
            <a:endParaRPr lang="ru-RU" sz="1100" dirty="0" smtClean="0">
              <a:solidFill>
                <a:schemeClr val="bg1"/>
              </a:solidFill>
            </a:endParaRPr>
          </a:p>
          <a:p>
            <a:pPr>
              <a:buClr>
                <a:srgbClr val="003A73"/>
              </a:buClr>
              <a:buSzTx/>
              <a:buFont typeface="Wingdings" pitchFamily="2" charset="2"/>
              <a:buNone/>
            </a:pPr>
            <a:r>
              <a:rPr lang="ru-RU" sz="1100" dirty="0" smtClean="0">
                <a:solidFill>
                  <a:schemeClr val="bg1"/>
                </a:solidFill>
              </a:rPr>
              <a:t>Бюджетирование, </a:t>
            </a:r>
          </a:p>
          <a:p>
            <a:pPr>
              <a:buClr>
                <a:srgbClr val="003A73"/>
              </a:buClr>
              <a:buSzTx/>
              <a:buFont typeface="Wingdings" pitchFamily="2" charset="2"/>
              <a:buNone/>
            </a:pPr>
            <a:r>
              <a:rPr lang="ru-RU" sz="1100" dirty="0" smtClean="0">
                <a:solidFill>
                  <a:schemeClr val="bg1"/>
                </a:solidFill>
              </a:rPr>
              <a:t>ориентированное  </a:t>
            </a:r>
            <a:endParaRPr lang="ru-RU" sz="1100" dirty="0">
              <a:solidFill>
                <a:schemeClr val="bg1"/>
              </a:solidFill>
              <a:ea typeface="Arial Unicode MS" pitchFamily="34" charset="-128"/>
              <a:cs typeface="Arial Unicode MS" pitchFamily="34" charset="-128"/>
            </a:endParaRPr>
          </a:p>
          <a:p>
            <a:pPr>
              <a:buClr>
                <a:srgbClr val="003A73"/>
              </a:buClr>
              <a:buSzTx/>
              <a:buFont typeface="Wingdings" pitchFamily="2" charset="2"/>
              <a:buNone/>
            </a:pPr>
            <a:r>
              <a:rPr lang="ru-RU" sz="1100" dirty="0">
                <a:solidFill>
                  <a:schemeClr val="bg1"/>
                </a:solidFill>
              </a:rPr>
              <a:t>на результат</a:t>
            </a:r>
          </a:p>
        </p:txBody>
      </p:sp>
      <p:sp>
        <p:nvSpPr>
          <p:cNvPr id="16393" name="Rectangle 8"/>
          <p:cNvSpPr>
            <a:spLocks noChangeArrowheads="1"/>
          </p:cNvSpPr>
          <p:nvPr/>
        </p:nvSpPr>
        <p:spPr bwMode="auto">
          <a:xfrm>
            <a:off x="3763964" y="3822432"/>
            <a:ext cx="1368425" cy="1514076"/>
          </a:xfrm>
          <a:prstGeom prst="rect">
            <a:avLst/>
          </a:prstGeom>
          <a:solidFill>
            <a:srgbClr val="E5E5E5"/>
          </a:solidFill>
          <a:ln w="12700" algn="ctr">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100" dirty="0">
                <a:solidFill>
                  <a:schemeClr val="bg1"/>
                </a:solidFill>
              </a:rPr>
              <a:t>Подпроект 3 </a:t>
            </a:r>
          </a:p>
          <a:p>
            <a:pPr>
              <a:buClr>
                <a:srgbClr val="003A73"/>
              </a:buClr>
              <a:buSzTx/>
              <a:buFont typeface="Wingdings" pitchFamily="2" charset="2"/>
              <a:buNone/>
            </a:pPr>
            <a:r>
              <a:rPr sz="1600" dirty="0"/>
              <a:t/>
            </a:r>
            <a:br>
              <a:rPr sz="1600" dirty="0"/>
            </a:br>
            <a:r>
              <a:rPr lang="ru-RU" sz="1100" dirty="0">
                <a:solidFill>
                  <a:schemeClr val="bg1"/>
                </a:solidFill>
              </a:rPr>
              <a:t>Бухгалтерский </a:t>
            </a:r>
            <a:endParaRPr lang="ru-RU" sz="1100" dirty="0" smtClean="0">
              <a:solidFill>
                <a:schemeClr val="bg1"/>
              </a:solidFill>
              <a:ea typeface="Arial Unicode MS" pitchFamily="34" charset="-128"/>
              <a:cs typeface="Arial Unicode MS" pitchFamily="34" charset="-128"/>
            </a:endParaRPr>
          </a:p>
          <a:p>
            <a:pPr>
              <a:buClr>
                <a:srgbClr val="003A73"/>
              </a:buClr>
              <a:buSzTx/>
              <a:buFont typeface="Wingdings" pitchFamily="2" charset="2"/>
              <a:buNone/>
            </a:pPr>
            <a:r>
              <a:rPr lang="ru-RU" sz="1100" dirty="0" smtClean="0">
                <a:solidFill>
                  <a:schemeClr val="bg1"/>
                </a:solidFill>
              </a:rPr>
              <a:t>учет/</a:t>
            </a:r>
          </a:p>
          <a:p>
            <a:pPr>
              <a:buClr>
                <a:srgbClr val="003A73"/>
              </a:buClr>
              <a:buSzTx/>
              <a:buFont typeface="Wingdings" pitchFamily="2" charset="2"/>
              <a:buNone/>
            </a:pPr>
            <a:r>
              <a:rPr lang="ru-RU" sz="1100" dirty="0" smtClean="0">
                <a:solidFill>
                  <a:schemeClr val="bg1"/>
                </a:solidFill>
              </a:rPr>
              <a:t>казначейство</a:t>
            </a:r>
            <a:endParaRPr lang="ru-RU" sz="1100" dirty="0">
              <a:solidFill>
                <a:schemeClr val="bg1"/>
              </a:solidFill>
            </a:endParaRPr>
          </a:p>
        </p:txBody>
      </p:sp>
      <p:sp>
        <p:nvSpPr>
          <p:cNvPr id="16394" name="Rectangle 9"/>
          <p:cNvSpPr>
            <a:spLocks noChangeArrowheads="1"/>
          </p:cNvSpPr>
          <p:nvPr/>
        </p:nvSpPr>
        <p:spPr bwMode="auto">
          <a:xfrm>
            <a:off x="2324100" y="3822432"/>
            <a:ext cx="1368425" cy="1514076"/>
          </a:xfrm>
          <a:prstGeom prst="rect">
            <a:avLst/>
          </a:prstGeom>
          <a:solidFill>
            <a:srgbClr val="E5E5E5"/>
          </a:solidFill>
          <a:ln w="12700">
            <a:solidFill>
              <a:srgbClr val="646464"/>
            </a:solidFill>
            <a:miter lim="800000"/>
            <a:headEnd/>
            <a:tailEnd/>
          </a:ln>
        </p:spPr>
        <p:txBody>
          <a:bodyPr wrap="none" lIns="61598" tIns="63110" rIns="78889" bIns="63110"/>
          <a:lstStyle/>
          <a:p>
            <a:pPr>
              <a:buClr>
                <a:srgbClr val="003A73"/>
              </a:buClr>
              <a:buSzTx/>
              <a:buFont typeface="Wingdings" pitchFamily="2" charset="2"/>
              <a:buNone/>
            </a:pPr>
            <a:r>
              <a:rPr lang="ru-RU" sz="1100" dirty="0">
                <a:solidFill>
                  <a:schemeClr val="bg1"/>
                </a:solidFill>
              </a:rPr>
              <a:t>Подпроект </a:t>
            </a:r>
            <a:r>
              <a:rPr lang="ru-RU" sz="1100" dirty="0" smtClean="0">
                <a:solidFill>
                  <a:schemeClr val="bg1"/>
                </a:solidFill>
              </a:rPr>
              <a:t>2</a:t>
            </a:r>
          </a:p>
          <a:p>
            <a:pPr>
              <a:buClr>
                <a:srgbClr val="003A73"/>
              </a:buClr>
              <a:buSzTx/>
              <a:buFont typeface="Wingdings" pitchFamily="2" charset="2"/>
              <a:buNone/>
            </a:pPr>
            <a:endParaRPr lang="ru-RU" sz="1100" dirty="0">
              <a:solidFill>
                <a:schemeClr val="bg1"/>
              </a:solidFill>
            </a:endParaRPr>
          </a:p>
          <a:p>
            <a:pPr>
              <a:buClr>
                <a:srgbClr val="003A73"/>
              </a:buClr>
              <a:buSzTx/>
              <a:buFont typeface="Wingdings" pitchFamily="2" charset="2"/>
              <a:buNone/>
            </a:pPr>
            <a:r>
              <a:rPr lang="ru-RU" sz="1100" dirty="0">
                <a:solidFill>
                  <a:schemeClr val="bg1"/>
                </a:solidFill>
              </a:rPr>
              <a:t>Регистрация </a:t>
            </a:r>
            <a:endParaRPr lang="ru-RU" sz="1100" dirty="0" smtClean="0">
              <a:solidFill>
                <a:schemeClr val="bg1"/>
              </a:solidFill>
              <a:ea typeface="Arial Unicode MS" pitchFamily="34" charset="-128"/>
              <a:cs typeface="Arial Unicode MS" pitchFamily="34" charset="-128"/>
            </a:endParaRPr>
          </a:p>
          <a:p>
            <a:pPr>
              <a:buClr>
                <a:srgbClr val="003A73"/>
              </a:buClr>
              <a:buSzTx/>
              <a:buFont typeface="Wingdings" pitchFamily="2" charset="2"/>
              <a:buNone/>
            </a:pPr>
            <a:r>
              <a:rPr lang="ru-RU" sz="1100" dirty="0" smtClean="0">
                <a:solidFill>
                  <a:schemeClr val="bg1"/>
                </a:solidFill>
              </a:rPr>
              <a:t>активов и</a:t>
            </a:r>
          </a:p>
          <a:p>
            <a:pPr>
              <a:buClr>
                <a:srgbClr val="003A73"/>
              </a:buClr>
              <a:buSzTx/>
              <a:buFont typeface="Wingdings" pitchFamily="2" charset="2"/>
              <a:buNone/>
            </a:pPr>
            <a:r>
              <a:rPr lang="ru-RU" sz="1100" dirty="0" smtClean="0">
                <a:solidFill>
                  <a:schemeClr val="bg1"/>
                </a:solidFill>
              </a:rPr>
              <a:t>обязательств/</a:t>
            </a:r>
          </a:p>
          <a:p>
            <a:pPr>
              <a:buClr>
                <a:srgbClr val="003A73"/>
              </a:buClr>
              <a:buSzTx/>
              <a:buFont typeface="Wingdings" pitchFamily="2" charset="2"/>
              <a:buNone/>
            </a:pPr>
            <a:r>
              <a:rPr lang="ru-RU" sz="1100" dirty="0" smtClean="0">
                <a:solidFill>
                  <a:schemeClr val="bg1"/>
                </a:solidFill>
              </a:rPr>
              <a:t>вступительный </a:t>
            </a:r>
            <a:endParaRPr lang="ru-RU" sz="1100" dirty="0" smtClean="0">
              <a:solidFill>
                <a:schemeClr val="bg1"/>
              </a:solidFill>
              <a:ea typeface="Arial Unicode MS" pitchFamily="34" charset="-128"/>
              <a:cs typeface="Arial Unicode MS" pitchFamily="34" charset="-128"/>
            </a:endParaRPr>
          </a:p>
          <a:p>
            <a:pPr>
              <a:buClr>
                <a:srgbClr val="003A73"/>
              </a:buClr>
              <a:buSzTx/>
              <a:buFont typeface="Wingdings" pitchFamily="2" charset="2"/>
              <a:buNone/>
            </a:pPr>
            <a:r>
              <a:rPr lang="ru-RU" sz="1100" dirty="0" smtClean="0">
                <a:solidFill>
                  <a:schemeClr val="bg1"/>
                </a:solidFill>
              </a:rPr>
              <a:t>баланс</a:t>
            </a:r>
            <a:endParaRPr lang="ru-RU" sz="1100" dirty="0">
              <a:solidFill>
                <a:schemeClr val="bg1"/>
              </a:solidFill>
              <a:ea typeface="Arial Unicode MS" pitchFamily="34" charset="-128"/>
              <a:cs typeface="Arial Unicode MS" pitchFamily="34" charset="-128"/>
            </a:endParaRPr>
          </a:p>
        </p:txBody>
      </p:sp>
      <p:cxnSp>
        <p:nvCxnSpPr>
          <p:cNvPr id="16395" name="AutoShape 10"/>
          <p:cNvCxnSpPr>
            <a:cxnSpLocks noChangeShapeType="1"/>
            <a:endCxn id="16390" idx="0"/>
          </p:cNvCxnSpPr>
          <p:nvPr/>
        </p:nvCxnSpPr>
        <p:spPr bwMode="auto">
          <a:xfrm flipH="1">
            <a:off x="2538414" y="2311133"/>
            <a:ext cx="1587" cy="152399"/>
          </a:xfrm>
          <a:prstGeom prst="straightConnector1">
            <a:avLst/>
          </a:prstGeom>
          <a:noFill/>
          <a:ln w="12700">
            <a:solidFill>
              <a:srgbClr val="646464"/>
            </a:solidFill>
            <a:round/>
            <a:headEnd/>
            <a:tailEnd/>
          </a:ln>
        </p:spPr>
      </p:cxnSp>
      <p:cxnSp>
        <p:nvCxnSpPr>
          <p:cNvPr id="16396" name="AutoShape 11"/>
          <p:cNvCxnSpPr>
            <a:cxnSpLocks noChangeShapeType="1"/>
            <a:stCxn id="16390" idx="2"/>
            <a:endCxn id="16398" idx="0"/>
          </p:cNvCxnSpPr>
          <p:nvPr/>
        </p:nvCxnSpPr>
        <p:spPr bwMode="auto">
          <a:xfrm>
            <a:off x="2538414" y="2822308"/>
            <a:ext cx="1587" cy="184149"/>
          </a:xfrm>
          <a:prstGeom prst="straightConnector1">
            <a:avLst/>
          </a:prstGeom>
          <a:noFill/>
          <a:ln w="12700">
            <a:solidFill>
              <a:srgbClr val="646464"/>
            </a:solidFill>
            <a:round/>
            <a:headEnd/>
            <a:tailEnd/>
          </a:ln>
        </p:spPr>
      </p:cxnSp>
      <p:cxnSp>
        <p:nvCxnSpPr>
          <p:cNvPr id="16397" name="AutoShape 12"/>
          <p:cNvCxnSpPr>
            <a:cxnSpLocks noChangeShapeType="1"/>
          </p:cNvCxnSpPr>
          <p:nvPr/>
        </p:nvCxnSpPr>
        <p:spPr bwMode="auto">
          <a:xfrm>
            <a:off x="3721100" y="2716567"/>
            <a:ext cx="400051" cy="0"/>
          </a:xfrm>
          <a:prstGeom prst="straightConnector1">
            <a:avLst/>
          </a:prstGeom>
          <a:noFill/>
          <a:ln w="12700">
            <a:solidFill>
              <a:srgbClr val="646464"/>
            </a:solidFill>
            <a:round/>
            <a:headEnd/>
            <a:tailEnd/>
          </a:ln>
        </p:spPr>
      </p:cxnSp>
      <p:sp>
        <p:nvSpPr>
          <p:cNvPr id="16398" name="Text Box 13"/>
          <p:cNvSpPr txBox="1">
            <a:spLocks noChangeArrowheads="1"/>
          </p:cNvSpPr>
          <p:nvPr/>
        </p:nvSpPr>
        <p:spPr bwMode="auto">
          <a:xfrm>
            <a:off x="1350963" y="3006458"/>
            <a:ext cx="2378075" cy="385763"/>
          </a:xfrm>
          <a:prstGeom prst="rect">
            <a:avLst/>
          </a:prstGeom>
          <a:solidFill>
            <a:srgbClr val="F1F1F1"/>
          </a:solidFill>
          <a:ln w="12700">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400" dirty="0">
                <a:solidFill>
                  <a:schemeClr val="bg1"/>
                </a:solidFill>
              </a:rPr>
              <a:t>Проектная </a:t>
            </a:r>
            <a:r>
              <a:rPr lang="ru-RU" sz="1400" dirty="0" smtClean="0">
                <a:solidFill>
                  <a:schemeClr val="bg1"/>
                </a:solidFill>
              </a:rPr>
              <a:t>группа</a:t>
            </a:r>
            <a:endParaRPr lang="ru-RU" sz="1400" dirty="0">
              <a:solidFill>
                <a:schemeClr val="bg1"/>
              </a:solidFill>
            </a:endParaRPr>
          </a:p>
        </p:txBody>
      </p:sp>
      <p:sp>
        <p:nvSpPr>
          <p:cNvPr id="16399" name="Line 14"/>
          <p:cNvSpPr>
            <a:spLocks noChangeShapeType="1"/>
          </p:cNvSpPr>
          <p:nvPr/>
        </p:nvSpPr>
        <p:spPr bwMode="auto">
          <a:xfrm>
            <a:off x="1603376" y="3606533"/>
            <a:ext cx="7416800" cy="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0" name="Line 15"/>
          <p:cNvSpPr>
            <a:spLocks noChangeShapeType="1"/>
          </p:cNvSpPr>
          <p:nvPr/>
        </p:nvSpPr>
        <p:spPr bwMode="auto">
          <a:xfrm>
            <a:off x="1601789" y="3608121"/>
            <a:ext cx="1587"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1" name="Line 16"/>
          <p:cNvSpPr>
            <a:spLocks noChangeShapeType="1"/>
          </p:cNvSpPr>
          <p:nvPr/>
        </p:nvSpPr>
        <p:spPr bwMode="auto">
          <a:xfrm>
            <a:off x="2971800" y="3608121"/>
            <a:ext cx="1588"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2" name="Line 17"/>
          <p:cNvSpPr>
            <a:spLocks noChangeShapeType="1"/>
          </p:cNvSpPr>
          <p:nvPr/>
        </p:nvSpPr>
        <p:spPr bwMode="auto">
          <a:xfrm flipV="1">
            <a:off x="4411663" y="3608121"/>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3" name="Line 18"/>
          <p:cNvSpPr>
            <a:spLocks noChangeShapeType="1"/>
          </p:cNvSpPr>
          <p:nvPr/>
        </p:nvSpPr>
        <p:spPr bwMode="auto">
          <a:xfrm flipV="1">
            <a:off x="9009063" y="3608121"/>
            <a:ext cx="11112" cy="214312"/>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4" name="Rectangle 19"/>
          <p:cNvSpPr>
            <a:spLocks noChangeArrowheads="1"/>
          </p:cNvSpPr>
          <p:nvPr/>
        </p:nvSpPr>
        <p:spPr bwMode="auto">
          <a:xfrm>
            <a:off x="5275264" y="3822432"/>
            <a:ext cx="1368425" cy="1514076"/>
          </a:xfrm>
          <a:prstGeom prst="rect">
            <a:avLst/>
          </a:prstGeom>
          <a:solidFill>
            <a:srgbClr val="E5E5E5"/>
          </a:solidFill>
          <a:ln w="12700" algn="ctr">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100" dirty="0">
                <a:solidFill>
                  <a:schemeClr val="bg1"/>
                </a:solidFill>
              </a:rPr>
              <a:t>Подпроект 4 </a:t>
            </a:r>
          </a:p>
          <a:p>
            <a:pPr>
              <a:buClr>
                <a:srgbClr val="003A73"/>
              </a:buClr>
              <a:buSzTx/>
              <a:buFont typeface="Wingdings" pitchFamily="2" charset="2"/>
              <a:buNone/>
            </a:pPr>
            <a:r>
              <a:rPr sz="1600" dirty="0"/>
              <a:t/>
            </a:r>
            <a:br>
              <a:rPr sz="1600" dirty="0"/>
            </a:br>
            <a:r>
              <a:rPr lang="ru-RU" sz="1100" dirty="0">
                <a:solidFill>
                  <a:schemeClr val="bg1"/>
                </a:solidFill>
              </a:rPr>
              <a:t>Финансовое </a:t>
            </a:r>
            <a:endParaRPr lang="ru-RU" sz="1100" dirty="0" smtClean="0">
              <a:solidFill>
                <a:schemeClr val="bg1"/>
              </a:solidFill>
              <a:ea typeface="Arial Unicode MS" pitchFamily="34" charset="-128"/>
              <a:cs typeface="Arial Unicode MS" pitchFamily="34" charset="-128"/>
            </a:endParaRPr>
          </a:p>
          <a:p>
            <a:pPr>
              <a:buClr>
                <a:srgbClr val="003A73"/>
              </a:buClr>
              <a:buSzTx/>
              <a:buFont typeface="Wingdings" pitchFamily="2" charset="2"/>
              <a:buNone/>
            </a:pPr>
            <a:r>
              <a:rPr lang="ru-RU" sz="1100" dirty="0" smtClean="0">
                <a:solidFill>
                  <a:schemeClr val="bg1"/>
                </a:solidFill>
              </a:rPr>
              <a:t>ПО </a:t>
            </a:r>
            <a:r>
              <a:rPr sz="1600" dirty="0"/>
              <a:t/>
            </a:r>
            <a:br>
              <a:rPr sz="1600" dirty="0"/>
            </a:br>
            <a:r>
              <a:rPr lang="ru-RU" sz="1100" dirty="0">
                <a:solidFill>
                  <a:schemeClr val="bg1"/>
                </a:solidFill>
              </a:rPr>
              <a:t>и приложения </a:t>
            </a:r>
          </a:p>
          <a:p>
            <a:pPr>
              <a:buClr>
                <a:srgbClr val="003A73"/>
              </a:buClr>
              <a:buSzTx/>
              <a:buFont typeface="Wingdings" pitchFamily="2" charset="2"/>
              <a:buNone/>
            </a:pPr>
            <a:r>
              <a:rPr lang="ru-RU" sz="1100" dirty="0">
                <a:solidFill>
                  <a:schemeClr val="bg1"/>
                </a:solidFill>
              </a:rPr>
              <a:t>третьих лиц</a:t>
            </a:r>
          </a:p>
        </p:txBody>
      </p:sp>
      <p:sp>
        <p:nvSpPr>
          <p:cNvPr id="16405" name="Rectangle 20"/>
          <p:cNvSpPr>
            <a:spLocks noChangeArrowheads="1"/>
          </p:cNvSpPr>
          <p:nvPr/>
        </p:nvSpPr>
        <p:spPr bwMode="auto">
          <a:xfrm>
            <a:off x="6788150" y="3824021"/>
            <a:ext cx="1368425" cy="1514076"/>
          </a:xfrm>
          <a:prstGeom prst="rect">
            <a:avLst/>
          </a:prstGeom>
          <a:solidFill>
            <a:srgbClr val="E5E5E5"/>
          </a:solidFill>
          <a:ln w="12700" algn="ctr">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100" dirty="0">
                <a:solidFill>
                  <a:schemeClr val="bg1"/>
                </a:solidFill>
              </a:rPr>
              <a:t>Подпроект 5 </a:t>
            </a:r>
          </a:p>
          <a:p>
            <a:pPr>
              <a:buClr>
                <a:srgbClr val="003A73"/>
              </a:buClr>
              <a:buSzTx/>
              <a:buFont typeface="Wingdings" pitchFamily="2" charset="2"/>
              <a:buNone/>
            </a:pPr>
            <a:r>
              <a:rPr sz="1600" dirty="0"/>
              <a:t/>
            </a:r>
            <a:br>
              <a:rPr sz="1600" dirty="0"/>
            </a:br>
            <a:r>
              <a:rPr lang="ru-RU" sz="1100" dirty="0">
                <a:solidFill>
                  <a:schemeClr val="bg1"/>
                </a:solidFill>
              </a:rPr>
              <a:t>Обучение</a:t>
            </a:r>
          </a:p>
        </p:txBody>
      </p:sp>
      <p:sp>
        <p:nvSpPr>
          <p:cNvPr id="16406" name="Rectangle 21"/>
          <p:cNvSpPr>
            <a:spLocks noChangeArrowheads="1"/>
          </p:cNvSpPr>
          <p:nvPr/>
        </p:nvSpPr>
        <p:spPr bwMode="auto">
          <a:xfrm>
            <a:off x="8299450" y="3822432"/>
            <a:ext cx="1368425" cy="1514076"/>
          </a:xfrm>
          <a:prstGeom prst="rect">
            <a:avLst/>
          </a:prstGeom>
          <a:solidFill>
            <a:srgbClr val="E5E5E5"/>
          </a:solidFill>
          <a:ln w="12700" algn="ctr">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100" dirty="0" smtClean="0">
                <a:solidFill>
                  <a:schemeClr val="bg1"/>
                </a:solidFill>
              </a:rPr>
              <a:t>Подпроект 6 </a:t>
            </a:r>
          </a:p>
          <a:p>
            <a:pPr>
              <a:buClr>
                <a:srgbClr val="003A73"/>
              </a:buClr>
              <a:buSzTx/>
              <a:buFont typeface="Wingdings" pitchFamily="2" charset="2"/>
              <a:buNone/>
            </a:pPr>
            <a:r>
              <a:rPr sz="1600" dirty="0"/>
              <a:t/>
            </a:r>
            <a:br>
              <a:rPr sz="1600" dirty="0"/>
            </a:br>
            <a:r>
              <a:rPr lang="ru-RU" sz="1100" dirty="0">
                <a:solidFill>
                  <a:schemeClr val="bg1"/>
                </a:solidFill>
              </a:rPr>
              <a:t>Организация</a:t>
            </a:r>
          </a:p>
        </p:txBody>
      </p:sp>
      <p:cxnSp>
        <p:nvCxnSpPr>
          <p:cNvPr id="16407" name="AutoShape 22"/>
          <p:cNvCxnSpPr>
            <a:cxnSpLocks noChangeShapeType="1"/>
          </p:cNvCxnSpPr>
          <p:nvPr/>
        </p:nvCxnSpPr>
        <p:spPr bwMode="auto">
          <a:xfrm>
            <a:off x="2539999" y="3392221"/>
            <a:ext cx="1588" cy="184149"/>
          </a:xfrm>
          <a:prstGeom prst="straightConnector1">
            <a:avLst/>
          </a:prstGeom>
          <a:noFill/>
          <a:ln w="12700">
            <a:solidFill>
              <a:srgbClr val="646464"/>
            </a:solidFill>
            <a:round/>
            <a:headEnd/>
            <a:tailEnd/>
          </a:ln>
        </p:spPr>
      </p:cxnSp>
      <p:sp>
        <p:nvSpPr>
          <p:cNvPr id="16408" name="Line 23"/>
          <p:cNvSpPr>
            <a:spLocks noChangeShapeType="1"/>
          </p:cNvSpPr>
          <p:nvPr/>
        </p:nvSpPr>
        <p:spPr bwMode="auto">
          <a:xfrm flipV="1">
            <a:off x="5924551" y="3608121"/>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09" name="Rectangle 24"/>
          <p:cNvSpPr>
            <a:spLocks noChangeArrowheads="1"/>
          </p:cNvSpPr>
          <p:nvPr/>
        </p:nvSpPr>
        <p:spPr bwMode="auto">
          <a:xfrm>
            <a:off x="6946678" y="2319608"/>
            <a:ext cx="2378075" cy="635136"/>
          </a:xfrm>
          <a:prstGeom prst="rect">
            <a:avLst/>
          </a:prstGeom>
          <a:noFill/>
          <a:ln w="12700">
            <a:solidFill>
              <a:srgbClr val="646464"/>
            </a:solidFill>
            <a:miter lim="800000"/>
            <a:headEnd/>
            <a:tailEnd/>
          </a:ln>
        </p:spPr>
        <p:txBody>
          <a:bodyPr wrap="none" lIns="78889" tIns="63110" rIns="78889" bIns="63110"/>
          <a:lstStyle/>
          <a:p>
            <a:pPr>
              <a:buClr>
                <a:srgbClr val="003A73"/>
              </a:buClr>
              <a:buSzTx/>
              <a:buFont typeface="Wingdings" pitchFamily="2" charset="2"/>
              <a:buNone/>
            </a:pPr>
            <a:r>
              <a:rPr lang="ru-RU" sz="1400" dirty="0">
                <a:solidFill>
                  <a:schemeClr val="bg1"/>
                </a:solidFill>
              </a:rPr>
              <a:t>Привлечение </a:t>
            </a:r>
          </a:p>
          <a:p>
            <a:pPr>
              <a:buClr>
                <a:srgbClr val="003A73"/>
              </a:buClr>
              <a:buSzTx/>
              <a:buFont typeface="Wingdings" pitchFamily="2" charset="2"/>
              <a:buNone/>
            </a:pPr>
            <a:r>
              <a:rPr lang="ru-RU" sz="1400" dirty="0">
                <a:solidFill>
                  <a:schemeClr val="bg1"/>
                </a:solidFill>
              </a:rPr>
              <a:t>сторонних специалистов</a:t>
            </a:r>
          </a:p>
        </p:txBody>
      </p:sp>
      <p:sp>
        <p:nvSpPr>
          <p:cNvPr id="16411" name="Line 26"/>
          <p:cNvSpPr>
            <a:spLocks noChangeShapeType="1"/>
          </p:cNvSpPr>
          <p:nvPr/>
        </p:nvSpPr>
        <p:spPr bwMode="auto">
          <a:xfrm>
            <a:off x="1603376" y="5568488"/>
            <a:ext cx="7416800" cy="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2" name="Line 27"/>
          <p:cNvSpPr>
            <a:spLocks noChangeShapeType="1"/>
          </p:cNvSpPr>
          <p:nvPr/>
        </p:nvSpPr>
        <p:spPr bwMode="auto">
          <a:xfrm>
            <a:off x="1601789" y="5352589"/>
            <a:ext cx="1587"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3" name="Line 28"/>
          <p:cNvSpPr>
            <a:spLocks noChangeShapeType="1"/>
          </p:cNvSpPr>
          <p:nvPr/>
        </p:nvSpPr>
        <p:spPr bwMode="auto">
          <a:xfrm>
            <a:off x="2971800" y="5352589"/>
            <a:ext cx="1588"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4" name="Line 29"/>
          <p:cNvSpPr>
            <a:spLocks noChangeShapeType="1"/>
          </p:cNvSpPr>
          <p:nvPr/>
        </p:nvSpPr>
        <p:spPr bwMode="auto">
          <a:xfrm flipV="1">
            <a:off x="4411663" y="5352589"/>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5" name="Line 30"/>
          <p:cNvSpPr>
            <a:spLocks noChangeShapeType="1"/>
          </p:cNvSpPr>
          <p:nvPr/>
        </p:nvSpPr>
        <p:spPr bwMode="auto">
          <a:xfrm flipV="1">
            <a:off x="9009063" y="5352589"/>
            <a:ext cx="11112" cy="214313"/>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6" name="Line 31"/>
          <p:cNvSpPr>
            <a:spLocks noChangeShapeType="1"/>
          </p:cNvSpPr>
          <p:nvPr/>
        </p:nvSpPr>
        <p:spPr bwMode="auto">
          <a:xfrm flipV="1">
            <a:off x="5924551" y="5352589"/>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8" name="Line 33"/>
          <p:cNvSpPr>
            <a:spLocks noChangeShapeType="1"/>
          </p:cNvSpPr>
          <p:nvPr/>
        </p:nvSpPr>
        <p:spPr bwMode="auto">
          <a:xfrm flipV="1">
            <a:off x="7435851" y="3608121"/>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19" name="Line 34"/>
          <p:cNvSpPr>
            <a:spLocks noChangeShapeType="1"/>
          </p:cNvSpPr>
          <p:nvPr/>
        </p:nvSpPr>
        <p:spPr bwMode="auto">
          <a:xfrm flipV="1">
            <a:off x="5419725" y="5568489"/>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16420" name="Rectangle 35"/>
          <p:cNvSpPr>
            <a:spLocks noChangeArrowheads="1"/>
          </p:cNvSpPr>
          <p:nvPr/>
        </p:nvSpPr>
        <p:spPr bwMode="auto">
          <a:xfrm>
            <a:off x="4251978" y="5785976"/>
            <a:ext cx="2234904" cy="586943"/>
          </a:xfrm>
          <a:prstGeom prst="rect">
            <a:avLst/>
          </a:prstGeom>
          <a:noFill/>
          <a:ln w="12700" algn="ctr">
            <a:solidFill>
              <a:srgbClr val="646464"/>
            </a:solidFill>
            <a:miter lim="800000"/>
            <a:headEnd/>
            <a:tailEnd/>
          </a:ln>
        </p:spPr>
        <p:txBody>
          <a:bodyPr wrap="none" lIns="78889" tIns="63110" rIns="78889" bIns="63110"/>
          <a:lstStyle/>
          <a:p>
            <a:pPr algn="ctr">
              <a:buClrTx/>
              <a:buSzTx/>
              <a:buFontTx/>
              <a:buNone/>
            </a:pPr>
            <a:r>
              <a:rPr lang="ru-RU" sz="1400" dirty="0">
                <a:solidFill>
                  <a:schemeClr val="bg1"/>
                </a:solidFill>
              </a:rPr>
              <a:t>Привлечение </a:t>
            </a:r>
          </a:p>
          <a:p>
            <a:pPr algn="ctr">
              <a:buClrTx/>
              <a:buSzTx/>
              <a:buFontTx/>
              <a:buNone/>
            </a:pPr>
            <a:r>
              <a:rPr lang="ru-RU" sz="1400" dirty="0">
                <a:solidFill>
                  <a:schemeClr val="bg1"/>
                </a:solidFill>
              </a:rPr>
              <a:t>сторонних специалистов</a:t>
            </a:r>
            <a:endParaRPr lang="ru-RU" sz="1400" dirty="0">
              <a:solidFill>
                <a:schemeClr val="bg1"/>
              </a:solidFill>
              <a:ea typeface="Arial Unicode MS" pitchFamily="34" charset="-128"/>
              <a:cs typeface="Arial Unicode MS" pitchFamily="34" charset="-128"/>
            </a:endParaRPr>
          </a:p>
        </p:txBody>
      </p:sp>
      <p:cxnSp>
        <p:nvCxnSpPr>
          <p:cNvPr id="40" name="AutoShape 12"/>
          <p:cNvCxnSpPr>
            <a:cxnSpLocks noChangeShapeType="1"/>
          </p:cNvCxnSpPr>
          <p:nvPr/>
        </p:nvCxnSpPr>
        <p:spPr bwMode="auto">
          <a:xfrm>
            <a:off x="6525631" y="2716567"/>
            <a:ext cx="400051" cy="0"/>
          </a:xfrm>
          <a:prstGeom prst="straightConnector1">
            <a:avLst/>
          </a:prstGeom>
          <a:noFill/>
          <a:ln w="12700">
            <a:solidFill>
              <a:srgbClr val="646464"/>
            </a:solidFill>
            <a:round/>
            <a:headEnd/>
            <a:tailEnd/>
          </a:ln>
        </p:spPr>
      </p:cxnSp>
      <p:sp>
        <p:nvSpPr>
          <p:cNvPr id="41" name="Line 33"/>
          <p:cNvSpPr>
            <a:spLocks noChangeShapeType="1"/>
          </p:cNvSpPr>
          <p:nvPr/>
        </p:nvSpPr>
        <p:spPr bwMode="auto">
          <a:xfrm flipV="1">
            <a:off x="7451934" y="5363098"/>
            <a:ext cx="0" cy="215900"/>
          </a:xfrm>
          <a:prstGeom prst="line">
            <a:avLst/>
          </a:prstGeom>
          <a:noFill/>
          <a:ln w="12700">
            <a:solidFill>
              <a:srgbClr val="646464"/>
            </a:solidFill>
            <a:round/>
            <a:headEnd/>
            <a:tailEnd/>
          </a:ln>
        </p:spPr>
        <p:txBody>
          <a:bodyPr lIns="91424" tIns="45712" rIns="91424" bIns="45712"/>
          <a:lstStyle/>
          <a:p>
            <a:endParaRPr lang="de-DE" sz="1600">
              <a:solidFill>
                <a:schemeClr val="bg1"/>
              </a:solidFill>
            </a:endParaRPr>
          </a:p>
        </p:txBody>
      </p:sp>
      <p:sp>
        <p:nvSpPr>
          <p:cNvPr id="42" name="Rectangle 2"/>
          <p:cNvSpPr txBox="1">
            <a:spLocks noChangeArrowheads="1"/>
          </p:cNvSpPr>
          <p:nvPr/>
        </p:nvSpPr>
        <p:spPr bwMode="auto">
          <a:xfrm>
            <a:off x="534671" y="220537"/>
            <a:ext cx="9627773" cy="952159"/>
          </a:xfrm>
          <a:prstGeom prst="rect">
            <a:avLst/>
          </a:prstGeom>
          <a:noFill/>
          <a:ln w="9525">
            <a:noFill/>
            <a:miter lim="800000"/>
            <a:headEnd/>
            <a:tailEnd/>
          </a:ln>
          <a:effectLst/>
        </p:spPr>
        <p:txBody>
          <a:bodyPr vert="horz" wrap="square" lIns="0" tIns="41065" rIns="0" bIns="0" numCol="1" anchor="t" anchorCtr="0" compatLnSpc="1">
            <a:prstTxWarp prst="textNoShape">
              <a:avLst/>
            </a:prstTxWarp>
          </a:bodyPr>
          <a:lstStyle/>
          <a:p>
            <a:pPr fontAlgn="base">
              <a:lnSpc>
                <a:spcPct val="85000"/>
              </a:lnSpc>
              <a:spcBef>
                <a:spcPct val="0"/>
              </a:spcBef>
              <a:spcAft>
                <a:spcPct val="0"/>
              </a:spcAft>
              <a:defRPr/>
            </a:pPr>
            <a:endParaRPr lang="de-DE" sz="2700" b="1" kern="0" dirty="0">
              <a:solidFill>
                <a:srgbClr val="646464"/>
              </a:solidFill>
              <a:latin typeface="+mj-lt"/>
              <a:ea typeface="+mj-ea"/>
              <a:cs typeface="+mj-cs"/>
            </a:endParaRPr>
          </a:p>
        </p:txBody>
      </p:sp>
      <p:sp>
        <p:nvSpPr>
          <p:cNvPr id="36" name="Titel 35"/>
          <p:cNvSpPr>
            <a:spLocks noGrp="1"/>
          </p:cNvSpPr>
          <p:nvPr>
            <p:ph type="title"/>
          </p:nvPr>
        </p:nvSpPr>
        <p:spPr/>
        <p:txBody>
          <a:bodyPr/>
          <a:lstStyle/>
          <a:p>
            <a:r>
              <a:rPr lang="ru-RU" dirty="0" smtClean="0"/>
              <a:t>Процесс перехода на МСФООС</a:t>
            </a:r>
            <a:r>
              <a:rPr dirty="0"/>
              <a:t/>
            </a:r>
            <a:br>
              <a:rPr dirty="0"/>
            </a:br>
            <a:r>
              <a:rPr lang="ru-RU" dirty="0" smtClean="0"/>
              <a:t>Примерный план проекта по конверсии</a:t>
            </a:r>
            <a:r>
              <a:rPr dirty="0"/>
              <a:t/>
            </a:r>
            <a:br>
              <a:rPr dirty="0"/>
            </a:br>
            <a:endParaRPr lang="ru-RU" dirty="0"/>
          </a:p>
        </p:txBody>
      </p:sp>
      <p:sp>
        <p:nvSpPr>
          <p:cNvPr id="35" name="Fußzeilenplatzhalter 34"/>
          <p:cNvSpPr>
            <a:spLocks noGrp="1"/>
          </p:cNvSpPr>
          <p:nvPr>
            <p:ph type="ftr" sz="quarter" idx="11"/>
          </p:nvPr>
        </p:nvSpPr>
        <p:spPr/>
        <p:txBody>
          <a:bodyPr/>
          <a:lstStyle/>
          <a:p>
            <a:r>
              <a:rPr lang="ru-RU" dirty="0" smtClean="0"/>
              <a:t>Основные сложности внедрения МСФООС</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Основные выводы</a:t>
            </a:r>
            <a:endParaRPr lang="ru-RU" dirty="0"/>
          </a:p>
        </p:txBody>
      </p:sp>
      <p:sp>
        <p:nvSpPr>
          <p:cNvPr id="3" name="Fußzeilenplatzhalter 2"/>
          <p:cNvSpPr>
            <a:spLocks noGrp="1"/>
          </p:cNvSpPr>
          <p:nvPr>
            <p:ph type="ftr" sz="quarter" idx="10"/>
          </p:nvPr>
        </p:nvSpPr>
        <p:spPr/>
        <p:txBody>
          <a:bodyPr/>
          <a:lstStyle/>
          <a:p>
            <a:r>
              <a:rPr lang="ru-RU" dirty="0" smtClean="0"/>
              <a:t>Основные сложности внедрения МСФООС</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ru-RU" dirty="0" smtClean="0"/>
              <a:t>Программа мероприятия</a:t>
            </a:r>
            <a:endParaRPr lang="ru-RU" dirty="0"/>
          </a:p>
        </p:txBody>
      </p:sp>
      <p:sp>
        <p:nvSpPr>
          <p:cNvPr id="964611" name="Rectangle 3"/>
          <p:cNvSpPr>
            <a:spLocks noGrp="1" noChangeArrowheads="1"/>
          </p:cNvSpPr>
          <p:nvPr>
            <p:ph idx="1"/>
          </p:nvPr>
        </p:nvSpPr>
        <p:spPr/>
        <p:txBody>
          <a:bodyPr/>
          <a:lstStyle/>
          <a:p>
            <a:r>
              <a:rPr lang="ru-RU" dirty="0" smtClean="0"/>
              <a:t>Предпосылки для разработки международных </a:t>
            </a:r>
            <a:r>
              <a:rPr lang="ru-RU" dirty="0" err="1" smtClean="0"/>
              <a:t>ОПБУ</a:t>
            </a:r>
            <a:endParaRPr lang="ru-RU" dirty="0" smtClean="0"/>
          </a:p>
          <a:p>
            <a:r>
              <a:rPr lang="ru-RU" dirty="0" smtClean="0"/>
              <a:t>Совершенствование </a:t>
            </a:r>
            <a:r>
              <a:rPr lang="ru-RU" dirty="0" err="1" smtClean="0"/>
              <a:t>МСФООС</a:t>
            </a:r>
            <a:r>
              <a:rPr lang="ru-RU" dirty="0" smtClean="0"/>
              <a:t> и состояние вопроса на современном этапе</a:t>
            </a:r>
            <a:endParaRPr lang="ru-RU" dirty="0"/>
          </a:p>
          <a:p>
            <a:pPr marL="357188" lvl="1" indent="-357188"/>
            <a:r>
              <a:rPr lang="ru-RU" sz="2400" dirty="0" smtClean="0"/>
              <a:t>Основания для конверсии отчетности и подходы к ее проведению</a:t>
            </a:r>
          </a:p>
          <a:p>
            <a:pPr marL="357188" lvl="1" indent="-357188"/>
            <a:r>
              <a:rPr lang="ru-RU" sz="2400" dirty="0" smtClean="0"/>
              <a:t>Конверсия: основные сложности и процесс внедрения</a:t>
            </a:r>
          </a:p>
          <a:p>
            <a:r>
              <a:rPr lang="ru-RU" dirty="0" smtClean="0"/>
              <a:t>Основные выводы</a:t>
            </a:r>
            <a:endParaRPr lang="ru-RU" dirty="0"/>
          </a:p>
          <a:p>
            <a:pPr>
              <a:buNone/>
            </a:pPr>
            <a:endParaRPr lang="ru-RU" dirty="0" smtClean="0"/>
          </a:p>
          <a:p>
            <a:pPr>
              <a:buNone/>
            </a:pPr>
            <a:endParaRPr lang="ru-RU" dirty="0"/>
          </a:p>
          <a:p>
            <a:endParaRPr lang="ru-RU" dirty="0"/>
          </a:p>
        </p:txBody>
      </p:sp>
      <p:sp>
        <p:nvSpPr>
          <p:cNvPr id="4" name="Fußzeilenplatzhalter 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66762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ru-RU" dirty="0" smtClean="0"/>
              <a:t>Основные выводы</a:t>
            </a:r>
            <a:endParaRPr lang="ru-RU" dirty="0"/>
          </a:p>
        </p:txBody>
      </p:sp>
      <p:sp>
        <p:nvSpPr>
          <p:cNvPr id="173059" name="Rectangle 3"/>
          <p:cNvSpPr>
            <a:spLocks noGrp="1" noChangeArrowheads="1"/>
          </p:cNvSpPr>
          <p:nvPr>
            <p:ph idx="1"/>
          </p:nvPr>
        </p:nvSpPr>
        <p:spPr>
          <a:xfrm>
            <a:off x="534670" y="1692399"/>
            <a:ext cx="9624060" cy="4843378"/>
          </a:xfrm>
        </p:spPr>
        <p:txBody>
          <a:bodyPr/>
          <a:lstStyle/>
          <a:p>
            <a:pPr marL="449094" indent="-449094">
              <a:buFont typeface="Arial" charset="0"/>
              <a:buChar char="►"/>
            </a:pPr>
            <a:r>
              <a:rPr lang="ru-RU" sz="2000" dirty="0" smtClean="0"/>
              <a:t>МСФООС, которые были </a:t>
            </a:r>
            <a:r>
              <a:rPr lang="ru-RU" sz="2000" dirty="0"/>
              <a:t>разработаны </a:t>
            </a:r>
            <a:r>
              <a:rPr lang="ru-RU" sz="2000" dirty="0" smtClean="0"/>
              <a:t>с учетом особенностей общественного сектора, находят все более широкое применение по всему миру</a:t>
            </a:r>
          </a:p>
          <a:p>
            <a:pPr marL="449094" indent="-449094">
              <a:buFont typeface="Arial" charset="0"/>
              <a:buChar char="►"/>
            </a:pPr>
            <a:endParaRPr lang="ru-RU" sz="2000" dirty="0" smtClean="0"/>
          </a:p>
          <a:p>
            <a:pPr marL="449094" indent="-449094">
              <a:buFont typeface="Arial" charset="0"/>
              <a:buChar char="►"/>
            </a:pPr>
            <a:r>
              <a:rPr lang="ru-RU" sz="2000" dirty="0" smtClean="0"/>
              <a:t>С помощью внедрения МСФООС можно повысить эффективность управления финансами в общественном секторе, но только при одном условии –  процесс принятия решений должен опираться на новые данные   </a:t>
            </a:r>
            <a:endParaRPr lang="ru-RU" sz="2000" dirty="0"/>
          </a:p>
          <a:p>
            <a:pPr marL="0" indent="0">
              <a:buNone/>
            </a:pPr>
            <a:endParaRPr lang="ru-RU" sz="2000" dirty="0" smtClean="0"/>
          </a:p>
          <a:p>
            <a:pPr marL="449094" indent="-449094">
              <a:buFont typeface="Arial" charset="0"/>
              <a:buChar char="►"/>
            </a:pPr>
            <a:r>
              <a:rPr lang="ru-RU" sz="2000" dirty="0" smtClean="0"/>
              <a:t>Конверсия – это серьезный проект с точки зрения объемов планирования и затрат, а не простая бухгалтерская операция</a:t>
            </a:r>
          </a:p>
          <a:p>
            <a:pPr marL="449094" indent="-449094">
              <a:buFont typeface="Arial" charset="0"/>
              <a:buChar char="►"/>
            </a:pPr>
            <a:endParaRPr lang="ru-RU" sz="2000" dirty="0" smtClean="0"/>
          </a:p>
          <a:p>
            <a:pPr marL="449094" indent="-449094">
              <a:buFont typeface="Arial" charset="0"/>
              <a:buChar char="►"/>
            </a:pPr>
            <a:r>
              <a:rPr lang="ru-RU" sz="2000" dirty="0" smtClean="0"/>
              <a:t>Подход к конверсии определяется основаниями для ее реализации и существующими ресурсами, однако поддержка со стороны ключевых лиц имеет принципиальное значение</a:t>
            </a:r>
          </a:p>
          <a:p>
            <a:pPr marL="449094" indent="-449094">
              <a:buFont typeface="Arial" charset="0"/>
              <a:buChar char="►"/>
            </a:pPr>
            <a:endParaRPr lang="ru-RU" sz="2000" dirty="0" smtClean="0"/>
          </a:p>
        </p:txBody>
      </p:sp>
      <p:sp>
        <p:nvSpPr>
          <p:cNvPr id="4" name="Fußzeilenplatzhalter 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Хотите узнать больше о МСФООС?</a:t>
            </a:r>
            <a:endParaRPr lang="ru-RU" dirty="0"/>
          </a:p>
        </p:txBody>
      </p:sp>
      <p:sp>
        <p:nvSpPr>
          <p:cNvPr id="13" name="Inhaltsplatzhalter 12"/>
          <p:cNvSpPr>
            <a:spLocks noGrp="1"/>
          </p:cNvSpPr>
          <p:nvPr>
            <p:ph sz="half" idx="2"/>
          </p:nvPr>
        </p:nvSpPr>
        <p:spPr/>
        <p:txBody>
          <a:bodyPr/>
          <a:lstStyle/>
          <a:p>
            <a:pPr marL="0" lvl="0" indent="0">
              <a:spcBef>
                <a:spcPts val="0"/>
              </a:spcBef>
              <a:buClrTx/>
              <a:buSzTx/>
              <a:buNone/>
            </a:pPr>
            <a:r>
              <a:rPr lang="ru-RU" sz="2600" kern="0" smtClean="0"/>
              <a:t>О МСФООС подробнее: Обзор Международных стандартов финансовой отчетности в общественном секторе</a:t>
            </a:r>
          </a:p>
          <a:p>
            <a:pPr marL="0" lvl="0" indent="0">
              <a:spcBef>
                <a:spcPts val="0"/>
              </a:spcBef>
              <a:buClrTx/>
              <a:buSzTx/>
              <a:buNone/>
            </a:pPr>
            <a:endParaRPr lang="ru-RU" sz="1100" kern="0" smtClean="0"/>
          </a:p>
          <a:p>
            <a:pPr marL="0" lvl="0" indent="0">
              <a:spcBef>
                <a:spcPts val="0"/>
              </a:spcBef>
              <a:buClrTx/>
              <a:buSzTx/>
              <a:buNone/>
            </a:pPr>
            <a:r>
              <a:rPr lang="ru-RU" sz="2300" kern="0" smtClean="0"/>
              <a:t>Томас Мюллер-Маркес Бергер</a:t>
            </a:r>
          </a:p>
          <a:p>
            <a:pPr marL="0" lvl="0" indent="0">
              <a:spcBef>
                <a:spcPts val="0"/>
              </a:spcBef>
              <a:buClrTx/>
              <a:buSzTx/>
              <a:buNone/>
            </a:pPr>
            <a:endParaRPr lang="ru-RU" sz="1100" kern="0" smtClean="0"/>
          </a:p>
          <a:p>
            <a:pPr marL="0" lvl="0" indent="0">
              <a:spcBef>
                <a:spcPts val="0"/>
              </a:spcBef>
              <a:buClrTx/>
              <a:buSzTx/>
              <a:buNone/>
            </a:pPr>
            <a:r>
              <a:rPr lang="ru-RU" sz="2300" kern="0" smtClean="0"/>
              <a:t>2-ое издание, май 2012 г.</a:t>
            </a:r>
          </a:p>
          <a:p>
            <a:pPr marL="0" lvl="0" indent="0">
              <a:spcBef>
                <a:spcPts val="0"/>
              </a:spcBef>
              <a:buClrTx/>
              <a:buSzTx/>
              <a:buNone/>
            </a:pPr>
            <a:r>
              <a:rPr lang="ru-RU" sz="2300" kern="0" smtClean="0"/>
              <a:t>ISBN: 978-1-1183-6871-8</a:t>
            </a:r>
          </a:p>
          <a:p>
            <a:pPr marL="0" lvl="1" indent="0">
              <a:spcBef>
                <a:spcPts val="0"/>
              </a:spcBef>
              <a:buClrTx/>
              <a:buSzTx/>
              <a:buNone/>
            </a:pPr>
            <a:r>
              <a:rPr lang="ru-RU" sz="2300" kern="0" smtClean="0"/>
              <a:t>John Wiley &amp; Sons</a:t>
            </a:r>
          </a:p>
          <a:p>
            <a:pPr marL="0" lvl="0" indent="0">
              <a:spcBef>
                <a:spcPts val="0"/>
              </a:spcBef>
              <a:buClrTx/>
              <a:buSzTx/>
              <a:buNone/>
            </a:pPr>
            <a:r>
              <a:rPr lang="ru-RU" sz="2300" kern="0" smtClean="0"/>
              <a:t>Твердая обложка, 256 стр.</a:t>
            </a:r>
          </a:p>
          <a:p>
            <a:endParaRPr lang="ru-RU"/>
          </a:p>
        </p:txBody>
      </p:sp>
      <p:sp>
        <p:nvSpPr>
          <p:cNvPr id="5" name="Fußzeilenplatzhalter 4"/>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6" name="Rectangle 3"/>
          <p:cNvSpPr txBox="1">
            <a:spLocks noChangeArrowheads="1"/>
          </p:cNvSpPr>
          <p:nvPr/>
        </p:nvSpPr>
        <p:spPr bwMode="gray">
          <a:xfrm>
            <a:off x="4626621" y="1620839"/>
            <a:ext cx="5474643" cy="4965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7602" indent="-358711" defTabSz="995188">
              <a:lnSpc>
                <a:spcPct val="90000"/>
              </a:lnSpc>
              <a:spcBef>
                <a:spcPct val="20000"/>
              </a:spcBef>
              <a:buClr>
                <a:srgbClr val="FFD200"/>
              </a:buClr>
              <a:buSzPct val="75000"/>
            </a:pPr>
            <a:endParaRPr lang="en-US" sz="2600" kern="0" dirty="0" smtClean="0">
              <a:solidFill>
                <a:srgbClr val="646464"/>
              </a:solidFill>
            </a:endParaRPr>
          </a:p>
        </p:txBody>
      </p:sp>
      <p:pic>
        <p:nvPicPr>
          <p:cNvPr id="7" name="Grafik 6" descr="Cover IPSAS Explained.jpg"/>
          <p:cNvPicPr>
            <a:picLocks noChangeAspect="1"/>
          </p:cNvPicPr>
          <p:nvPr/>
        </p:nvPicPr>
        <p:blipFill>
          <a:blip r:embed="rId2" cstate="print"/>
          <a:stretch>
            <a:fillRect/>
          </a:stretch>
        </p:blipFill>
        <p:spPr>
          <a:xfrm>
            <a:off x="1154491" y="1774680"/>
            <a:ext cx="3472129" cy="5030287"/>
          </a:xfrm>
          <a:prstGeom prst="rect">
            <a:avLst/>
          </a:prstGeom>
          <a:ln w="317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536386" indent="-536386"/>
            <a:r>
              <a:rPr lang="ru-RU" dirty="0" smtClean="0"/>
              <a:t>Кратко о докладчике </a:t>
            </a:r>
          </a:p>
        </p:txBody>
      </p:sp>
      <p:sp>
        <p:nvSpPr>
          <p:cNvPr id="13" name="Inhaltsplatzhalter 12"/>
          <p:cNvSpPr>
            <a:spLocks noGrp="1"/>
          </p:cNvSpPr>
          <p:nvPr>
            <p:ph sz="half" idx="2"/>
          </p:nvPr>
        </p:nvSpPr>
        <p:spPr/>
        <p:txBody>
          <a:bodyPr/>
          <a:lstStyle/>
          <a:p>
            <a:pPr marL="0" indent="0">
              <a:buNone/>
            </a:pPr>
            <a:r>
              <a:rPr lang="ru-RU" sz="1800" dirty="0" smtClean="0"/>
              <a:t>Глава международной группы </a:t>
            </a:r>
            <a:r>
              <a:rPr lang="ru-RU" sz="1800" dirty="0" err="1" smtClean="0"/>
              <a:t>EY</a:t>
            </a:r>
            <a:r>
              <a:rPr lang="ru-RU" sz="1800" dirty="0" smtClean="0"/>
              <a:t> по вопросам применения МСФООС Томас Мюллер-Маркес </a:t>
            </a:r>
            <a:r>
              <a:rPr lang="ru-RU" sz="1800" dirty="0" err="1" smtClean="0"/>
              <a:t>Бергер</a:t>
            </a:r>
            <a:r>
              <a:rPr lang="ru-RU" sz="1800" dirty="0" smtClean="0"/>
              <a:t> входит в Совет по МСФООС в качестве представителя Германии (с января 2009 года) и является председателем Комитета по общественному сектору Европейской федерации бухгалтеров. Г-н </a:t>
            </a:r>
            <a:r>
              <a:rPr lang="ru-RU" sz="1800" dirty="0" err="1" smtClean="0"/>
              <a:t>Бергер</a:t>
            </a:r>
            <a:r>
              <a:rPr lang="ru-RU" sz="1800" dirty="0" smtClean="0"/>
              <a:t> обладает многолетним международным опытом работы в сфере оказания аудиторских и консультационных услуг государственным органам, общественным и муниципальным компаниям, а также европейским организациям, включая </a:t>
            </a:r>
            <a:r>
              <a:rPr lang="ru-RU" sz="1800" dirty="0" err="1" smtClean="0"/>
              <a:t>Евростат</a:t>
            </a:r>
            <a:r>
              <a:rPr lang="ru-RU" sz="1800" dirty="0" smtClean="0"/>
              <a:t>. В 2009-2010 годах работал в качестве внешнего эксперта по вопросам МСФООС экспертно-аналитического центра Европейского суда аудиторов.</a:t>
            </a:r>
          </a:p>
          <a:p>
            <a:pPr marL="0" indent="0">
              <a:buNone/>
            </a:pPr>
            <a:endParaRPr lang="ru-RU" sz="1800" dirty="0"/>
          </a:p>
        </p:txBody>
      </p:sp>
      <p:sp>
        <p:nvSpPr>
          <p:cNvPr id="15" name="Rectangle 5"/>
          <p:cNvSpPr/>
          <p:nvPr/>
        </p:nvSpPr>
        <p:spPr bwMode="auto">
          <a:xfrm>
            <a:off x="810196" y="1908423"/>
            <a:ext cx="4248472" cy="27363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de-CH" sz="900" b="0" i="0" u="none" strike="noStrike" cap="none" normalizeH="0" baseline="0" smtClean="0">
              <a:ln>
                <a:noFill/>
              </a:ln>
              <a:solidFill>
                <a:schemeClr val="tx1"/>
              </a:solidFill>
              <a:effectLst/>
              <a:latin typeface="EYInterstate Light" pitchFamily="2" charset="0"/>
            </a:endParaRPr>
          </a:p>
        </p:txBody>
      </p:sp>
      <p:grpSp>
        <p:nvGrpSpPr>
          <p:cNvPr id="16" name="Group 13"/>
          <p:cNvGrpSpPr/>
          <p:nvPr/>
        </p:nvGrpSpPr>
        <p:grpSpPr>
          <a:xfrm>
            <a:off x="1068574" y="2046089"/>
            <a:ext cx="856099" cy="978839"/>
            <a:chOff x="638173" y="3924647"/>
            <a:chExt cx="856099" cy="978839"/>
          </a:xfrm>
        </p:grpSpPr>
        <p:grpSp>
          <p:nvGrpSpPr>
            <p:cNvPr id="17" name="Group 10"/>
            <p:cNvGrpSpPr/>
            <p:nvPr/>
          </p:nvGrpSpPr>
          <p:grpSpPr>
            <a:xfrm>
              <a:off x="638173" y="4482779"/>
              <a:ext cx="712400" cy="420707"/>
              <a:chOff x="1269952" y="5047643"/>
              <a:chExt cx="647564" cy="389556"/>
            </a:xfrm>
          </p:grpSpPr>
          <p:sp>
            <p:nvSpPr>
              <p:cNvPr id="20" name="Freeform 39"/>
              <p:cNvSpPr>
                <a:spLocks/>
              </p:cNvSpPr>
              <p:nvPr/>
            </p:nvSpPr>
            <p:spPr bwMode="auto">
              <a:xfrm>
                <a:off x="1269952" y="5047643"/>
                <a:ext cx="311790" cy="389555"/>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21" name="Freeform 40"/>
              <p:cNvSpPr>
                <a:spLocks/>
              </p:cNvSpPr>
              <p:nvPr/>
            </p:nvSpPr>
            <p:spPr bwMode="auto">
              <a:xfrm>
                <a:off x="1527960" y="5047644"/>
                <a:ext cx="389556" cy="389555"/>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grpSp>
        <p:pic>
          <p:nvPicPr>
            <p:cNvPr id="19" name="Picture 4"/>
            <p:cNvPicPr>
              <a:picLocks noChangeAspect="1" noChangeArrowheads="1"/>
            </p:cNvPicPr>
            <p:nvPr/>
          </p:nvPicPr>
          <p:blipFill>
            <a:blip r:embed="rId3" cstate="print"/>
            <a:srcRect r="28667"/>
            <a:stretch>
              <a:fillRect/>
            </a:stretch>
          </p:blipFill>
          <p:spPr bwMode="auto">
            <a:xfrm>
              <a:off x="638173" y="3924647"/>
              <a:ext cx="856099" cy="428625"/>
            </a:xfrm>
            <a:prstGeom prst="rect">
              <a:avLst/>
            </a:prstGeom>
            <a:noFill/>
            <a:ln w="9525">
              <a:noFill/>
              <a:miter lim="800000"/>
              <a:headEnd/>
              <a:tailEnd/>
            </a:ln>
            <a:effectLst/>
          </p:spPr>
        </p:pic>
      </p:grpSp>
      <p:sp>
        <p:nvSpPr>
          <p:cNvPr id="22" name="TextBox 21"/>
          <p:cNvSpPr txBox="1"/>
          <p:nvPr/>
        </p:nvSpPr>
        <p:spPr>
          <a:xfrm>
            <a:off x="2159298" y="2127621"/>
            <a:ext cx="2832684" cy="1364978"/>
          </a:xfrm>
          <a:prstGeom prst="rect">
            <a:avLst/>
          </a:prstGeom>
          <a:noFill/>
        </p:spPr>
        <p:txBody>
          <a:bodyPr wrap="square" lIns="0" tIns="0" rIns="0" bIns="0" rtlCol="0">
            <a:noAutofit/>
          </a:bodyPr>
          <a:lstStyle/>
          <a:p>
            <a:pPr lvl="0" defTabSz="914400"/>
            <a:r>
              <a:rPr lang="ru-RU" sz="1200" b="1" kern="0" dirty="0" smtClean="0">
                <a:solidFill>
                  <a:srgbClr val="000000"/>
                </a:solidFill>
              </a:rPr>
              <a:t>Томас </a:t>
            </a:r>
            <a:r>
              <a:rPr lang="ru-RU" sz="1200" b="1" kern="0" dirty="0">
                <a:solidFill>
                  <a:srgbClr val="000000"/>
                </a:solidFill>
              </a:rPr>
              <a:t>Мюллер-Маркес </a:t>
            </a:r>
            <a:r>
              <a:rPr lang="ru-RU" sz="1200" b="1" kern="0" dirty="0" err="1" smtClean="0">
                <a:solidFill>
                  <a:srgbClr val="000000"/>
                </a:solidFill>
              </a:rPr>
              <a:t>Бергер</a:t>
            </a:r>
            <a:endParaRPr lang="ru-RU" sz="1200" b="1" kern="0" dirty="0" smtClean="0">
              <a:solidFill>
                <a:srgbClr val="000000"/>
              </a:solidFill>
            </a:endParaRPr>
          </a:p>
          <a:p>
            <a:pPr defTabSz="549275" eaLnBrk="0" hangingPunct="0">
              <a:tabLst>
                <a:tab pos="549275" algn="l"/>
              </a:tabLst>
              <a:defRPr/>
            </a:pPr>
            <a:r>
              <a:rPr lang="ru-RU" sz="900" dirty="0">
                <a:latin typeface="EYInterstate" pitchFamily="2" charset="0"/>
              </a:rPr>
              <a:t>Дипломированный общественный бухгалтер </a:t>
            </a:r>
            <a:r>
              <a:rPr lang="ru-RU" sz="900" dirty="0" smtClean="0">
                <a:latin typeface="EYInterstate" pitchFamily="2" charset="0"/>
              </a:rPr>
              <a:t>Германии ● </a:t>
            </a:r>
            <a:r>
              <a:rPr lang="ru-RU" sz="900" dirty="0">
                <a:latin typeface="EYInterstate" pitchFamily="2" charset="0"/>
              </a:rPr>
              <a:t>Дипломированный бухгалтер Германии </a:t>
            </a:r>
            <a:r>
              <a:rPr lang="ru-RU" sz="900" dirty="0" smtClean="0">
                <a:latin typeface="EYInterstate" pitchFamily="2" charset="0"/>
              </a:rPr>
              <a:t>по </a:t>
            </a:r>
            <a:r>
              <a:rPr lang="ru-RU" sz="900" dirty="0">
                <a:latin typeface="EYInterstate" pitchFamily="2" charset="0"/>
              </a:rPr>
              <a:t>вопросам </a:t>
            </a:r>
            <a:r>
              <a:rPr lang="ru-RU" sz="900" dirty="0" smtClean="0">
                <a:latin typeface="EYInterstate" pitchFamily="2" charset="0"/>
              </a:rPr>
              <a:t>налогообложения</a:t>
            </a:r>
          </a:p>
          <a:p>
            <a:pPr defTabSz="549275" eaLnBrk="0" hangingPunct="0">
              <a:tabLst>
                <a:tab pos="549275" algn="l"/>
              </a:tabLst>
              <a:defRPr/>
            </a:pPr>
            <a:r>
              <a:rPr lang="ru-RU" sz="900" dirty="0" smtClean="0">
                <a:latin typeface="EYInterstate" pitchFamily="2" charset="0"/>
              </a:rPr>
              <a:t>Партнер</a:t>
            </a:r>
            <a:endParaRPr kumimoji="0" lang="ru-RU" sz="900" b="0" i="0" u="none" strike="noStrike" kern="0" cap="none" spc="0" normalizeH="0" baseline="0" noProof="0" dirty="0" smtClean="0">
              <a:ln>
                <a:noFill/>
              </a:ln>
              <a:effectLst/>
              <a:uLnTx/>
              <a:uFillTx/>
              <a:latin typeface="EYInterstate" pitchFamily="2" charset="0"/>
            </a:endParaRPr>
          </a:p>
          <a:p>
            <a:pPr defTabSz="717550"/>
            <a:r>
              <a:rPr kumimoji="0" lang="ru-RU" sz="900" b="0" i="0" u="none" strike="noStrike" kern="0" cap="none" spc="0" normalizeH="0" baseline="0" noProof="0" dirty="0" smtClean="0">
                <a:ln>
                  <a:noFill/>
                </a:ln>
                <a:solidFill>
                  <a:sysClr val="windowText" lastClr="000000"/>
                </a:solidFill>
                <a:effectLst/>
                <a:uLnTx/>
                <a:uFillTx/>
                <a:latin typeface="EYInterstate"/>
              </a:rPr>
              <a:t>Тел.:</a:t>
            </a:r>
            <a:r>
              <a:rPr lang="en-US" sz="900" kern="0" dirty="0" smtClean="0">
                <a:solidFill>
                  <a:sysClr val="windowText" lastClr="000000"/>
                </a:solidFill>
                <a:latin typeface="EYInterstate"/>
              </a:rPr>
              <a:t>	</a:t>
            </a:r>
            <a:r>
              <a:rPr lang="ru-RU" sz="900" kern="0" dirty="0" smtClean="0">
                <a:solidFill>
                  <a:sysClr val="windowText" lastClr="000000"/>
                </a:solidFill>
                <a:latin typeface="EYInterstate"/>
              </a:rPr>
              <a:t>+49 711 9881 15844</a:t>
            </a:r>
            <a:endParaRPr kumimoji="0" lang="ru-RU" sz="900" b="0" i="0" u="none" strike="noStrike" kern="0" cap="none" spc="0" normalizeH="0" baseline="0" noProof="0" dirty="0" smtClean="0">
              <a:ln>
                <a:noFill/>
              </a:ln>
              <a:solidFill>
                <a:sysClr val="windowText" lastClr="000000"/>
              </a:solidFill>
              <a:effectLst/>
              <a:uLnTx/>
              <a:uFillTx/>
              <a:latin typeface="EYInterstate"/>
            </a:endParaRPr>
          </a:p>
          <a:p>
            <a:pPr defTabSz="717550"/>
            <a:r>
              <a:rPr kumimoji="0" lang="ru-RU" sz="900" b="0" i="0" u="none" strike="noStrike" kern="0" cap="none" spc="0" normalizeH="0" baseline="0" noProof="0" dirty="0" smtClean="0">
                <a:ln>
                  <a:noFill/>
                </a:ln>
                <a:solidFill>
                  <a:sysClr val="windowText" lastClr="000000"/>
                </a:solidFill>
                <a:effectLst/>
                <a:uLnTx/>
                <a:uFillTx/>
                <a:latin typeface="EYInterstate"/>
              </a:rPr>
              <a:t>Моб. тел.:</a:t>
            </a:r>
            <a:r>
              <a:rPr lang="en-US" sz="900" kern="0" dirty="0" smtClean="0">
                <a:solidFill>
                  <a:sysClr val="windowText" lastClr="000000"/>
                </a:solidFill>
                <a:latin typeface="EYInterstate"/>
              </a:rPr>
              <a:t>	</a:t>
            </a:r>
            <a:r>
              <a:rPr lang="ru-RU" sz="900" kern="0" dirty="0" smtClean="0">
                <a:solidFill>
                  <a:sysClr val="windowText" lastClr="000000"/>
                </a:solidFill>
                <a:latin typeface="EYInterstate"/>
              </a:rPr>
              <a:t> +49 160 939 15844</a:t>
            </a:r>
            <a:endParaRPr kumimoji="0" lang="ru-RU" sz="900" b="0" i="0" u="none" strike="noStrike" kern="0" cap="none" spc="0" normalizeH="0" baseline="0" noProof="0" dirty="0" smtClean="0">
              <a:ln>
                <a:noFill/>
              </a:ln>
              <a:solidFill>
                <a:sysClr val="windowText" lastClr="000000"/>
              </a:solidFill>
              <a:effectLst/>
              <a:uLnTx/>
              <a:uFillTx/>
              <a:latin typeface="EYInterstate"/>
            </a:endParaRPr>
          </a:p>
          <a:p>
            <a:pPr defTabSz="717550"/>
            <a:r>
              <a:rPr lang="ru-RU" sz="900" kern="0" dirty="0" smtClean="0">
                <a:solidFill>
                  <a:sysClr val="windowText" lastClr="000000"/>
                </a:solidFill>
                <a:latin typeface="EYInterstate"/>
              </a:rPr>
              <a:t>Телефакс</a:t>
            </a:r>
            <a:r>
              <a:rPr kumimoji="0" lang="ru-RU" sz="900" b="0" i="0" u="none" strike="noStrike" kern="0" cap="none" spc="0" normalizeH="0" baseline="0" noProof="0" dirty="0" smtClean="0">
                <a:ln>
                  <a:noFill/>
                </a:ln>
                <a:solidFill>
                  <a:sysClr val="windowText" lastClr="000000"/>
                </a:solidFill>
                <a:effectLst/>
                <a:uLnTx/>
                <a:uFillTx/>
                <a:latin typeface="EYInterstate"/>
              </a:rPr>
              <a:t>:</a:t>
            </a:r>
            <a:r>
              <a:rPr lang="en-US" sz="900" kern="0" dirty="0" smtClean="0">
                <a:solidFill>
                  <a:sysClr val="windowText" lastClr="000000"/>
                </a:solidFill>
                <a:latin typeface="EYInterstate"/>
              </a:rPr>
              <a:t>	</a:t>
            </a:r>
            <a:r>
              <a:rPr lang="ru-RU" sz="900" kern="0" dirty="0" smtClean="0">
                <a:solidFill>
                  <a:sysClr val="windowText" lastClr="000000"/>
                </a:solidFill>
                <a:latin typeface="EYInterstate"/>
              </a:rPr>
              <a:t> +49 181 3943 15844</a:t>
            </a:r>
            <a:endParaRPr kumimoji="0" lang="ru-RU" sz="900" b="0" i="0" u="none" strike="noStrike" kern="0" cap="none" spc="0" normalizeH="0" baseline="0" noProof="0" dirty="0" smtClean="0">
              <a:ln>
                <a:noFill/>
              </a:ln>
              <a:solidFill>
                <a:sysClr val="windowText" lastClr="000000"/>
              </a:solidFill>
              <a:effectLst/>
              <a:uLnTx/>
              <a:uFillTx/>
              <a:latin typeface="EYInterstate"/>
            </a:endParaRPr>
          </a:p>
          <a:p>
            <a:pPr defTabSz="914400"/>
            <a:r>
              <a:rPr lang="ru-RU" sz="900" kern="0" dirty="0" err="1" smtClean="0">
                <a:solidFill>
                  <a:sysClr val="windowText" lastClr="000000"/>
                </a:solidFill>
                <a:latin typeface="EYInterstate"/>
              </a:rPr>
              <a:t>thomas.mueller-marques.berger</a:t>
            </a:r>
            <a:r>
              <a:rPr lang="ru-RU" sz="900" kern="0" dirty="0" smtClean="0">
                <a:solidFill>
                  <a:sysClr val="windowText" lastClr="000000"/>
                </a:solidFill>
                <a:latin typeface="EYInterstate"/>
              </a:rPr>
              <a:t> </a:t>
            </a:r>
            <a:r>
              <a:rPr dirty="0"/>
              <a:t/>
            </a:r>
            <a:br>
              <a:rPr dirty="0"/>
            </a:br>
            <a:r>
              <a:rPr lang="ru-RU" sz="900" kern="0" dirty="0" smtClean="0">
                <a:solidFill>
                  <a:sysClr val="windowText" lastClr="000000"/>
                </a:solidFill>
                <a:latin typeface="EYInterstate"/>
              </a:rPr>
              <a:t>@de.ey.com</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latin typeface="EYInterstate"/>
            </a:endParaRPr>
          </a:p>
        </p:txBody>
      </p:sp>
      <p:sp>
        <p:nvSpPr>
          <p:cNvPr id="23" name="TextBox 22"/>
          <p:cNvSpPr txBox="1"/>
          <p:nvPr/>
        </p:nvSpPr>
        <p:spPr>
          <a:xfrm>
            <a:off x="2159298" y="3879117"/>
            <a:ext cx="2676996" cy="576064"/>
          </a:xfrm>
          <a:prstGeom prst="rect">
            <a:avLst/>
          </a:prstGeom>
          <a:noFill/>
        </p:spPr>
        <p:txBody>
          <a:bodyPr wrap="square" lIns="0" tIns="0" rIns="0" bIns="0" rtlCol="0">
            <a:noAutofit/>
          </a:bodyPr>
          <a:lstStyle/>
          <a:p>
            <a:r>
              <a:rPr lang="ru-RU" sz="900" dirty="0" smtClean="0">
                <a:latin typeface="EYInterstate" pitchFamily="2" charset="0"/>
              </a:rPr>
              <a:t>Ernst &amp; Young GmbH </a:t>
            </a:r>
            <a:r>
              <a:rPr dirty="0"/>
              <a:t/>
            </a:r>
            <a:br>
              <a:rPr dirty="0"/>
            </a:br>
            <a:r>
              <a:rPr lang="ru-RU" sz="900" dirty="0" smtClean="0">
                <a:latin typeface="EYInterstate" pitchFamily="2" charset="0"/>
              </a:rPr>
              <a:t>Wirtschaftsprüfungsgesellschaft</a:t>
            </a:r>
          </a:p>
          <a:p>
            <a:r>
              <a:rPr lang="ru-RU" sz="900" dirty="0" smtClean="0">
                <a:latin typeface="EYInterstate" pitchFamily="2" charset="0"/>
              </a:rPr>
              <a:t>Mittlerer Pfad 15</a:t>
            </a:r>
          </a:p>
          <a:p>
            <a:r>
              <a:rPr lang="ru-RU" sz="900" dirty="0" smtClean="0">
                <a:latin typeface="EYInterstate" pitchFamily="2" charset="0"/>
              </a:rPr>
              <a:t>70499 Stuttgart</a:t>
            </a:r>
          </a:p>
          <a:p>
            <a:pPr algn="l"/>
            <a:endParaRPr lang="ru-RU" dirty="0">
              <a:latin typeface="+mj-lt"/>
            </a:endParaRPr>
          </a:p>
        </p:txBody>
      </p:sp>
      <p:sp>
        <p:nvSpPr>
          <p:cNvPr id="24" name="TextBox 19"/>
          <p:cNvSpPr txBox="1"/>
          <p:nvPr/>
        </p:nvSpPr>
        <p:spPr>
          <a:xfrm>
            <a:off x="1068574" y="4291037"/>
            <a:ext cx="828092" cy="138499"/>
          </a:xfrm>
          <a:prstGeom prst="rect">
            <a:avLst/>
          </a:prstGeom>
          <a:noFill/>
        </p:spPr>
        <p:txBody>
          <a:bodyPr wrap="square" lIns="0" tIns="0" rIns="0" bIns="0" rtlCol="0">
            <a:spAutoFit/>
          </a:bodyPr>
          <a:lstStyle/>
          <a:p>
            <a:pPr algn="l"/>
            <a:r>
              <a:rPr lang="ru-RU" sz="900" dirty="0" smtClean="0">
                <a:latin typeface="EYInterstate" pitchFamily="2" charset="0"/>
              </a:rPr>
              <a:t>ey.com</a:t>
            </a:r>
            <a:endParaRPr lang="ru-RU" sz="900" dirty="0">
              <a:latin typeface="EYInterstate" pitchFamily="2" charset="0"/>
            </a:endParaRPr>
          </a:p>
        </p:txBody>
      </p:sp>
      <p:pic>
        <p:nvPicPr>
          <p:cNvPr id="26" name="Picture 1" descr="P:\SEKRI-ORGA\Lebensläufe Fotos Unterschriften\MMB\Müller-Marqués Berger Thomas (SW).jpg"/>
          <p:cNvPicPr>
            <a:picLocks noChangeAspect="1" noChangeArrowheads="1"/>
          </p:cNvPicPr>
          <p:nvPr/>
        </p:nvPicPr>
        <p:blipFill>
          <a:blip r:embed="rId4" cstate="print"/>
          <a:srcRect/>
          <a:stretch>
            <a:fillRect/>
          </a:stretch>
        </p:blipFill>
        <p:spPr bwMode="auto">
          <a:xfrm>
            <a:off x="4005630" y="3198277"/>
            <a:ext cx="986352" cy="1380775"/>
          </a:xfrm>
          <a:prstGeom prst="rect">
            <a:avLst/>
          </a:prstGeom>
          <a:noFill/>
        </p:spPr>
      </p:pic>
      <p:sp>
        <p:nvSpPr>
          <p:cNvPr id="14" name="Fußzeilenplatzhalter 1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0" y="0"/>
            <a:ext cx="10693400" cy="7561263"/>
          </a:xfrm>
          <a:prstGeom prst="rect">
            <a:avLst/>
          </a:prstGeom>
          <a:noFill/>
          <a:ln w="9525">
            <a:noFill/>
            <a:miter lim="800000"/>
            <a:headEnd/>
            <a:tailEnd/>
          </a:ln>
        </p:spPr>
        <p:txBody>
          <a:bodyPr wrap="square" lIns="492608" tIns="821014" rIns="6034454" bIns="0">
            <a:noAutofit/>
          </a:bodyPr>
          <a:lstStyle/>
          <a:p>
            <a:pPr lvl="0" defTabSz="914400" eaLnBrk="0" hangingPunct="0">
              <a:spcAft>
                <a:spcPts val="600"/>
              </a:spcAft>
              <a:defRPr/>
            </a:pPr>
            <a:r>
              <a:rPr lang="ru-RU" sz="800" kern="0" dirty="0" smtClean="0">
                <a:solidFill>
                  <a:sysClr val="windowText" lastClr="000000"/>
                </a:solidFill>
                <a:latin typeface="EYInterstate" pitchFamily="2" charset="0"/>
              </a:rPr>
              <a:t>Краткая информация о глобальной организации EY</a:t>
            </a:r>
          </a:p>
          <a:p>
            <a:pPr lvl="0" defTabSz="914400" eaLnBrk="0" hangingPunct="0">
              <a:spcAft>
                <a:spcPts val="600"/>
              </a:spcAft>
              <a:defRPr/>
            </a:pPr>
            <a:r>
              <a:rPr lang="ru-RU" sz="800" kern="0" dirty="0" smtClean="0">
                <a:solidFill>
                  <a:srgbClr val="000000"/>
                </a:solidFill>
                <a:latin typeface="EYInterstate Light" pitchFamily="2" charset="0"/>
              </a:rPr>
              <a:t>Глобальная организация EY является мировым лидером в области аудита, налогообложения, сопровождения сделок и консультирования. Наш опыт, знания и качество услуг помогают укреплять доверие общественности к рынкам капитала и экономике в разных странах мира. Для выполнения этой задачи мы располагаем всем необходимым – высококвалифицированными сотрудниками, сильными командами, стремлением оказывать услуги самого высокого качества и умением успешно взаимодействовать с клиентами. Наша главная цель – это содействовать прогрессу и улучшению мира посредством совершенствования бизнеса.</a:t>
            </a:r>
          </a:p>
          <a:p>
            <a:pPr lvl="0" defTabSz="914400" eaLnBrk="0" hangingPunct="0">
              <a:spcAft>
                <a:spcPts val="600"/>
              </a:spcAft>
              <a:defRPr/>
            </a:pPr>
            <a:r>
              <a:rPr lang="ru-RU" sz="800" kern="0" dirty="0" smtClean="0">
                <a:solidFill>
                  <a:srgbClr val="000000"/>
                </a:solidFill>
                <a:latin typeface="EYInterstate Light" pitchFamily="2" charset="0"/>
              </a:rPr>
              <a:t>Название EY относится к глобальной организации, объединяющей компании, входящие в состав </a:t>
            </a:r>
            <a:r>
              <a:rPr lang="ru-RU" sz="800" kern="0" dirty="0" err="1" smtClean="0">
                <a:solidFill>
                  <a:srgbClr val="000000"/>
                </a:solidFill>
                <a:latin typeface="EYInterstate Light" pitchFamily="2" charset="0"/>
              </a:rPr>
              <a:t>Ernst</a:t>
            </a:r>
            <a:r>
              <a:rPr lang="ru-RU" sz="800" kern="0" dirty="0" smtClean="0">
                <a:solidFill>
                  <a:srgbClr val="000000"/>
                </a:solidFill>
                <a:latin typeface="EYInterstate Light" pitchFamily="2" charset="0"/>
              </a:rPr>
              <a:t> &amp; </a:t>
            </a:r>
            <a:r>
              <a:rPr lang="ru-RU" sz="800" kern="0" dirty="0" err="1" smtClean="0">
                <a:solidFill>
                  <a:srgbClr val="000000"/>
                </a:solidFill>
                <a:latin typeface="EYInterstate Light" pitchFamily="2" charset="0"/>
              </a:rPr>
              <a:t>Young</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Global</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Limited</a:t>
            </a:r>
            <a:r>
              <a:rPr lang="ru-RU" sz="800" kern="0" dirty="0" smtClean="0">
                <a:solidFill>
                  <a:srgbClr val="000000"/>
                </a:solidFill>
                <a:latin typeface="EYInterstate Light" pitchFamily="2" charset="0"/>
              </a:rPr>
              <a:t>, каждая из которых является отдельным юридическим лицом и не несет ответственности за какие-либо действия или бездействие другого такого лица. </a:t>
            </a:r>
            <a:r>
              <a:rPr lang="ru-RU" sz="800" kern="0" dirty="0" err="1" smtClean="0">
                <a:solidFill>
                  <a:srgbClr val="000000"/>
                </a:solidFill>
                <a:latin typeface="EYInterstate Light" pitchFamily="2" charset="0"/>
              </a:rPr>
              <a:t>Ernst</a:t>
            </a:r>
            <a:r>
              <a:rPr lang="ru-RU" sz="800" kern="0" dirty="0" smtClean="0">
                <a:solidFill>
                  <a:srgbClr val="000000"/>
                </a:solidFill>
                <a:latin typeface="EYInterstate Light" pitchFamily="2" charset="0"/>
              </a:rPr>
              <a:t> &amp; </a:t>
            </a:r>
            <a:r>
              <a:rPr lang="ru-RU" sz="800" kern="0" dirty="0" err="1" smtClean="0">
                <a:solidFill>
                  <a:srgbClr val="000000"/>
                </a:solidFill>
                <a:latin typeface="EYInterstate Light" pitchFamily="2" charset="0"/>
              </a:rPr>
              <a:t>Young</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Global</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Limited</a:t>
            </a:r>
            <a:r>
              <a:rPr lang="ru-RU" sz="800" kern="0" dirty="0" smtClean="0">
                <a:solidFill>
                  <a:srgbClr val="000000"/>
                </a:solidFill>
                <a:latin typeface="EYInterstate Light" pitchFamily="2" charset="0"/>
              </a:rPr>
              <a:t> ― юридическое лицо, созданное в соответствии с законодательством Великобритании, является компанией, ограниченной гарантиями ее участников, и не оказывает услуг клиентам.</a:t>
            </a:r>
          </a:p>
          <a:p>
            <a:pPr lvl="0" defTabSz="914400" eaLnBrk="0" hangingPunct="0">
              <a:spcAft>
                <a:spcPts val="600"/>
              </a:spcAft>
              <a:defRPr/>
            </a:pPr>
            <a:r>
              <a:rPr lang="ru-RU" sz="800" kern="0" dirty="0" smtClean="0">
                <a:solidFill>
                  <a:sysClr val="windowText" lastClr="000000"/>
                </a:solidFill>
                <a:latin typeface="EYInterstate" pitchFamily="2" charset="0"/>
              </a:rPr>
              <a:t>Более подробная информация представлена на нашем сайте: www.ey.com. </a:t>
            </a:r>
          </a:p>
          <a:p>
            <a:pPr lvl="0" defTabSz="914400" eaLnBrk="0" hangingPunct="0">
              <a:spcAft>
                <a:spcPts val="600"/>
              </a:spcAft>
              <a:defRPr/>
            </a:pPr>
            <a:r>
              <a:rPr lang="ru-RU" sz="800" kern="0" dirty="0" smtClean="0">
                <a:solidFill>
                  <a:srgbClr val="000000"/>
                </a:solidFill>
                <a:latin typeface="EYInterstate Light" pitchFamily="2" charset="0"/>
              </a:rPr>
              <a:t>В Германии у EY имеется 22 офиса. В данном материале аббревиатура EY и местоимение "мы" относится ко всем немецким компаниям, входящим в состав </a:t>
            </a:r>
            <a:r>
              <a:rPr lang="ru-RU" sz="800" kern="0" dirty="0" err="1" smtClean="0">
                <a:solidFill>
                  <a:srgbClr val="000000"/>
                </a:solidFill>
                <a:latin typeface="EYInterstate Light" pitchFamily="2" charset="0"/>
              </a:rPr>
              <a:t>Ernst</a:t>
            </a:r>
            <a:r>
              <a:rPr lang="ru-RU" sz="800" kern="0" dirty="0" smtClean="0">
                <a:solidFill>
                  <a:srgbClr val="000000"/>
                </a:solidFill>
                <a:latin typeface="EYInterstate Light" pitchFamily="2" charset="0"/>
              </a:rPr>
              <a:t> &amp; </a:t>
            </a:r>
            <a:r>
              <a:rPr lang="ru-RU" sz="800" kern="0" dirty="0" err="1" smtClean="0">
                <a:solidFill>
                  <a:srgbClr val="000000"/>
                </a:solidFill>
                <a:latin typeface="EYInterstate Light" pitchFamily="2" charset="0"/>
              </a:rPr>
              <a:t>Young</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Global</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Limited</a:t>
            </a:r>
            <a:r>
              <a:rPr lang="ru-RU" sz="800" kern="0" dirty="0" smtClean="0">
                <a:solidFill>
                  <a:srgbClr val="000000"/>
                </a:solidFill>
                <a:latin typeface="EYInterstate Light" pitchFamily="2" charset="0"/>
              </a:rPr>
              <a:t>. </a:t>
            </a:r>
          </a:p>
          <a:p>
            <a:pPr lvl="0" defTabSz="914400" eaLnBrk="0" hangingPunct="0">
              <a:spcAft>
                <a:spcPts val="200"/>
              </a:spcAft>
              <a:defRPr/>
            </a:pPr>
            <a:r>
              <a:rPr lang="ru-RU" sz="800" kern="0" dirty="0" smtClean="0">
                <a:solidFill>
                  <a:sysClr val="windowText" lastClr="000000"/>
                </a:solidFill>
                <a:latin typeface="EYInterstate Light" pitchFamily="2" charset="0"/>
              </a:rPr>
              <a:t> </a:t>
            </a:r>
          </a:p>
          <a:p>
            <a:pPr eaLnBrk="0" hangingPunct="0">
              <a:spcBef>
                <a:spcPts val="57"/>
              </a:spcBef>
            </a:pPr>
            <a:r>
              <a:rPr lang="ru-RU" sz="800" kern="0" dirty="0" smtClean="0">
                <a:solidFill>
                  <a:sysClr val="windowText" lastClr="000000"/>
                </a:solidFill>
                <a:latin typeface="EYInterstate" pitchFamily="2" charset="0"/>
              </a:rPr>
              <a:t>Как международный центр EY по оказанию услуг компаниям государственного сектора может помочь вашему бизнесу</a:t>
            </a:r>
          </a:p>
          <a:p>
            <a:pPr eaLnBrk="0" hangingPunct="0">
              <a:spcBef>
                <a:spcPts val="57"/>
              </a:spcBef>
            </a:pPr>
            <a:endParaRPr lang="ru-RU" sz="900" dirty="0" smtClean="0">
              <a:latin typeface="+mj-lt"/>
              <a:ea typeface="ＭＳ Ｐゴシック" pitchFamily="32" charset="-128"/>
            </a:endParaRPr>
          </a:p>
          <a:p>
            <a:pPr eaLnBrk="0" hangingPunct="0">
              <a:spcBef>
                <a:spcPts val="57"/>
              </a:spcBef>
            </a:pPr>
            <a:r>
              <a:rPr lang="ru-RU" sz="800" kern="0" dirty="0" smtClean="0">
                <a:solidFill>
                  <a:srgbClr val="000000"/>
                </a:solidFill>
                <a:latin typeface="EYInterstate Light" pitchFamily="2" charset="0"/>
              </a:rPr>
              <a:t>Государственные учреждения и общественные организации по всему миру находятся в постоянном поиске инновационных подходов для решения сложных задач, с которыми им приходится сталкиваться в современных экономических условиях. В сегодняшних условиях они стремятся повысить качество своих услуг при одновременном снижении затрат, а также обеспечить устойчивое и стабильное развитие экономики, экологическую ответственность и большую открытость перед обществом. Передовой опыт работы с компаниями частного сектора в сочетании с доскональным знанием всего многообразия особенностей деятельности организаций государственного сектора позволяет EY успешно содействовать последним в реализации потенциальных возможностей своих организаций для оказания обществу более качественных услуг. Опираясь на свой многолетний опыт, мы готовы помочь укрепить основы вашей организации и реализовать позитивный сценарий ее развития на долгие годы вперед, тем самым обеспечив максимальную отдачу от наших услуг. Международный центр EY по оказанию услуг компаниям государственного сектора объединяет высококвалифицированных специалистов в области аудита, налогообложения, сопровождения сделок и оказания консультационных услуг.  Нами движет неизменное стремление содействовать вам в достижении поставленных целей, раскрытии своего потенциала и повышении своей роли в обществе уже сегодня.</a:t>
            </a:r>
          </a:p>
          <a:p>
            <a:pPr eaLnBrk="0" hangingPunct="0">
              <a:spcBef>
                <a:spcPts val="57"/>
              </a:spcBef>
            </a:pPr>
            <a:endParaRPr lang="ru-RU" sz="800" kern="0" dirty="0" smtClean="0">
              <a:solidFill>
                <a:srgbClr val="000000"/>
              </a:solidFill>
              <a:latin typeface="EYInterstate Light" pitchFamily="2" charset="0"/>
              <a:ea typeface="ＭＳ Ｐゴシック" pitchFamily="-16" charset="-128"/>
            </a:endParaRPr>
          </a:p>
          <a:p>
            <a:pPr eaLnBrk="0" hangingPunct="0">
              <a:spcBef>
                <a:spcPts val="57"/>
              </a:spcBef>
            </a:pPr>
            <a:r>
              <a:rPr lang="ru-RU" sz="800" kern="0" dirty="0" smtClean="0">
                <a:solidFill>
                  <a:srgbClr val="000000"/>
                </a:solidFill>
                <a:latin typeface="EYInterstate Light" pitchFamily="2" charset="0"/>
              </a:rPr>
              <a:t>© 2013 </a:t>
            </a:r>
            <a:r>
              <a:rPr lang="ru-RU" sz="800" kern="0" dirty="0" err="1" smtClean="0">
                <a:solidFill>
                  <a:srgbClr val="000000"/>
                </a:solidFill>
                <a:latin typeface="EYInterstate Light" pitchFamily="2" charset="0"/>
              </a:rPr>
              <a:t>Ernst</a:t>
            </a:r>
            <a:r>
              <a:rPr lang="ru-RU" sz="800" kern="0" dirty="0" smtClean="0">
                <a:solidFill>
                  <a:srgbClr val="000000"/>
                </a:solidFill>
                <a:latin typeface="EYInterstate Light" pitchFamily="2" charset="0"/>
              </a:rPr>
              <a:t> &amp; </a:t>
            </a:r>
            <a:r>
              <a:rPr lang="ru-RU" sz="800" kern="0" dirty="0" err="1" smtClean="0">
                <a:solidFill>
                  <a:srgbClr val="000000"/>
                </a:solidFill>
                <a:latin typeface="EYInterstate Light" pitchFamily="2" charset="0"/>
              </a:rPr>
              <a:t>Young</a:t>
            </a:r>
            <a:r>
              <a:rPr lang="ru-RU" sz="800" kern="0" dirty="0" smtClean="0">
                <a:solidFill>
                  <a:srgbClr val="000000"/>
                </a:solidFill>
                <a:latin typeface="EYInterstate Light" pitchFamily="2" charset="0"/>
              </a:rPr>
              <a:t> </a:t>
            </a:r>
            <a:r>
              <a:rPr lang="ru-RU" sz="800" kern="0" dirty="0" err="1" smtClean="0">
                <a:solidFill>
                  <a:srgbClr val="000000"/>
                </a:solidFill>
                <a:latin typeface="EYInterstate Light" pitchFamily="2" charset="0"/>
              </a:rPr>
              <a:t>GmbH</a:t>
            </a:r>
            <a:r>
              <a:rPr lang="ru-RU" sz="800" kern="0" dirty="0" smtClean="0">
                <a:solidFill>
                  <a:srgbClr val="000000"/>
                </a:solidFill>
                <a:latin typeface="EYInterstate Light" pitchFamily="2" charset="0"/>
              </a:rPr>
              <a:t> </a:t>
            </a:r>
            <a:r>
              <a:rPr dirty="0"/>
              <a:t/>
            </a:r>
            <a:br>
              <a:rPr dirty="0"/>
            </a:br>
            <a:r>
              <a:rPr lang="ru-RU" sz="800" kern="0" dirty="0" err="1" smtClean="0">
                <a:solidFill>
                  <a:srgbClr val="000000"/>
                </a:solidFill>
                <a:latin typeface="EYInterstate Light" pitchFamily="2" charset="0"/>
              </a:rPr>
              <a:t>Wirtschaftsprüfungsgesellschaft</a:t>
            </a:r>
            <a:endParaRPr lang="ru-RU" sz="800" kern="0" dirty="0" smtClean="0">
              <a:solidFill>
                <a:srgbClr val="000000"/>
              </a:solidFill>
              <a:latin typeface="EYInterstate Light" pitchFamily="2" charset="0"/>
            </a:endParaRPr>
          </a:p>
          <a:p>
            <a:pPr eaLnBrk="0" hangingPunct="0">
              <a:spcBef>
                <a:spcPts val="57"/>
              </a:spcBef>
            </a:pPr>
            <a:r>
              <a:rPr lang="ru-RU" sz="800" kern="0" dirty="0" smtClean="0">
                <a:solidFill>
                  <a:srgbClr val="000000"/>
                </a:solidFill>
                <a:latin typeface="EYInterstate Light" pitchFamily="2" charset="0"/>
              </a:rPr>
              <a:t>Все права защищены.</a:t>
            </a:r>
          </a:p>
          <a:p>
            <a:pPr eaLnBrk="0" hangingPunct="0">
              <a:spcBef>
                <a:spcPts val="57"/>
              </a:spcBef>
            </a:pPr>
            <a:endParaRPr lang="ru-RU" sz="800" kern="0" dirty="0" smtClean="0">
              <a:solidFill>
                <a:srgbClr val="000000"/>
              </a:solidFill>
              <a:latin typeface="EYInterstate Light" pitchFamily="2" charset="0"/>
              <a:ea typeface="ＭＳ Ｐゴシック" pitchFamily="-16" charset="-128"/>
            </a:endParaRPr>
          </a:p>
          <a:p>
            <a:pPr eaLnBrk="0" hangingPunct="0">
              <a:spcBef>
                <a:spcPts val="57"/>
              </a:spcBef>
            </a:pPr>
            <a:r>
              <a:rPr lang="ru-RU" sz="800" kern="0" dirty="0" smtClean="0">
                <a:solidFill>
                  <a:srgbClr val="000000"/>
                </a:solidFill>
                <a:latin typeface="EYInterstate Light" pitchFamily="2" charset="0"/>
              </a:rPr>
              <a:t>www.de.ey.com</a:t>
            </a:r>
          </a:p>
          <a:p>
            <a:pPr marL="63358" eaLnBrk="0" hangingPunct="0">
              <a:spcBef>
                <a:spcPts val="57"/>
              </a:spcBef>
            </a:pPr>
            <a:r>
              <a:rPr lang="ru-RU" dirty="0" smtClean="0"/>
              <a:t> </a:t>
            </a:r>
          </a:p>
        </p:txBody>
      </p:sp>
      <p:sp>
        <p:nvSpPr>
          <p:cNvPr id="3" name="Text Box 2"/>
          <p:cNvSpPr txBox="1">
            <a:spLocks noChangeArrowheads="1"/>
          </p:cNvSpPr>
          <p:nvPr/>
        </p:nvSpPr>
        <p:spPr bwMode="auto">
          <a:xfrm>
            <a:off x="522164" y="352425"/>
            <a:ext cx="3095626" cy="166712"/>
          </a:xfrm>
          <a:prstGeom prst="rect">
            <a:avLst/>
          </a:prstGeom>
          <a:noFill/>
          <a:ln w="9525">
            <a:noFill/>
            <a:miter lim="800000"/>
            <a:headEnd/>
            <a:tailEnd/>
          </a:ln>
          <a:effectLst/>
        </p:spPr>
        <p:txBody>
          <a:bodyPr wrap="square" lIns="0" tIns="0" rIns="0" bIns="0">
            <a:spAutoFit/>
          </a:bodyPr>
          <a:lstStyle/>
          <a:p>
            <a:pPr lvl="0" algn="l" defTabSz="914400">
              <a:lnSpc>
                <a:spcPts val="1300"/>
              </a:lnSpc>
              <a:spcAft>
                <a:spcPts val="900"/>
              </a:spcAft>
            </a:pPr>
            <a:r>
              <a:rPr lang="ru-RU" sz="1000" kern="0" dirty="0" smtClean="0">
                <a:latin typeface="EYInterstate" pitchFamily="2" charset="0"/>
              </a:rPr>
              <a:t>EY</a:t>
            </a:r>
            <a:r>
              <a:rPr lang="ru-RU" dirty="0" smtClean="0"/>
              <a:t> </a:t>
            </a:r>
            <a:r>
              <a:rPr lang="ru-RU" sz="1000" kern="0" dirty="0" smtClean="0">
                <a:latin typeface="EYInterstate Light" pitchFamily="2" charset="0"/>
              </a:rPr>
              <a:t>|</a:t>
            </a:r>
            <a:r>
              <a:rPr lang="ru-RU" dirty="0" smtClean="0"/>
              <a:t> </a:t>
            </a:r>
            <a:r>
              <a:rPr lang="ru-RU" sz="1000" kern="0" dirty="0" smtClean="0">
                <a:latin typeface="EYInterstate Light" pitchFamily="2" charset="0"/>
              </a:rPr>
              <a:t>Assurance </a:t>
            </a:r>
            <a:r>
              <a:rPr kumimoji="0" lang="ru-RU" sz="1000" b="0" i="0" u="none" strike="noStrike" kern="0" cap="none" spc="0" normalizeH="0" baseline="0" noProof="0" dirty="0">
                <a:ln>
                  <a:noFill/>
                </a:ln>
                <a:effectLst/>
                <a:uLnTx/>
                <a:uFillTx/>
                <a:latin typeface="EYInterstate Light" pitchFamily="2" charset="0"/>
              </a:rPr>
              <a:t>| Tax | Transactions | Advisory</a:t>
            </a:r>
            <a:endParaRPr kumimoji="0" lang="ru-RU" sz="1000" b="0" i="0" u="none" strike="noStrike" kern="0" cap="none" spc="0" normalizeH="0" baseline="0" noProof="0" dirty="0">
              <a:ln>
                <a:noFill/>
              </a:ln>
              <a:effectLst/>
              <a:uLnTx/>
              <a:uFillTx/>
              <a:latin typeface="EYInterstate Light" pitchFamily="2" charset="0"/>
              <a:ea typeface="ＭＳ Ｐゴシック" pitchFamily="-16"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Приложение</a:t>
            </a:r>
            <a:endParaRPr lang="ru-RU"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xmlns="" val="1645701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МСФООС: рабочий план на 2013-2014 гг.</a:t>
            </a:r>
            <a:endParaRPr lang="ru-RU"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 val="3787742322"/>
              </p:ext>
            </p:extLst>
          </p:nvPr>
        </p:nvGraphicFramePr>
        <p:xfrm>
          <a:off x="545859" y="1578420"/>
          <a:ext cx="9622079" cy="4859208"/>
        </p:xfrm>
        <a:graphic>
          <a:graphicData uri="http://schemas.openxmlformats.org/drawingml/2006/table">
            <a:tbl>
              <a:tblPr firstRow="1" bandRow="1"/>
              <a:tblGrid>
                <a:gridCol w="2537687"/>
                <a:gridCol w="1012056"/>
                <a:gridCol w="1012056"/>
                <a:gridCol w="1012056"/>
                <a:gridCol w="1012056"/>
                <a:gridCol w="1012056"/>
                <a:gridCol w="1012056"/>
                <a:gridCol w="1012056"/>
              </a:tblGrid>
              <a:tr h="484620">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spcAft>
                          <a:spcPts val="0"/>
                        </a:spcAft>
                      </a:pPr>
                      <a:endParaRPr lang="de-DE" sz="900" b="1" dirty="0">
                        <a:solidFill>
                          <a:schemeClr val="tx2"/>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a:solidFill>
                            <a:schemeClr val="tx2"/>
                          </a:solidFill>
                          <a:latin typeface="+mj-lt"/>
                        </a:rPr>
                        <a:t>март 2013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smtClean="0">
                          <a:solidFill>
                            <a:schemeClr val="tx2"/>
                          </a:solidFill>
                          <a:latin typeface="+mj-lt"/>
                        </a:rPr>
                        <a:t>июнь 2013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a:solidFill>
                            <a:schemeClr val="tx2"/>
                          </a:solidFill>
                          <a:latin typeface="+mj-lt"/>
                        </a:rPr>
                        <a:t>сентябрь 2013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a:solidFill>
                            <a:schemeClr val="tx2"/>
                          </a:solidFill>
                          <a:latin typeface="+mj-lt"/>
                        </a:rPr>
                        <a:t>декабрь 2013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a:solidFill>
                            <a:schemeClr val="tx2"/>
                          </a:solidFill>
                          <a:latin typeface="+mj-lt"/>
                        </a:rPr>
                        <a:t>март 2014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algn="ctr">
                        <a:spcAft>
                          <a:spcPts val="0"/>
                        </a:spcAft>
                      </a:pPr>
                      <a:r>
                        <a:rPr lang="ru-RU" sz="900" b="1" dirty="0" smtClean="0">
                          <a:solidFill>
                            <a:schemeClr val="tx2"/>
                          </a:solidFill>
                          <a:latin typeface="+mj-lt"/>
                        </a:rPr>
                        <a:t>июнь 2014 г.</a:t>
                      </a:r>
                      <a:endParaRPr lang="ru-RU" sz="9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ea typeface=""/>
                          <a:cs typeface=""/>
                        </a:defRPr>
                      </a:lvl1pPr>
                      <a:lvl2pPr marL="521528" algn="l" defTabSz="1043056" rtl="0" eaLnBrk="1" latinLnBrk="0" hangingPunct="1">
                        <a:defRPr sz="2100" b="1" kern="1200">
                          <a:solidFill>
                            <a:schemeClr val="lt1"/>
                          </a:solidFill>
                          <a:latin typeface="Arial"/>
                          <a:ea typeface=""/>
                          <a:cs typeface=""/>
                        </a:defRPr>
                      </a:lvl2pPr>
                      <a:lvl3pPr marL="1043056" algn="l" defTabSz="1043056" rtl="0" eaLnBrk="1" latinLnBrk="0" hangingPunct="1">
                        <a:defRPr sz="2100" b="1" kern="1200">
                          <a:solidFill>
                            <a:schemeClr val="lt1"/>
                          </a:solidFill>
                          <a:latin typeface="Arial"/>
                          <a:ea typeface=""/>
                          <a:cs typeface=""/>
                        </a:defRPr>
                      </a:lvl3pPr>
                      <a:lvl4pPr marL="1564584" algn="l" defTabSz="1043056" rtl="0" eaLnBrk="1" latinLnBrk="0" hangingPunct="1">
                        <a:defRPr sz="2100" b="1" kern="1200">
                          <a:solidFill>
                            <a:schemeClr val="lt1"/>
                          </a:solidFill>
                          <a:latin typeface="Arial"/>
                          <a:ea typeface=""/>
                          <a:cs typeface=""/>
                        </a:defRPr>
                      </a:lvl4pPr>
                      <a:lvl5pPr marL="2086112" algn="l" defTabSz="1043056" rtl="0" eaLnBrk="1" latinLnBrk="0" hangingPunct="1">
                        <a:defRPr sz="2100" b="1" kern="1200">
                          <a:solidFill>
                            <a:schemeClr val="lt1"/>
                          </a:solidFill>
                          <a:latin typeface="Arial"/>
                          <a:ea typeface=""/>
                          <a:cs typeface=""/>
                        </a:defRPr>
                      </a:lvl5pPr>
                      <a:lvl6pPr marL="2607640" algn="l" defTabSz="1043056" rtl="0" eaLnBrk="1" latinLnBrk="0" hangingPunct="1">
                        <a:defRPr sz="2100" b="1" kern="1200">
                          <a:solidFill>
                            <a:schemeClr val="lt1"/>
                          </a:solidFill>
                          <a:latin typeface="Arial"/>
                          <a:ea typeface=""/>
                          <a:cs typeface=""/>
                        </a:defRPr>
                      </a:lvl6pPr>
                      <a:lvl7pPr marL="3129168" algn="l" defTabSz="1043056" rtl="0" eaLnBrk="1" latinLnBrk="0" hangingPunct="1">
                        <a:defRPr sz="2100" b="1" kern="1200">
                          <a:solidFill>
                            <a:schemeClr val="lt1"/>
                          </a:solidFill>
                          <a:latin typeface="Arial"/>
                          <a:ea typeface=""/>
                          <a:cs typeface=""/>
                        </a:defRPr>
                      </a:lvl7pPr>
                      <a:lvl8pPr marL="3650696" algn="l" defTabSz="1043056" rtl="0" eaLnBrk="1" latinLnBrk="0" hangingPunct="1">
                        <a:defRPr sz="2100" b="1" kern="1200">
                          <a:solidFill>
                            <a:schemeClr val="lt1"/>
                          </a:solidFill>
                          <a:latin typeface="Arial"/>
                          <a:ea typeface=""/>
                          <a:cs typeface=""/>
                        </a:defRPr>
                      </a:lvl8pPr>
                      <a:lvl9pPr marL="4172224" algn="l" defTabSz="1043056" rtl="0" eaLnBrk="1" latinLnBrk="0" hangingPunct="1">
                        <a:defRPr sz="2100" b="1" kern="1200">
                          <a:solidFill>
                            <a:schemeClr val="lt1"/>
                          </a:solidFill>
                          <a:latin typeface="Arial"/>
                          <a:ea typeface=""/>
                          <a:cs typeface=""/>
                        </a:defRPr>
                      </a:lvl9pPr>
                    </a:lstStyle>
                    <a:p>
                      <a:pPr marL="0" algn="ctr" defTabSz="914400" rtl="0" eaLnBrk="1" latinLnBrk="0" hangingPunct="1">
                        <a:spcAft>
                          <a:spcPts val="0"/>
                        </a:spcAft>
                      </a:pPr>
                      <a:r>
                        <a:rPr lang="ru-RU" sz="900" b="1" kern="1200" dirty="0" smtClean="0">
                          <a:solidFill>
                            <a:schemeClr val="tx2"/>
                          </a:solidFill>
                          <a:latin typeface="+mj-lt"/>
                        </a:rPr>
                        <a:t>сентябрь 2014 г.</a:t>
                      </a:r>
                      <a:endParaRPr lang="ru-RU" sz="900" b="1" kern="1200" dirty="0">
                        <a:solidFill>
                          <a:schemeClr val="tx2"/>
                        </a:solidFill>
                        <a:latin typeface="+mj-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r>
              <a:tr h="340861">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spcAft>
                          <a:spcPts val="0"/>
                        </a:spcAft>
                      </a:pPr>
                      <a:r>
                        <a:rPr lang="ru-RU" sz="900" b="1" dirty="0" smtClean="0">
                          <a:solidFill>
                            <a:schemeClr val="tx1"/>
                          </a:solidFill>
                          <a:latin typeface="+mn-lt"/>
                        </a:rPr>
                        <a:t>Концептуальные основы (КО), этап 2: Компоненты</a:t>
                      </a:r>
                      <a:endParaRPr lang="ru-RU" sz="900" b="1"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sz="1050"/>
                    </a:p>
                  </a:txBody>
                  <a:tcPr marL="80387" marR="80387"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Окончательный текст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340861">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mn-lt"/>
                        </a:rPr>
                        <a:t>КО, этап 3: Оценка</a:t>
                      </a:r>
                      <a:endParaRPr lang="ru-RU" sz="900" b="1"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sz="1050"/>
                    </a:p>
                  </a:txBody>
                  <a:tcPr marL="80387" marR="80387"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Окончательный текст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1660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noProof="0" dirty="0" smtClean="0">
                          <a:solidFill>
                            <a:schemeClr val="tx1"/>
                          </a:solidFill>
                          <a:latin typeface="+mn-lt"/>
                        </a:rPr>
                        <a:t>КО, этап 4: Представление информации</a:t>
                      </a:r>
                      <a:endParaRPr lang="ru-RU" sz="900" b="1" noProof="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sz="1050" dirty="0"/>
                    </a:p>
                  </a:txBody>
                  <a:tcPr marL="80387" marR="80387"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Окончательный текст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kern="1200" noProof="0" dirty="0" smtClean="0">
                          <a:solidFill>
                            <a:schemeClr val="tx1"/>
                          </a:solidFill>
                          <a:latin typeface="+mn-lt"/>
                          <a:ea typeface=""/>
                          <a:cs typeface=""/>
                        </a:rPr>
                        <a:t>Долгосрочная налогово-бюджетная устойчивость</a:t>
                      </a:r>
                      <a:endParaRPr lang="ru-RU" sz="900" b="1" kern="1200" noProof="0" dirty="0">
                        <a:solidFill>
                          <a:schemeClr val="tx1"/>
                        </a:solidFill>
                        <a:latin typeface="+mn-lt"/>
                        <a:ea typeface=""/>
                        <a:cs typeface=""/>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tx1"/>
                          </a:solidFill>
                          <a:latin typeface="+mn-lt"/>
                        </a:rPr>
                        <a:t>Рекомендации по применению</a:t>
                      </a: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spcAft>
                          <a:spcPts val="0"/>
                        </a:spcAft>
                      </a:pPr>
                      <a:r>
                        <a:rPr lang="ru-RU" sz="900" b="1" noProof="0" dirty="0" smtClean="0">
                          <a:solidFill>
                            <a:schemeClr val="tx1"/>
                          </a:solidFill>
                          <a:latin typeface="+mn-lt"/>
                        </a:rPr>
                        <a:t>Отчетность об эффективности деятельности в общественном секторе</a:t>
                      </a:r>
                      <a:endParaRPr lang="ru-RU" sz="900" b="1" noProof="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33303">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kern="1200" noProof="0" dirty="0" smtClean="0">
                          <a:solidFill>
                            <a:schemeClr val="tx1"/>
                          </a:solidFill>
                          <a:latin typeface="+mn-lt"/>
                          <a:ea typeface=""/>
                          <a:cs typeface=""/>
                        </a:rPr>
                        <a:t>Обсуждение и анализ финансовой отчетности</a:t>
                      </a:r>
                      <a:endParaRPr lang="ru-RU" sz="900" b="1" kern="1200" noProof="0" dirty="0">
                        <a:solidFill>
                          <a:schemeClr val="tx1"/>
                        </a:solidFill>
                        <a:latin typeface="+mn-lt"/>
                        <a:ea typeface=""/>
                        <a:cs typeface=""/>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tx1"/>
                          </a:solidFill>
                          <a:latin typeface="+mn-lt"/>
                        </a:rPr>
                        <a:t>Рекомендации по применению</a:t>
                      </a: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kern="1200" noProof="0" dirty="0" smtClean="0">
                          <a:solidFill>
                            <a:schemeClr val="tx1"/>
                          </a:solidFill>
                          <a:latin typeface="+mn-lt"/>
                          <a:ea typeface=""/>
                          <a:cs typeface=""/>
                        </a:rPr>
                        <a:t>Объединение организаций в общественном секторе</a:t>
                      </a:r>
                      <a:endParaRPr lang="ru-RU" sz="900" b="1" kern="1200" noProof="0" dirty="0">
                        <a:solidFill>
                          <a:schemeClr val="tx1"/>
                        </a:solidFill>
                        <a:latin typeface="+mn-lt"/>
                        <a:ea typeface=""/>
                        <a:cs typeface=""/>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tx1"/>
                          </a:solidFill>
                          <a:latin typeface="+mn-lt"/>
                        </a:rPr>
                        <a:t>Предлагаемый проект</a:t>
                      </a: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kern="1200" noProof="0" dirty="0" smtClean="0">
                          <a:solidFill>
                            <a:schemeClr val="tx1"/>
                          </a:solidFill>
                          <a:latin typeface="+mn-lt"/>
                          <a:ea typeface=""/>
                          <a:cs typeface=""/>
                        </a:rPr>
                        <a:t>Первое применение метода начисления согласно </a:t>
                      </a:r>
                      <a:r>
                        <a:rPr lang="ru-RU" sz="900" b="1" kern="1200" noProof="0" dirty="0" smtClean="0">
                          <a:solidFill>
                            <a:schemeClr val="tx1"/>
                          </a:solidFill>
                          <a:latin typeface="Arial"/>
                          <a:ea typeface=""/>
                          <a:cs typeface=""/>
                        </a:rPr>
                        <a:t>МСФООС </a:t>
                      </a:r>
                      <a:endParaRPr lang="ru-RU" sz="900" b="1" kern="1200" noProof="0" dirty="0">
                        <a:solidFill>
                          <a:schemeClr val="tx1"/>
                        </a:solidFill>
                        <a:latin typeface="+mn-lt"/>
                        <a:ea typeface=""/>
                        <a:cs typeface=""/>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kern="1200" noProof="0" dirty="0" smtClean="0">
                          <a:solidFill>
                            <a:schemeClr val="tx1"/>
                          </a:solidFill>
                          <a:latin typeface="+mn-lt"/>
                          <a:ea typeface=""/>
                          <a:cs typeface=""/>
                        </a:rPr>
                        <a:t>МСФООС и статистическая отчетность</a:t>
                      </a:r>
                      <a:endParaRPr lang="ru-RU" sz="900" b="1" kern="1200" noProof="0" dirty="0">
                        <a:solidFill>
                          <a:schemeClr val="tx1"/>
                        </a:solidFill>
                        <a:latin typeface="+mn-lt"/>
                        <a:ea typeface=""/>
                        <a:cs typeface=""/>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340861">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b="1" noProof="0" dirty="0" smtClean="0">
                          <a:solidFill>
                            <a:schemeClr val="tx1"/>
                          </a:solidFill>
                          <a:latin typeface="+mn-lt"/>
                        </a:rPr>
                        <a:t>Пересмотр МСФООС 6-8</a:t>
                      </a:r>
                      <a:endParaRPr lang="ru-RU" sz="900" b="1" noProof="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МСФООС</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endParaRPr lang="de-DE" sz="900" kern="1200" dirty="0" smtClean="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17016">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spcAft>
                          <a:spcPts val="0"/>
                        </a:spcAft>
                      </a:pPr>
                      <a:r>
                        <a:rPr lang="ru-RU" sz="900" b="1" noProof="0" dirty="0" smtClean="0">
                          <a:solidFill>
                            <a:schemeClr val="tx1"/>
                          </a:solidFill>
                          <a:latin typeface="+mn-lt"/>
                        </a:rPr>
                        <a:t>Государственное коммерческое предприятие</a:t>
                      </a:r>
                      <a:endParaRPr lang="ru-RU" sz="900" b="1" noProof="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r>
                        <a:rPr lang="ru-RU" sz="900" dirty="0" smtClean="0">
                          <a:solidFill>
                            <a:schemeClr val="tx1"/>
                          </a:solidFill>
                          <a:latin typeface="+mn-lt"/>
                        </a:rPr>
                        <a:t>Предлагаемый проект</a:t>
                      </a:r>
                      <a:endParaRPr lang="ru-RU"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algn="ctr">
                        <a:spcAft>
                          <a:spcPts val="0"/>
                        </a:spcAft>
                      </a:pPr>
                      <a:endParaRPr lang="de-DE" sz="900" dirty="0">
                        <a:solidFill>
                          <a:schemeClr val="tx1"/>
                        </a:solidFill>
                        <a:latin typeface="+mn-lt"/>
                        <a:ea typeface="Times New Roman"/>
                        <a:cs typeface="Times New Roman"/>
                      </a:endParaRP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ea typeface=""/>
                          <a:cs typeface=""/>
                        </a:defRPr>
                      </a:lvl1pPr>
                      <a:lvl2pPr marL="521528" algn="l" defTabSz="1043056" rtl="0" eaLnBrk="1" latinLnBrk="0" hangingPunct="1">
                        <a:defRPr sz="2100" kern="1200">
                          <a:solidFill>
                            <a:schemeClr val="dk1"/>
                          </a:solidFill>
                          <a:latin typeface="Arial"/>
                          <a:ea typeface=""/>
                          <a:cs typeface=""/>
                        </a:defRPr>
                      </a:lvl2pPr>
                      <a:lvl3pPr marL="1043056" algn="l" defTabSz="1043056" rtl="0" eaLnBrk="1" latinLnBrk="0" hangingPunct="1">
                        <a:defRPr sz="2100" kern="1200">
                          <a:solidFill>
                            <a:schemeClr val="dk1"/>
                          </a:solidFill>
                          <a:latin typeface="Arial"/>
                          <a:ea typeface=""/>
                          <a:cs typeface=""/>
                        </a:defRPr>
                      </a:lvl3pPr>
                      <a:lvl4pPr marL="1564584" algn="l" defTabSz="1043056" rtl="0" eaLnBrk="1" latinLnBrk="0" hangingPunct="1">
                        <a:defRPr sz="2100" kern="1200">
                          <a:solidFill>
                            <a:schemeClr val="dk1"/>
                          </a:solidFill>
                          <a:latin typeface="Arial"/>
                          <a:ea typeface=""/>
                          <a:cs typeface=""/>
                        </a:defRPr>
                      </a:lvl4pPr>
                      <a:lvl5pPr marL="2086112" algn="l" defTabSz="1043056" rtl="0" eaLnBrk="1" latinLnBrk="0" hangingPunct="1">
                        <a:defRPr sz="2100" kern="1200">
                          <a:solidFill>
                            <a:schemeClr val="dk1"/>
                          </a:solidFill>
                          <a:latin typeface="Arial"/>
                          <a:ea typeface=""/>
                          <a:cs typeface=""/>
                        </a:defRPr>
                      </a:lvl5pPr>
                      <a:lvl6pPr marL="2607640" algn="l" defTabSz="1043056" rtl="0" eaLnBrk="1" latinLnBrk="0" hangingPunct="1">
                        <a:defRPr sz="2100" kern="1200">
                          <a:solidFill>
                            <a:schemeClr val="dk1"/>
                          </a:solidFill>
                          <a:latin typeface="Arial"/>
                          <a:ea typeface=""/>
                          <a:cs typeface=""/>
                        </a:defRPr>
                      </a:lvl6pPr>
                      <a:lvl7pPr marL="3129168" algn="l" defTabSz="1043056" rtl="0" eaLnBrk="1" latinLnBrk="0" hangingPunct="1">
                        <a:defRPr sz="2100" kern="1200">
                          <a:solidFill>
                            <a:schemeClr val="dk1"/>
                          </a:solidFill>
                          <a:latin typeface="Arial"/>
                          <a:ea typeface=""/>
                          <a:cs typeface=""/>
                        </a:defRPr>
                      </a:lvl7pPr>
                      <a:lvl8pPr marL="3650696" algn="l" defTabSz="1043056" rtl="0" eaLnBrk="1" latinLnBrk="0" hangingPunct="1">
                        <a:defRPr sz="2100" kern="1200">
                          <a:solidFill>
                            <a:schemeClr val="dk1"/>
                          </a:solidFill>
                          <a:latin typeface="Arial"/>
                          <a:ea typeface=""/>
                          <a:cs typeface=""/>
                        </a:defRPr>
                      </a:lvl8pPr>
                      <a:lvl9pPr marL="4172224" algn="l" defTabSz="1043056" rtl="0" eaLnBrk="1" latinLnBrk="0" hangingPunct="1">
                        <a:defRPr sz="2100" kern="1200">
                          <a:solidFill>
                            <a:schemeClr val="dk1"/>
                          </a:solidFill>
                          <a:latin typeface="Arial"/>
                          <a:ea typeface=""/>
                          <a:cs typeface=""/>
                        </a:defRPr>
                      </a:lvl9pPr>
                    </a:lstStyle>
                    <a:p>
                      <a:pPr marL="0" algn="ctr" defTabSz="914400" rtl="0" eaLnBrk="1" latinLnBrk="0" hangingPunct="1">
                        <a:spcAft>
                          <a:spcPts val="0"/>
                        </a:spcAft>
                      </a:pPr>
                      <a:r>
                        <a:rPr lang="ru-RU" sz="900" kern="1200" dirty="0" smtClean="0">
                          <a:solidFill>
                            <a:schemeClr val="tx1"/>
                          </a:solidFill>
                          <a:latin typeface="+mn-lt"/>
                        </a:rPr>
                        <a:t>МСФООС</a:t>
                      </a:r>
                    </a:p>
                  </a:txBody>
                  <a:tcPr marL="80387" marR="80387"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bl>
          </a:graphicData>
        </a:graphic>
      </p:graphicFrame>
      <p:sp>
        <p:nvSpPr>
          <p:cNvPr id="5" name="Fußzeilenplatzhalter 4"/>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392356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Применение МСФООС в мире</a:t>
            </a:r>
            <a:endParaRPr lang="ru-RU" dirty="0"/>
          </a:p>
        </p:txBody>
      </p:sp>
      <p:sp>
        <p:nvSpPr>
          <p:cNvPr id="6" name="Fußzeilenplatzhalter 5"/>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5" name="Textfeld 4"/>
          <p:cNvSpPr txBox="1"/>
          <p:nvPr/>
        </p:nvSpPr>
        <p:spPr>
          <a:xfrm>
            <a:off x="568724" y="3667234"/>
            <a:ext cx="7442272" cy="289991"/>
          </a:xfrm>
          <a:prstGeom prst="rect">
            <a:avLst/>
          </a:prstGeom>
          <a:noFill/>
        </p:spPr>
        <p:txBody>
          <a:bodyPr wrap="square" lIns="104306" tIns="52153" rIns="104306" bIns="52153" rtlCol="0">
            <a:spAutoFit/>
          </a:bodyPr>
          <a:lstStyle/>
          <a:p>
            <a:r>
              <a:rPr lang="ru-RU" sz="1200" i="1" dirty="0" smtClean="0">
                <a:solidFill>
                  <a:schemeClr val="accent1"/>
                </a:solidFill>
              </a:rPr>
              <a:t>Исследование Международной федерации бухгалтеров, апрель 2012 г., еще не опубликовано</a:t>
            </a:r>
            <a:endParaRPr lang="ru-RU" sz="1200" i="1" dirty="0">
              <a:solidFill>
                <a:schemeClr val="accent1"/>
              </a:solidFill>
            </a:endParaRPr>
          </a:p>
        </p:txBody>
      </p:sp>
      <p:sp>
        <p:nvSpPr>
          <p:cNvPr id="7" name="Inhaltsplatzhalter 2"/>
          <p:cNvSpPr txBox="1">
            <a:spLocks/>
          </p:cNvSpPr>
          <p:nvPr/>
        </p:nvSpPr>
        <p:spPr bwMode="auto">
          <a:xfrm>
            <a:off x="532814" y="3960883"/>
            <a:ext cx="9629629" cy="2051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11066" indent="-411066">
              <a:spcBef>
                <a:spcPct val="20000"/>
              </a:spcBef>
              <a:buClr>
                <a:srgbClr val="FFD200"/>
              </a:buClr>
              <a:buSzPct val="75000"/>
              <a:buFont typeface="Arial" charset="0"/>
              <a:buChar char="►"/>
            </a:pPr>
            <a:r>
              <a:rPr lang="ru-RU" sz="2000" kern="0" dirty="0" smtClean="0">
                <a:solidFill>
                  <a:schemeClr val="bg1"/>
                </a:solidFill>
              </a:rPr>
              <a:t>Как свидетельствуют результаты международного исследования, в основном используется один из двух методов</a:t>
            </a:r>
          </a:p>
          <a:p>
            <a:pPr marL="411066" indent="-411066" fontAlgn="base">
              <a:spcBef>
                <a:spcPct val="20000"/>
              </a:spcBef>
              <a:spcAft>
                <a:spcPct val="0"/>
              </a:spcAft>
              <a:buClr>
                <a:srgbClr val="FFD200"/>
              </a:buClr>
              <a:buSzPct val="75000"/>
              <a:buFont typeface="Arial" charset="0"/>
              <a:buChar char="►"/>
              <a:defRPr/>
            </a:pPr>
            <a:r>
              <a:rPr lang="ru-RU" sz="2000" kern="0" dirty="0" smtClean="0">
                <a:solidFill>
                  <a:schemeClr val="bg1"/>
                </a:solidFill>
              </a:rPr>
              <a:t>Во всем мире, однако, наблюдается явная тенденция к переходу на учет по методу начисления</a:t>
            </a:r>
          </a:p>
          <a:p>
            <a:pPr marL="411066" indent="-411066" fontAlgn="base">
              <a:spcBef>
                <a:spcPct val="20000"/>
              </a:spcBef>
              <a:spcAft>
                <a:spcPct val="0"/>
              </a:spcAft>
              <a:buClr>
                <a:srgbClr val="FFD200"/>
              </a:buClr>
              <a:buSzPct val="75000"/>
              <a:buFont typeface="Arial" charset="0"/>
              <a:buChar char="►"/>
              <a:defRPr/>
            </a:pPr>
            <a:r>
              <a:rPr lang="ru-RU" sz="2000" kern="0" dirty="0" smtClean="0">
                <a:solidFill>
                  <a:schemeClr val="bg1"/>
                </a:solidFill>
              </a:rPr>
              <a:t>Кассовый метод согласно МСФООС зачастую используется как промежуточный этап</a:t>
            </a:r>
          </a:p>
          <a:p>
            <a:pPr marL="411066" indent="-411066">
              <a:spcBef>
                <a:spcPct val="20000"/>
              </a:spcBef>
              <a:buClr>
                <a:srgbClr val="FFD200"/>
              </a:buClr>
              <a:buSzPct val="75000"/>
              <a:buFont typeface="Arial" charset="0"/>
              <a:buChar char="►"/>
              <a:defRPr/>
            </a:pPr>
            <a:r>
              <a:rPr lang="ru-RU" sz="2000" kern="0" dirty="0" smtClean="0">
                <a:solidFill>
                  <a:schemeClr val="bg1"/>
                </a:solidFill>
              </a:rPr>
              <a:t>Крупные страны перешли/переходят на учет по методу начисления</a:t>
            </a:r>
          </a:p>
          <a:p>
            <a:pPr marL="411066" indent="-411066" fontAlgn="base">
              <a:spcBef>
                <a:spcPct val="20000"/>
              </a:spcBef>
              <a:spcAft>
                <a:spcPct val="0"/>
              </a:spcAft>
              <a:buClr>
                <a:srgbClr val="FFD200"/>
              </a:buClr>
              <a:buSzPct val="75000"/>
              <a:buFont typeface="Arial" charset="0"/>
              <a:buChar char="►"/>
              <a:defRPr/>
            </a:pPr>
            <a:endParaRPr lang="ru-RU" sz="2000" kern="0" dirty="0" smtClean="0">
              <a:solidFill>
                <a:schemeClr val="bg1"/>
              </a:solidFill>
            </a:endParaRPr>
          </a:p>
          <a:p>
            <a:pPr marL="411066" indent="-411066" fontAlgn="base">
              <a:spcBef>
                <a:spcPct val="20000"/>
              </a:spcBef>
              <a:spcAft>
                <a:spcPct val="0"/>
              </a:spcAft>
              <a:buClr>
                <a:srgbClr val="FFD200"/>
              </a:buClr>
              <a:buSzPct val="75000"/>
              <a:buFont typeface="Arial" charset="0"/>
              <a:buChar char="►"/>
              <a:defRPr/>
            </a:pPr>
            <a:endParaRPr lang="ru-RU" sz="2000" kern="0" dirty="0">
              <a:solidFill>
                <a:schemeClr val="bg1"/>
              </a:solidFill>
            </a:endParaRPr>
          </a:p>
        </p:txBody>
      </p:sp>
      <p:graphicFrame>
        <p:nvGraphicFramePr>
          <p:cNvPr id="10" name="Inhaltsplatzhalter 3"/>
          <p:cNvGraphicFramePr>
            <a:graphicFrameLocks/>
          </p:cNvGraphicFramePr>
          <p:nvPr>
            <p:extLst>
              <p:ext uri="{D42A27DB-BD31-4B8C-83A1-F6EECF244321}">
                <p14:modId xmlns:p14="http://schemas.microsoft.com/office/powerpoint/2010/main" xmlns="" val="1099816527"/>
              </p:ext>
            </p:extLst>
          </p:nvPr>
        </p:nvGraphicFramePr>
        <p:xfrm>
          <a:off x="568724" y="1934135"/>
          <a:ext cx="9590005" cy="1759000"/>
        </p:xfrm>
        <a:graphic>
          <a:graphicData uri="http://schemas.openxmlformats.org/drawingml/2006/table">
            <a:tbl>
              <a:tblPr firstRow="1" bandRow="1"/>
              <a:tblGrid>
                <a:gridCol w="1918001"/>
                <a:gridCol w="1918001"/>
                <a:gridCol w="1918001"/>
                <a:gridCol w="1918001"/>
                <a:gridCol w="1918001"/>
              </a:tblGrid>
              <a:tr h="370840">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fontAlgn="b"/>
                      <a:r>
                        <a:rPr lang="ru-RU" sz="1400" b="1" i="0" u="none" strike="noStrike" baseline="0" dirty="0">
                          <a:solidFill>
                            <a:schemeClr val="tx2"/>
                          </a:solidFill>
                          <a:latin typeface="+mn-lt"/>
                        </a:rPr>
                        <a:t>Кассовый метод согласно МСФООС</a:t>
                      </a:r>
                    </a:p>
                  </a:txBody>
                  <a:tcPr marL="72000" marR="36000" marT="36000" marB="72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fontAlgn="b"/>
                      <a:r>
                        <a:rPr lang="ru-RU" sz="1400" b="1" i="0" u="none" strike="noStrike" baseline="0" noProof="0" dirty="0">
                          <a:solidFill>
                            <a:schemeClr val="tx2"/>
                          </a:solidFill>
                          <a:latin typeface="+mn-lt"/>
                        </a:rPr>
                        <a:t>Кассовый метод согласно национальным стандартам</a:t>
                      </a:r>
                    </a:p>
                  </a:txBody>
                  <a:tcPr marL="72000" marR="36000" marT="36000" marB="72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fontAlgn="b"/>
                      <a:r>
                        <a:rPr lang="ru-RU" sz="1400" b="1" i="0" u="none" strike="noStrike" kern="1200" baseline="0" noProof="0" dirty="0" smtClean="0">
                          <a:solidFill>
                            <a:schemeClr val="tx2"/>
                          </a:solidFill>
                          <a:latin typeface="+mn-lt"/>
                          <a:ea typeface="+mn-ea"/>
                          <a:cs typeface="+mn-cs"/>
                        </a:rPr>
                        <a:t>Метод начисления согласно МСФООС</a:t>
                      </a:r>
                      <a:endParaRPr lang="ru-RU" sz="1400" b="1" i="0" u="none" strike="noStrike" kern="1200" baseline="0" noProof="0" dirty="0">
                        <a:solidFill>
                          <a:schemeClr val="tx2"/>
                        </a:solidFill>
                        <a:latin typeface="+mn-lt"/>
                        <a:ea typeface="+mn-ea"/>
                        <a:cs typeface="+mn-cs"/>
                      </a:endParaRPr>
                    </a:p>
                  </a:txBody>
                  <a:tcPr marL="72000" marR="36000" marT="36000" marB="72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marL="0" algn="ctr" defTabSz="1043056" rtl="0" eaLnBrk="1" fontAlgn="b" latinLnBrk="0" hangingPunct="1"/>
                      <a:r>
                        <a:rPr lang="ru-RU" sz="1400" b="1" i="0" u="none" strike="noStrike" kern="1200" baseline="0" noProof="0" dirty="0" smtClean="0">
                          <a:solidFill>
                            <a:schemeClr val="tx2"/>
                          </a:solidFill>
                          <a:latin typeface="+mn-lt"/>
                          <a:ea typeface="+mn-ea"/>
                          <a:cs typeface="+mn-cs"/>
                        </a:rPr>
                        <a:t>Метод начисления согласно аналогичным МСФООС стандартам/национальным стандартам</a:t>
                      </a:r>
                      <a:endParaRPr lang="ru-RU" sz="1400" b="1" i="0" u="none" strike="noStrike" kern="1200" baseline="0" noProof="0" dirty="0">
                        <a:solidFill>
                          <a:schemeClr val="tx2"/>
                        </a:solidFill>
                        <a:latin typeface="+mn-lt"/>
                        <a:ea typeface="+mn-ea"/>
                        <a:cs typeface="+mn-cs"/>
                      </a:endParaRPr>
                    </a:p>
                  </a:txBody>
                  <a:tcPr marL="72000" marR="36000" marT="36000" marB="72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fontAlgn="b"/>
                      <a:r>
                        <a:rPr lang="ru-RU" sz="1400" b="1" i="0" u="none" strike="noStrike" baseline="0" noProof="0" dirty="0">
                          <a:solidFill>
                            <a:schemeClr val="tx2"/>
                          </a:solidFill>
                          <a:latin typeface="+mn-lt"/>
                        </a:rPr>
                        <a:t>Прочее</a:t>
                      </a:r>
                    </a:p>
                  </a:txBody>
                  <a:tcPr marL="72000" marR="36000" marT="36000" marB="72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r>
              <a:tr h="37084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ctr"/>
                      <a:r>
                        <a:rPr lang="de-DE" sz="1800" dirty="0" smtClean="0">
                          <a:solidFill>
                            <a:schemeClr val="tx2"/>
                          </a:solidFill>
                        </a:rPr>
                        <a:t>22</a:t>
                      </a:r>
                      <a:endParaRPr lang="ru-RU" sz="1800"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ctr"/>
                      <a:r>
                        <a:rPr lang="de-DE" sz="1800" dirty="0" smtClean="0">
                          <a:solidFill>
                            <a:schemeClr val="tx2"/>
                          </a:solidFill>
                        </a:rPr>
                        <a:t>8</a:t>
                      </a:r>
                      <a:endParaRPr lang="ru-RU" sz="1800"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ctr"/>
                      <a:r>
                        <a:rPr lang="de-DE" sz="1800" dirty="0" smtClean="0">
                          <a:solidFill>
                            <a:schemeClr val="tx2"/>
                          </a:solidFill>
                        </a:rPr>
                        <a:t>22</a:t>
                      </a:r>
                      <a:endParaRPr lang="ru-RU" sz="1800"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ctr"/>
                      <a:r>
                        <a:rPr lang="de-DE" sz="1800" dirty="0" smtClean="0">
                          <a:solidFill>
                            <a:schemeClr val="tx2"/>
                          </a:solidFill>
                        </a:rPr>
                        <a:t>23</a:t>
                      </a:r>
                      <a:endParaRPr lang="ru-RU" sz="1800"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ctr"/>
                      <a:r>
                        <a:rPr lang="de-DE" sz="1800" dirty="0" smtClean="0">
                          <a:solidFill>
                            <a:schemeClr val="tx2"/>
                          </a:solidFill>
                        </a:rPr>
                        <a:t>8</a:t>
                      </a:r>
                      <a:endParaRPr lang="ru-RU" sz="1800"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bl>
          </a:graphicData>
        </a:graphic>
      </p:graphicFrame>
    </p:spTree>
    <p:extLst>
      <p:ext uri="{BB962C8B-B14F-4D97-AF65-F5344CB8AC3E}">
        <p14:creationId xmlns:p14="http://schemas.microsoft.com/office/powerpoint/2010/main" xmlns="" val="31937179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Анализ затрат на внедрение (1)</a:t>
            </a:r>
            <a:endParaRPr lang="ru-RU" dirty="0"/>
          </a:p>
        </p:txBody>
      </p:sp>
      <p:sp>
        <p:nvSpPr>
          <p:cNvPr id="5" name="Fußzeilenplatzhalter 4"/>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6" name="Textfeld 6"/>
          <p:cNvSpPr txBox="1"/>
          <p:nvPr/>
        </p:nvSpPr>
        <p:spPr>
          <a:xfrm>
            <a:off x="407635" y="6401072"/>
            <a:ext cx="10167217" cy="320768"/>
          </a:xfrm>
          <a:prstGeom prst="rect">
            <a:avLst/>
          </a:prstGeom>
          <a:noFill/>
        </p:spPr>
        <p:txBody>
          <a:bodyPr wrap="square" lIns="104306" tIns="52153" rIns="104306" bIns="52153" rtlCol="0">
            <a:spAutoFit/>
          </a:bodyPr>
          <a:lstStyle/>
          <a:p>
            <a:r>
              <a:rPr lang="ru-RU" sz="1400" dirty="0" smtClean="0">
                <a:solidFill>
                  <a:schemeClr val="bg1"/>
                </a:solidFill>
              </a:rPr>
              <a:t>Источник: </a:t>
            </a:r>
            <a:r>
              <a:rPr lang="ru-RU" sz="1400" dirty="0">
                <a:solidFill>
                  <a:schemeClr val="bg1"/>
                </a:solidFill>
              </a:rPr>
              <a:t>Рабочий документ </a:t>
            </a:r>
            <a:r>
              <a:rPr lang="ru-RU" sz="1400" dirty="0" smtClean="0">
                <a:solidFill>
                  <a:schemeClr val="bg1"/>
                </a:solidFill>
              </a:rPr>
              <a:t>Комиссии</a:t>
            </a:r>
            <a:r>
              <a:rPr lang="ru-RU" sz="1400" dirty="0">
                <a:solidFill>
                  <a:schemeClr val="bg1"/>
                </a:solidFill>
              </a:rPr>
              <a:t>, Европейская комиссия, Брюссель, 6 марта 2013 г.</a:t>
            </a:r>
          </a:p>
        </p:txBody>
      </p:sp>
      <p:graphicFrame>
        <p:nvGraphicFramePr>
          <p:cNvPr id="10" name="Inhaltsplatzhalter 4"/>
          <p:cNvGraphicFramePr>
            <a:graphicFrameLocks noGrp="1"/>
          </p:cNvGraphicFramePr>
          <p:nvPr>
            <p:ph idx="1"/>
            <p:extLst>
              <p:ext uri="{D42A27DB-BD31-4B8C-83A1-F6EECF244321}">
                <p14:modId xmlns:p14="http://schemas.microsoft.com/office/powerpoint/2010/main" xmlns="" val="1490730430"/>
              </p:ext>
            </p:extLst>
          </p:nvPr>
        </p:nvGraphicFramePr>
        <p:xfrm>
          <a:off x="528314" y="1899680"/>
          <a:ext cx="9639624" cy="4329223"/>
        </p:xfrm>
        <a:graphic>
          <a:graphicData uri="http://schemas.openxmlformats.org/drawingml/2006/table">
            <a:tbl>
              <a:tblPr firstRow="1" bandRow="1"/>
              <a:tblGrid>
                <a:gridCol w="1552827"/>
                <a:gridCol w="3577682"/>
                <a:gridCol w="2270625"/>
                <a:gridCol w="2238490"/>
              </a:tblGrid>
              <a:tr h="794151">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a:r>
                        <a:rPr lang="de-DE" sz="1800" dirty="0" smtClean="0">
                          <a:solidFill>
                            <a:schemeClr val="tx2"/>
                          </a:solidFill>
                        </a:rPr>
                        <a:t>Страна</a:t>
                      </a:r>
                      <a:endParaRPr lang="ru-RU" sz="1800"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a:r>
                        <a:rPr lang="de-DE" sz="1800" dirty="0" smtClean="0">
                          <a:solidFill>
                            <a:schemeClr val="tx2"/>
                          </a:solidFill>
                        </a:rPr>
                        <a:t>О</a:t>
                      </a:r>
                      <a:r>
                        <a:rPr lang="ru-RU" sz="1800" dirty="0" smtClean="0">
                          <a:solidFill>
                            <a:schemeClr val="tx2"/>
                          </a:solidFill>
                        </a:rPr>
                        <a:t>хват</a:t>
                      </a:r>
                      <a:endParaRPr lang="ru-RU" sz="1800"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a:r>
                        <a:rPr lang="de-DE" sz="1800" smtClean="0">
                          <a:solidFill>
                            <a:schemeClr val="tx2"/>
                          </a:solidFill>
                        </a:rPr>
                        <a:t>Затраты на внедрение</a:t>
                      </a:r>
                      <a:endParaRPr lang="ru-RU" sz="1800"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c>
                  <a:txBody>
                    <a:bodyPr/>
                    <a:lstStyle>
                      <a:defPPr>
                        <a:defRPr lang="en-US"/>
                      </a:defPPr>
                      <a:lvl1pPr marL="0" algn="l" defTabSz="1043056" rtl="0" eaLnBrk="1" latinLnBrk="0" hangingPunct="1">
                        <a:defRPr sz="2100" b="1" kern="1200">
                          <a:solidFill>
                            <a:schemeClr val="lt1"/>
                          </a:solidFill>
                          <a:latin typeface="Arial"/>
                        </a:defRPr>
                      </a:lvl1pPr>
                      <a:lvl2pPr marL="521528" algn="l" defTabSz="1043056" rtl="0" eaLnBrk="1" latinLnBrk="0" hangingPunct="1">
                        <a:defRPr sz="2100" b="1" kern="1200">
                          <a:solidFill>
                            <a:schemeClr val="lt1"/>
                          </a:solidFill>
                          <a:latin typeface="Arial"/>
                        </a:defRPr>
                      </a:lvl2pPr>
                      <a:lvl3pPr marL="1043056" algn="l" defTabSz="1043056" rtl="0" eaLnBrk="1" latinLnBrk="0" hangingPunct="1">
                        <a:defRPr sz="2100" b="1" kern="1200">
                          <a:solidFill>
                            <a:schemeClr val="lt1"/>
                          </a:solidFill>
                          <a:latin typeface="Arial"/>
                        </a:defRPr>
                      </a:lvl3pPr>
                      <a:lvl4pPr marL="1564584" algn="l" defTabSz="1043056" rtl="0" eaLnBrk="1" latinLnBrk="0" hangingPunct="1">
                        <a:defRPr sz="2100" b="1" kern="1200">
                          <a:solidFill>
                            <a:schemeClr val="lt1"/>
                          </a:solidFill>
                          <a:latin typeface="Arial"/>
                        </a:defRPr>
                      </a:lvl4pPr>
                      <a:lvl5pPr marL="2086112" algn="l" defTabSz="1043056" rtl="0" eaLnBrk="1" latinLnBrk="0" hangingPunct="1">
                        <a:defRPr sz="2100" b="1" kern="1200">
                          <a:solidFill>
                            <a:schemeClr val="lt1"/>
                          </a:solidFill>
                          <a:latin typeface="Arial"/>
                        </a:defRPr>
                      </a:lvl5pPr>
                      <a:lvl6pPr marL="2607640" algn="l" defTabSz="1043056" rtl="0" eaLnBrk="1" latinLnBrk="0" hangingPunct="1">
                        <a:defRPr sz="2100" b="1" kern="1200">
                          <a:solidFill>
                            <a:schemeClr val="lt1"/>
                          </a:solidFill>
                          <a:latin typeface="Arial"/>
                        </a:defRPr>
                      </a:lvl6pPr>
                      <a:lvl7pPr marL="3129168" algn="l" defTabSz="1043056" rtl="0" eaLnBrk="1" latinLnBrk="0" hangingPunct="1">
                        <a:defRPr sz="2100" b="1" kern="1200">
                          <a:solidFill>
                            <a:schemeClr val="lt1"/>
                          </a:solidFill>
                          <a:latin typeface="Arial"/>
                        </a:defRPr>
                      </a:lvl7pPr>
                      <a:lvl8pPr marL="3650696" algn="l" defTabSz="1043056" rtl="0" eaLnBrk="1" latinLnBrk="0" hangingPunct="1">
                        <a:defRPr sz="2100" b="1" kern="1200">
                          <a:solidFill>
                            <a:schemeClr val="lt1"/>
                          </a:solidFill>
                          <a:latin typeface="Arial"/>
                        </a:defRPr>
                      </a:lvl8pPr>
                      <a:lvl9pPr marL="4172224" algn="l" defTabSz="1043056" rtl="0" eaLnBrk="1" latinLnBrk="0" hangingPunct="1">
                        <a:defRPr sz="2100" b="1" kern="1200">
                          <a:solidFill>
                            <a:schemeClr val="lt1"/>
                          </a:solidFill>
                          <a:latin typeface="Arial"/>
                        </a:defRPr>
                      </a:lvl9pPr>
                    </a:lstStyle>
                    <a:p>
                      <a:pPr algn="ctr"/>
                      <a:r>
                        <a:rPr lang="de-DE" sz="1800" dirty="0" smtClean="0">
                          <a:solidFill>
                            <a:schemeClr val="tx2"/>
                          </a:solidFill>
                        </a:rPr>
                        <a:t>Затраты на жителя </a:t>
                      </a:r>
                      <a:endParaRPr lang="ru-RU" sz="1800"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solidFill>
                  </a:tcPr>
                </a:tc>
              </a:tr>
              <a:tr h="628702">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Чехия</a:t>
                      </a:r>
                      <a:endParaRPr lang="ru-RU" sz="1200" dirty="0">
                        <a:solidFill>
                          <a:schemeClr val="bg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marL="0" algn="l" defTabSz="1043056" rtl="0" eaLnBrk="1" latinLnBrk="0" hangingPunct="1"/>
                      <a:r>
                        <a:rPr lang="ru-RU" sz="1200" kern="1200" noProof="0" dirty="0" smtClean="0">
                          <a:solidFill>
                            <a:schemeClr val="bg1"/>
                          </a:solidFill>
                          <a:latin typeface="Arial"/>
                          <a:ea typeface="+mn-ea"/>
                          <a:cs typeface="+mn-cs"/>
                        </a:rPr>
                        <a:t>Интегрированная информационная система (внедрение функций в четыре этапа)</a:t>
                      </a:r>
                      <a:endParaRPr lang="ru-RU" sz="1200" kern="1200" noProof="0" dirty="0">
                        <a:solidFill>
                          <a:schemeClr val="bg1"/>
                        </a:solidFill>
                        <a:latin typeface="Arial"/>
                        <a:ea typeface="+mn-ea"/>
                        <a:cs typeface="+mn-cs"/>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100 млн евро</a:t>
                      </a:r>
                      <a:endParaRPr lang="ru-RU" sz="1200" dirty="0">
                        <a:solidFill>
                          <a:schemeClr val="bg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9</a:t>
                      </a:r>
                      <a:r>
                        <a:rPr lang="ru-RU" sz="1200" b="1" dirty="0" smtClean="0">
                          <a:solidFill>
                            <a:schemeClr val="bg1"/>
                          </a:solidFill>
                        </a:rPr>
                        <a:t>,</a:t>
                      </a:r>
                      <a:r>
                        <a:rPr lang="de-DE" sz="1200" b="1" dirty="0" smtClean="0">
                          <a:solidFill>
                            <a:schemeClr val="bg1"/>
                          </a:solidFill>
                        </a:rPr>
                        <a:t>58 евро</a:t>
                      </a:r>
                      <a:endParaRPr lang="ru-RU" sz="1200" b="1" dirty="0">
                        <a:solidFill>
                          <a:schemeClr val="bg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0259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Дания</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marL="0" algn="l" defTabSz="1043056" rtl="0" eaLnBrk="1" latinLnBrk="0" hangingPunct="1"/>
                      <a:r>
                        <a:rPr lang="ru-RU" sz="1200" kern="1200" noProof="0" dirty="0" smtClean="0">
                          <a:solidFill>
                            <a:schemeClr val="bg1"/>
                          </a:solidFill>
                          <a:latin typeface="Arial"/>
                          <a:ea typeface="+mn-ea"/>
                          <a:cs typeface="+mn-cs"/>
                        </a:rPr>
                        <a:t>ERP система и система сверки</a:t>
                      </a:r>
                      <a:endParaRPr lang="ru-RU" sz="1200" kern="1200" noProof="0" dirty="0">
                        <a:solidFill>
                          <a:schemeClr val="bg1"/>
                        </a:solidFill>
                        <a:latin typeface="Arial"/>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60 млн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10</a:t>
                      </a:r>
                      <a:r>
                        <a:rPr lang="ru-RU" sz="1200" b="1" dirty="0" smtClean="0">
                          <a:solidFill>
                            <a:schemeClr val="bg1"/>
                          </a:solidFill>
                        </a:rPr>
                        <a:t>,</a:t>
                      </a:r>
                      <a:r>
                        <a:rPr lang="de-DE" sz="1200" b="1" dirty="0" smtClean="0">
                          <a:solidFill>
                            <a:schemeClr val="bg1"/>
                          </a:solidFill>
                        </a:rPr>
                        <a:t>75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89342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Франция</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marL="0" algn="l" defTabSz="1043056" rtl="0" eaLnBrk="1" latinLnBrk="0" hangingPunct="1"/>
                      <a:r>
                        <a:rPr lang="ru-RU" sz="1200" noProof="0" dirty="0" smtClean="0">
                          <a:solidFill>
                            <a:schemeClr val="bg1"/>
                          </a:solidFill>
                        </a:rPr>
                        <a:t>Только государственные органы Франции:</a:t>
                      </a:r>
                      <a:r>
                        <a:rPr lang="ru-RU" sz="1200" kern="1200" noProof="0" dirty="0" smtClean="0">
                          <a:solidFill>
                            <a:schemeClr val="bg1"/>
                          </a:solidFill>
                          <a:latin typeface="Arial"/>
                          <a:ea typeface="+mn-ea"/>
                          <a:cs typeface="+mn-cs"/>
                        </a:rPr>
                        <a:t> расходы,</a:t>
                      </a:r>
                      <a:r>
                        <a:rPr lang="ru-RU" sz="1200" kern="1200" baseline="0" noProof="0" dirty="0" smtClean="0">
                          <a:solidFill>
                            <a:schemeClr val="bg1"/>
                          </a:solidFill>
                          <a:latin typeface="Arial"/>
                          <a:ea typeface="+mn-ea"/>
                          <a:cs typeface="+mn-cs"/>
                        </a:rPr>
                        <a:t> связанные </a:t>
                      </a:r>
                      <a:r>
                        <a:rPr lang="ru-RU" sz="1200" kern="1200" baseline="0" noProof="0" smtClean="0">
                          <a:solidFill>
                            <a:schemeClr val="bg1"/>
                          </a:solidFill>
                          <a:latin typeface="Arial"/>
                          <a:ea typeface="+mn-ea"/>
                          <a:cs typeface="+mn-cs"/>
                        </a:rPr>
                        <a:t>с подготовкой, </a:t>
                      </a:r>
                      <a:r>
                        <a:rPr lang="ru-RU" sz="1200" kern="1200" noProof="0" dirty="0" smtClean="0">
                          <a:solidFill>
                            <a:schemeClr val="bg1"/>
                          </a:solidFill>
                          <a:latin typeface="Arial"/>
                          <a:ea typeface="+mn-ea"/>
                          <a:cs typeface="+mn-cs"/>
                        </a:rPr>
                        <a:t>информационными системами, обучением</a:t>
                      </a:r>
                      <a:endParaRPr lang="ru-RU" sz="1200" kern="1200" noProof="0" dirty="0">
                        <a:solidFill>
                          <a:schemeClr val="bg1"/>
                        </a:solidFill>
                        <a:latin typeface="Arial"/>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1,5 </a:t>
                      </a:r>
                      <a:r>
                        <a:rPr lang="de-DE" sz="1200" dirty="0" err="1" smtClean="0">
                          <a:solidFill>
                            <a:schemeClr val="bg1"/>
                          </a:solidFill>
                        </a:rPr>
                        <a:t>млрд</a:t>
                      </a:r>
                      <a:r>
                        <a:rPr lang="de-DE" sz="1200" dirty="0" smtClean="0">
                          <a:solidFill>
                            <a:schemeClr val="bg1"/>
                          </a:solidFill>
                        </a:rPr>
                        <a:t>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22</a:t>
                      </a:r>
                      <a:r>
                        <a:rPr lang="ru-RU" sz="1200" b="1" dirty="0" smtClean="0">
                          <a:solidFill>
                            <a:schemeClr val="bg1"/>
                          </a:solidFill>
                        </a:rPr>
                        <a:t>,</a:t>
                      </a:r>
                      <a:r>
                        <a:rPr lang="de-DE" sz="1200" b="1" dirty="0" smtClean="0">
                          <a:solidFill>
                            <a:schemeClr val="bg1"/>
                          </a:solidFill>
                        </a:rPr>
                        <a:t>95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0259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smtClean="0">
                          <a:solidFill>
                            <a:schemeClr val="bg1"/>
                          </a:solidFill>
                        </a:rPr>
                        <a:t>Гессен</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ru-RU" sz="1200" noProof="0" dirty="0" smtClean="0">
                          <a:solidFill>
                            <a:schemeClr val="bg1"/>
                          </a:solidFill>
                        </a:rPr>
                        <a:t>ИТ-система</a:t>
                      </a:r>
                      <a:endParaRPr lang="ru-RU" sz="1200" noProof="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240 </a:t>
                      </a:r>
                      <a:r>
                        <a:rPr lang="de-DE" sz="1200" dirty="0" err="1" smtClean="0">
                          <a:solidFill>
                            <a:schemeClr val="bg1"/>
                          </a:solidFill>
                        </a:rPr>
                        <a:t>млн</a:t>
                      </a:r>
                      <a:r>
                        <a:rPr lang="de-DE" sz="1200" dirty="0" smtClean="0">
                          <a:solidFill>
                            <a:schemeClr val="bg1"/>
                          </a:solidFill>
                        </a:rPr>
                        <a:t>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39</a:t>
                      </a:r>
                      <a:r>
                        <a:rPr lang="ru-RU" sz="1200" b="1" dirty="0" smtClean="0">
                          <a:solidFill>
                            <a:schemeClr val="bg1"/>
                          </a:solidFill>
                        </a:rPr>
                        <a:t>,</a:t>
                      </a:r>
                      <a:r>
                        <a:rPr lang="de-DE" sz="1200" b="1" dirty="0" smtClean="0">
                          <a:solidFill>
                            <a:schemeClr val="bg1"/>
                          </a:solidFill>
                        </a:rPr>
                        <a:t>40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0259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Нидерланды</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ru-RU" sz="1200" noProof="0" dirty="0" smtClean="0">
                          <a:solidFill>
                            <a:schemeClr val="bg1"/>
                          </a:solidFill>
                        </a:rPr>
                        <a:t>Все расходы </a:t>
                      </a:r>
                      <a:r>
                        <a:rPr lang="ru-RU" sz="1200" baseline="0" noProof="0" dirty="0" smtClean="0">
                          <a:solidFill>
                            <a:schemeClr val="bg1"/>
                          </a:solidFill>
                        </a:rPr>
                        <a:t>(только на национальном уровне)</a:t>
                      </a:r>
                      <a:endParaRPr lang="ru-RU" sz="1200" noProof="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129 – 261 млн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7</a:t>
                      </a:r>
                      <a:r>
                        <a:rPr lang="ru-RU" sz="1200" b="1" dirty="0" smtClean="0">
                          <a:solidFill>
                            <a:schemeClr val="bg1"/>
                          </a:solidFill>
                        </a:rPr>
                        <a:t>,</a:t>
                      </a:r>
                      <a:r>
                        <a:rPr lang="de-DE" sz="1200" b="1" dirty="0" smtClean="0">
                          <a:solidFill>
                            <a:schemeClr val="bg1"/>
                          </a:solidFill>
                        </a:rPr>
                        <a:t>68 – 15</a:t>
                      </a:r>
                      <a:r>
                        <a:rPr lang="ru-RU" sz="1200" b="1" dirty="0" smtClean="0">
                          <a:solidFill>
                            <a:schemeClr val="bg1"/>
                          </a:solidFill>
                        </a:rPr>
                        <a:t>,</a:t>
                      </a:r>
                      <a:r>
                        <a:rPr lang="de-DE" sz="1200" b="1" dirty="0" smtClean="0">
                          <a:solidFill>
                            <a:schemeClr val="bg1"/>
                          </a:solidFill>
                        </a:rPr>
                        <a:t>54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r h="40259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Словакия</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ПО, оборудование, обучение</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22 млн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10</a:t>
                      </a:r>
                      <a:r>
                        <a:rPr lang="ru-RU" sz="1200" b="1" dirty="0" smtClean="0">
                          <a:solidFill>
                            <a:schemeClr val="bg1"/>
                          </a:solidFill>
                        </a:rPr>
                        <a:t>,</a:t>
                      </a:r>
                      <a:r>
                        <a:rPr lang="de-DE" sz="1200" b="1" dirty="0" smtClean="0">
                          <a:solidFill>
                            <a:schemeClr val="bg1"/>
                          </a:solidFill>
                        </a:rPr>
                        <a:t>71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20000"/>
                      </a:srgbClr>
                    </a:solidFill>
                  </a:tcPr>
                </a:tc>
              </a:tr>
              <a:tr h="402590">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Швейцария</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r>
                        <a:rPr lang="de-DE" sz="1200" dirty="0" smtClean="0">
                          <a:solidFill>
                            <a:schemeClr val="bg1"/>
                          </a:solidFill>
                        </a:rPr>
                        <a:t>Федеральное правительство: ERP система</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dirty="0" smtClean="0">
                          <a:solidFill>
                            <a:schemeClr val="bg1"/>
                          </a:solidFill>
                        </a:rPr>
                        <a:t>38 млн евро</a:t>
                      </a:r>
                      <a:endParaRPr lang="ru-RU" sz="12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c>
                  <a:txBody>
                    <a:bodyPr/>
                    <a:lstStyle>
                      <a:defPPr>
                        <a:defRPr lang="en-US"/>
                      </a:defPPr>
                      <a:lvl1pPr marL="0" algn="l" defTabSz="1043056" rtl="0" eaLnBrk="1" latinLnBrk="0" hangingPunct="1">
                        <a:defRPr sz="2100" kern="1200">
                          <a:solidFill>
                            <a:schemeClr val="dk1"/>
                          </a:solidFill>
                          <a:latin typeface="Arial"/>
                        </a:defRPr>
                      </a:lvl1pPr>
                      <a:lvl2pPr marL="521528" algn="l" defTabSz="1043056" rtl="0" eaLnBrk="1" latinLnBrk="0" hangingPunct="1">
                        <a:defRPr sz="2100" kern="1200">
                          <a:solidFill>
                            <a:schemeClr val="dk1"/>
                          </a:solidFill>
                          <a:latin typeface="Arial"/>
                        </a:defRPr>
                      </a:lvl2pPr>
                      <a:lvl3pPr marL="1043056" algn="l" defTabSz="1043056" rtl="0" eaLnBrk="1" latinLnBrk="0" hangingPunct="1">
                        <a:defRPr sz="2100" kern="1200">
                          <a:solidFill>
                            <a:schemeClr val="dk1"/>
                          </a:solidFill>
                          <a:latin typeface="Arial"/>
                        </a:defRPr>
                      </a:lvl3pPr>
                      <a:lvl4pPr marL="1564584" algn="l" defTabSz="1043056" rtl="0" eaLnBrk="1" latinLnBrk="0" hangingPunct="1">
                        <a:defRPr sz="2100" kern="1200">
                          <a:solidFill>
                            <a:schemeClr val="dk1"/>
                          </a:solidFill>
                          <a:latin typeface="Arial"/>
                        </a:defRPr>
                      </a:lvl4pPr>
                      <a:lvl5pPr marL="2086112" algn="l" defTabSz="1043056" rtl="0" eaLnBrk="1" latinLnBrk="0" hangingPunct="1">
                        <a:defRPr sz="2100" kern="1200">
                          <a:solidFill>
                            <a:schemeClr val="dk1"/>
                          </a:solidFill>
                          <a:latin typeface="Arial"/>
                        </a:defRPr>
                      </a:lvl5pPr>
                      <a:lvl6pPr marL="2607640" algn="l" defTabSz="1043056" rtl="0" eaLnBrk="1" latinLnBrk="0" hangingPunct="1">
                        <a:defRPr sz="2100" kern="1200">
                          <a:solidFill>
                            <a:schemeClr val="dk1"/>
                          </a:solidFill>
                          <a:latin typeface="Arial"/>
                        </a:defRPr>
                      </a:lvl6pPr>
                      <a:lvl7pPr marL="3129168" algn="l" defTabSz="1043056" rtl="0" eaLnBrk="1" latinLnBrk="0" hangingPunct="1">
                        <a:defRPr sz="2100" kern="1200">
                          <a:solidFill>
                            <a:schemeClr val="dk1"/>
                          </a:solidFill>
                          <a:latin typeface="Arial"/>
                        </a:defRPr>
                      </a:lvl7pPr>
                      <a:lvl8pPr marL="3650696" algn="l" defTabSz="1043056" rtl="0" eaLnBrk="1" latinLnBrk="0" hangingPunct="1">
                        <a:defRPr sz="2100" kern="1200">
                          <a:solidFill>
                            <a:schemeClr val="dk1"/>
                          </a:solidFill>
                          <a:latin typeface="Arial"/>
                        </a:defRPr>
                      </a:lvl8pPr>
                      <a:lvl9pPr marL="4172224" algn="l" defTabSz="1043056" rtl="0" eaLnBrk="1" latinLnBrk="0" hangingPunct="1">
                        <a:defRPr sz="2100" kern="1200">
                          <a:solidFill>
                            <a:schemeClr val="dk1"/>
                          </a:solidFill>
                          <a:latin typeface="Arial"/>
                        </a:defRPr>
                      </a:lvl9pPr>
                    </a:lstStyle>
                    <a:p>
                      <a:pPr algn="r"/>
                      <a:r>
                        <a:rPr lang="de-DE" sz="1200" b="1" dirty="0" smtClean="0">
                          <a:solidFill>
                            <a:schemeClr val="bg1"/>
                          </a:solidFill>
                        </a:rPr>
                        <a:t>4</a:t>
                      </a:r>
                      <a:r>
                        <a:rPr lang="ru-RU" sz="1200" b="1" dirty="0" smtClean="0">
                          <a:solidFill>
                            <a:schemeClr val="bg1"/>
                          </a:solidFill>
                        </a:rPr>
                        <a:t>,</a:t>
                      </a:r>
                      <a:r>
                        <a:rPr lang="de-DE" sz="1200" b="1" dirty="0" smtClean="0">
                          <a:solidFill>
                            <a:schemeClr val="bg1"/>
                          </a:solidFill>
                        </a:rPr>
                        <a:t>78 евро</a:t>
                      </a:r>
                      <a:endParaRPr lang="ru-RU" sz="12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tint val="40000"/>
                      </a:srgbClr>
                    </a:solidFill>
                  </a:tcPr>
                </a:tc>
              </a:tr>
            </a:tbl>
          </a:graphicData>
        </a:graphic>
      </p:graphicFrame>
    </p:spTree>
    <p:extLst>
      <p:ext uri="{BB962C8B-B14F-4D97-AF65-F5344CB8AC3E}">
        <p14:creationId xmlns:p14="http://schemas.microsoft.com/office/powerpoint/2010/main" xmlns="" val="1202057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Анализ затрат на внедрение (2)</a:t>
            </a:r>
            <a:endParaRPr lang="ru-RU" dirty="0"/>
          </a:p>
        </p:txBody>
      </p:sp>
      <p:sp>
        <p:nvSpPr>
          <p:cNvPr id="3" name="Content Placeholder 2"/>
          <p:cNvSpPr>
            <a:spLocks noGrp="1"/>
          </p:cNvSpPr>
          <p:nvPr>
            <p:ph idx="1"/>
          </p:nvPr>
        </p:nvSpPr>
        <p:spPr/>
        <p:txBody>
          <a:bodyPr/>
          <a:lstStyle/>
          <a:p>
            <a:r>
              <a:rPr lang="ru-RU" sz="1800" dirty="0" smtClean="0"/>
              <a:t>Объем затрат в значительной степени определяется:</a:t>
            </a:r>
          </a:p>
          <a:p>
            <a:pPr marL="714375" lvl="1" indent="-352425">
              <a:buClr>
                <a:schemeClr val="bg1"/>
              </a:buClr>
              <a:buSzPct val="100000"/>
              <a:buFont typeface="+mj-lt"/>
              <a:buAutoNum type="alphaLcParenR"/>
            </a:pPr>
            <a:r>
              <a:rPr lang="ru-RU" sz="1800" dirty="0" smtClean="0"/>
              <a:t>масштабом и сроками внедрения учета по методу начисления;</a:t>
            </a:r>
          </a:p>
          <a:p>
            <a:pPr marL="361950" lvl="1" indent="0">
              <a:buClr>
                <a:schemeClr val="bg1"/>
              </a:buClr>
              <a:buSzPct val="100000"/>
              <a:buNone/>
            </a:pPr>
            <a:r>
              <a:rPr lang="ru-RU" sz="1800" dirty="0" smtClean="0"/>
              <a:t>б)  размером и структурой государственного сектора;</a:t>
            </a:r>
          </a:p>
          <a:p>
            <a:pPr marL="714375" lvl="1" indent="-352425">
              <a:buClr>
                <a:schemeClr val="bg1"/>
              </a:buClr>
              <a:buSzPct val="100000"/>
              <a:buFont typeface="+mj-lt"/>
              <a:buAutoNum type="alphaLcParenR"/>
            </a:pPr>
            <a:r>
              <a:rPr lang="ru-RU" sz="1800" dirty="0" smtClean="0"/>
              <a:t>охватом и надежностью существующих систем.</a:t>
            </a:r>
            <a:r>
              <a:rPr sz="1800" dirty="0"/>
              <a:t/>
            </a:r>
            <a:br>
              <a:rPr sz="1800" dirty="0"/>
            </a:br>
            <a:endParaRPr lang="ru-RU" sz="1800" dirty="0"/>
          </a:p>
          <a:p>
            <a:r>
              <a:rPr lang="ru-RU" sz="1800" dirty="0" smtClean="0"/>
              <a:t>В средней по размеру стране-участнице ЕС стоимость перехода центрального правительства (без учета стоимости перехода государственных органов других уровней) с кассового метода учета на метод начисления может достигать 50 млн евро</a:t>
            </a:r>
            <a:endParaRPr lang="ru-RU" sz="1800" dirty="0"/>
          </a:p>
          <a:p>
            <a:pPr lvl="1"/>
            <a:r>
              <a:rPr lang="ru-RU" sz="1800" dirty="0" smtClean="0"/>
              <a:t>В крупных странах эта цифра может быть значительно выше (например, во Франции она  уже составила 1,5 млрд евро с момента запуска проекта 10 лет назад)</a:t>
            </a:r>
            <a:r>
              <a:rPr sz="1800" dirty="0"/>
              <a:t/>
            </a:r>
            <a:br>
              <a:rPr sz="1800" dirty="0"/>
            </a:br>
            <a:endParaRPr lang="ru-RU" sz="1800" dirty="0"/>
          </a:p>
          <a:p>
            <a:r>
              <a:rPr lang="ru-RU" sz="1800" dirty="0" smtClean="0"/>
              <a:t>Затраты составляют 0,02-0,1% от ВВП</a:t>
            </a:r>
          </a:p>
          <a:p>
            <a:endParaRPr lang="ru-RU" sz="2000" dirty="0"/>
          </a:p>
        </p:txBody>
      </p:sp>
      <p:sp>
        <p:nvSpPr>
          <p:cNvPr id="4" name="Fußzeilenplatzhalter 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13149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ru-RU" dirty="0" smtClean="0"/>
              <a:t>Предпосылки для разработки международных </a:t>
            </a:r>
            <a:r>
              <a:rPr lang="ru-RU" dirty="0" err="1" smtClean="0"/>
              <a:t>ОПБУ</a:t>
            </a:r>
            <a:endParaRPr lang="ru-RU" dirty="0"/>
          </a:p>
        </p:txBody>
      </p:sp>
      <p:sp>
        <p:nvSpPr>
          <p:cNvPr id="3" name="Fußzeilenplatzhalter 2"/>
          <p:cNvSpPr>
            <a:spLocks noGrp="1"/>
          </p:cNvSpPr>
          <p:nvPr>
            <p:ph type="ftr" sz="quarter" idx="10"/>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11579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AutoShape 2"/>
          <p:cNvSpPr>
            <a:spLocks noChangeArrowheads="1"/>
          </p:cNvSpPr>
          <p:nvPr/>
        </p:nvSpPr>
        <p:spPr bwMode="auto">
          <a:xfrm>
            <a:off x="540529" y="2428825"/>
            <a:ext cx="2555470" cy="396917"/>
          </a:xfrm>
          <a:prstGeom prst="homePlate">
            <a:avLst>
              <a:gd name="adj" fmla="val 139082"/>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400" dirty="0">
                <a:solidFill>
                  <a:schemeClr val="bg1"/>
                </a:solidFill>
              </a:rPr>
              <a:t>Конвергенция</a:t>
            </a:r>
          </a:p>
        </p:txBody>
      </p:sp>
      <p:sp>
        <p:nvSpPr>
          <p:cNvPr id="1021956" name="AutoShape 4"/>
          <p:cNvSpPr>
            <a:spLocks noChangeArrowheads="1"/>
          </p:cNvSpPr>
          <p:nvPr/>
        </p:nvSpPr>
        <p:spPr bwMode="auto">
          <a:xfrm>
            <a:off x="540529" y="2984570"/>
            <a:ext cx="2555470" cy="396917"/>
          </a:xfrm>
          <a:prstGeom prst="homePlate">
            <a:avLst>
              <a:gd name="adj" fmla="val 139081"/>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400" dirty="0" smtClean="0">
                <a:solidFill>
                  <a:schemeClr val="bg1"/>
                </a:solidFill>
              </a:rPr>
              <a:t>Прозрачность и сопоставимость</a:t>
            </a:r>
            <a:endParaRPr lang="ru-RU" sz="1400" dirty="0">
              <a:solidFill>
                <a:schemeClr val="bg1"/>
              </a:solidFill>
            </a:endParaRPr>
          </a:p>
        </p:txBody>
      </p:sp>
      <p:sp>
        <p:nvSpPr>
          <p:cNvPr id="1021959" name="Rectangle 7"/>
          <p:cNvSpPr>
            <a:spLocks noChangeArrowheads="1"/>
          </p:cNvSpPr>
          <p:nvPr/>
        </p:nvSpPr>
        <p:spPr bwMode="auto">
          <a:xfrm>
            <a:off x="3358056" y="2427712"/>
            <a:ext cx="6693900" cy="344807"/>
          </a:xfrm>
          <a:prstGeom prst="rect">
            <a:avLst/>
          </a:prstGeom>
          <a:noFill/>
          <a:ln w="3175">
            <a:noFill/>
            <a:miter lim="800000"/>
            <a:headEnd/>
            <a:tailEnd/>
          </a:ln>
          <a:effectLst/>
        </p:spPr>
        <p:txBody>
          <a:bodyPr lIns="65704" tIns="52516" rIns="65704" bIns="52516"/>
          <a:lstStyle/>
          <a:p>
            <a:pPr marL="226358" indent="-226358" eaLnBrk="0" hangingPunct="0">
              <a:spcBef>
                <a:spcPct val="20000"/>
              </a:spcBef>
              <a:buClr>
                <a:srgbClr val="808080"/>
              </a:buClr>
              <a:buSzPct val="75000"/>
              <a:buFont typeface="Arial" pitchFamily="34" charset="0"/>
              <a:buChar char="►"/>
            </a:pPr>
            <a:r>
              <a:rPr lang="ru-RU" sz="1200" dirty="0">
                <a:solidFill>
                  <a:schemeClr val="bg1"/>
                </a:solidFill>
              </a:rPr>
              <a:t>Повышение </a:t>
            </a:r>
            <a:r>
              <a:rPr lang="ru-RU" sz="1200" dirty="0" smtClean="0">
                <a:solidFill>
                  <a:schemeClr val="bg1"/>
                </a:solidFill>
              </a:rPr>
              <a:t>согласованности между данными </a:t>
            </a:r>
            <a:r>
              <a:rPr lang="ru-RU" sz="1200" dirty="0">
                <a:solidFill>
                  <a:schemeClr val="bg1"/>
                </a:solidFill>
              </a:rPr>
              <a:t>внутренней и внешней отчетности</a:t>
            </a:r>
          </a:p>
        </p:txBody>
      </p:sp>
      <p:sp>
        <p:nvSpPr>
          <p:cNvPr id="1021961" name="Rectangle 9"/>
          <p:cNvSpPr>
            <a:spLocks noChangeArrowheads="1"/>
          </p:cNvSpPr>
          <p:nvPr/>
        </p:nvSpPr>
        <p:spPr bwMode="auto">
          <a:xfrm>
            <a:off x="3358056" y="2905179"/>
            <a:ext cx="6693900" cy="346558"/>
          </a:xfrm>
          <a:prstGeom prst="rect">
            <a:avLst/>
          </a:prstGeom>
          <a:noFill/>
          <a:ln w="3175">
            <a:noFill/>
            <a:miter lim="800000"/>
            <a:headEnd/>
            <a:tailEnd/>
          </a:ln>
          <a:effectLst/>
        </p:spPr>
        <p:txBody>
          <a:bodyPr lIns="65704" tIns="52516" rIns="65704" bIns="52516"/>
          <a:lstStyle/>
          <a:p>
            <a:pPr marL="226358" indent="-226358" eaLnBrk="0" hangingPunct="0">
              <a:spcBef>
                <a:spcPct val="20000"/>
              </a:spcBef>
              <a:buClr>
                <a:srgbClr val="808080"/>
              </a:buClr>
              <a:buSzPct val="75000"/>
              <a:buFont typeface="Arial" pitchFamily="34" charset="0"/>
              <a:buChar char="►"/>
            </a:pPr>
            <a:r>
              <a:rPr lang="ru-RU" sz="900" dirty="0" smtClean="0">
                <a:solidFill>
                  <a:schemeClr val="bg1"/>
                </a:solidFill>
              </a:rPr>
              <a:t>Высококачественные стандарты бухгалтерского учета, разработанные на международном уровне</a:t>
            </a:r>
          </a:p>
          <a:p>
            <a:pPr marL="226358" indent="-226358" eaLnBrk="0" hangingPunct="0">
              <a:spcBef>
                <a:spcPct val="20000"/>
              </a:spcBef>
              <a:buClr>
                <a:srgbClr val="808080"/>
              </a:buClr>
              <a:buSzPct val="75000"/>
              <a:buFont typeface="Arial" pitchFamily="34" charset="0"/>
              <a:buChar char="►"/>
            </a:pPr>
            <a:r>
              <a:rPr lang="ru-RU" sz="900" dirty="0" smtClean="0">
                <a:solidFill>
                  <a:schemeClr val="bg1"/>
                </a:solidFill>
              </a:rPr>
              <a:t>Сопоставимость с другими компаниями (сравнительный анализ)</a:t>
            </a:r>
          </a:p>
        </p:txBody>
      </p:sp>
      <p:sp>
        <p:nvSpPr>
          <p:cNvPr id="1021973" name="Text Box 21"/>
          <p:cNvSpPr txBox="1">
            <a:spLocks noChangeArrowheads="1"/>
          </p:cNvSpPr>
          <p:nvPr/>
        </p:nvSpPr>
        <p:spPr bwMode="auto">
          <a:xfrm>
            <a:off x="546767" y="1745555"/>
            <a:ext cx="9984509" cy="532200"/>
          </a:xfrm>
          <a:prstGeom prst="rect">
            <a:avLst/>
          </a:prstGeom>
          <a:solidFill>
            <a:srgbClr val="646464"/>
          </a:solidFill>
          <a:ln w="6350">
            <a:noFill/>
            <a:miter lim="800000"/>
            <a:headEnd/>
            <a:tailEnd/>
          </a:ln>
          <a:effectLst/>
        </p:spPr>
        <p:txBody>
          <a:bodyPr lIns="0" tIns="0" rIns="0" bIns="0"/>
          <a:lstStyle/>
          <a:p>
            <a:pPr marL="130382" indent="-1811" eaLnBrk="0" hangingPunct="0">
              <a:spcBef>
                <a:spcPct val="50000"/>
              </a:spcBef>
            </a:pPr>
            <a:r>
              <a:rPr lang="ru-RU" sz="1400" b="1" dirty="0" smtClean="0">
                <a:solidFill>
                  <a:schemeClr val="tx2"/>
                </a:solidFill>
              </a:rPr>
              <a:t>Внешние преимущества                   </a:t>
            </a:r>
            <a:endParaRPr lang="en-US" sz="1400" b="1" dirty="0" smtClean="0">
              <a:solidFill>
                <a:schemeClr val="tx2"/>
              </a:solidFill>
            </a:endParaRPr>
          </a:p>
          <a:p>
            <a:pPr marL="130382" indent="-1811" eaLnBrk="0" hangingPunct="0">
              <a:spcBef>
                <a:spcPct val="50000"/>
              </a:spcBef>
            </a:pPr>
            <a:r>
              <a:rPr lang="ru-RU" sz="1400" dirty="0" smtClean="0">
                <a:solidFill>
                  <a:schemeClr val="tx2"/>
                </a:solidFill>
              </a:rPr>
              <a:t>В случае отсутствия соответствующих законодательных норм, переход на</a:t>
            </a:r>
            <a:r>
              <a:rPr lang="en-US" sz="1400" dirty="0" smtClean="0">
                <a:solidFill>
                  <a:schemeClr val="tx2"/>
                </a:solidFill>
              </a:rPr>
              <a:t> </a:t>
            </a:r>
            <a:r>
              <a:rPr lang="ru-RU" sz="1400" dirty="0" smtClean="0">
                <a:solidFill>
                  <a:schemeClr val="tx2"/>
                </a:solidFill>
              </a:rPr>
              <a:t>МСФООС повышает степень прозрачности</a:t>
            </a:r>
            <a:endParaRPr lang="ru-RU" sz="1050" dirty="0">
              <a:solidFill>
                <a:schemeClr val="tx2"/>
              </a:solidFill>
            </a:endParaRPr>
          </a:p>
        </p:txBody>
      </p:sp>
      <p:sp>
        <p:nvSpPr>
          <p:cNvPr id="17" name="AutoShape 4"/>
          <p:cNvSpPr>
            <a:spLocks noChangeArrowheads="1"/>
          </p:cNvSpPr>
          <p:nvPr/>
        </p:nvSpPr>
        <p:spPr bwMode="auto">
          <a:xfrm>
            <a:off x="546767" y="5184880"/>
            <a:ext cx="2554534" cy="396917"/>
          </a:xfrm>
          <a:prstGeom prst="homePlate">
            <a:avLst>
              <a:gd name="adj" fmla="val 134375"/>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200" dirty="0">
                <a:solidFill>
                  <a:schemeClr val="bg1"/>
                </a:solidFill>
              </a:rPr>
              <a:t>Управление эффективностью деятельности</a:t>
            </a:r>
          </a:p>
        </p:txBody>
      </p:sp>
      <p:sp>
        <p:nvSpPr>
          <p:cNvPr id="18" name="AutoShape 6"/>
          <p:cNvSpPr>
            <a:spLocks noChangeArrowheads="1"/>
          </p:cNvSpPr>
          <p:nvPr/>
        </p:nvSpPr>
        <p:spPr bwMode="auto">
          <a:xfrm>
            <a:off x="546767" y="6378580"/>
            <a:ext cx="2554534" cy="396917"/>
          </a:xfrm>
          <a:prstGeom prst="homePlate">
            <a:avLst>
              <a:gd name="adj" fmla="val 123298"/>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400" dirty="0">
                <a:solidFill>
                  <a:schemeClr val="bg1"/>
                </a:solidFill>
              </a:rPr>
              <a:t>Поддержка управления</a:t>
            </a:r>
          </a:p>
        </p:txBody>
      </p:sp>
      <p:sp>
        <p:nvSpPr>
          <p:cNvPr id="19" name="Text Box 7"/>
          <p:cNvSpPr txBox="1">
            <a:spLocks noChangeArrowheads="1"/>
          </p:cNvSpPr>
          <p:nvPr/>
        </p:nvSpPr>
        <p:spPr bwMode="auto">
          <a:xfrm>
            <a:off x="3390914" y="6406147"/>
            <a:ext cx="6693900" cy="470828"/>
          </a:xfrm>
          <a:prstGeom prst="rect">
            <a:avLst/>
          </a:prstGeom>
          <a:noFill/>
          <a:ln w="3175">
            <a:noFill/>
            <a:miter lim="800000"/>
            <a:headEnd/>
            <a:tailEnd/>
          </a:ln>
          <a:effectLst/>
        </p:spPr>
        <p:txBody>
          <a:bodyPr lIns="65704" tIns="52516" rIns="65704" bIns="52516"/>
          <a:lstStyle/>
          <a:p>
            <a:pPr marL="226358" indent="-226358" eaLnBrk="0" hangingPunct="0">
              <a:buClr>
                <a:srgbClr val="808080"/>
              </a:buClr>
              <a:buSzPct val="75000"/>
              <a:buFont typeface="Arial" pitchFamily="34" charset="0"/>
              <a:buChar char="►"/>
            </a:pPr>
            <a:r>
              <a:rPr lang="ru-RU" sz="1400" dirty="0" smtClean="0">
                <a:solidFill>
                  <a:schemeClr val="bg1"/>
                </a:solidFill>
              </a:rPr>
              <a:t>Схожая </a:t>
            </a:r>
            <a:r>
              <a:rPr lang="ru-RU" sz="1400" dirty="0">
                <a:solidFill>
                  <a:schemeClr val="bg1"/>
                </a:solidFill>
              </a:rPr>
              <a:t>форма отчетности для всех юридических лиц</a:t>
            </a:r>
          </a:p>
        </p:txBody>
      </p:sp>
      <p:sp>
        <p:nvSpPr>
          <p:cNvPr id="20" name="Text Box 9"/>
          <p:cNvSpPr txBox="1">
            <a:spLocks noChangeArrowheads="1"/>
          </p:cNvSpPr>
          <p:nvPr/>
        </p:nvSpPr>
        <p:spPr bwMode="auto">
          <a:xfrm>
            <a:off x="3390914" y="5135872"/>
            <a:ext cx="6996346" cy="490082"/>
          </a:xfrm>
          <a:prstGeom prst="rect">
            <a:avLst/>
          </a:prstGeom>
          <a:noFill/>
          <a:ln w="3175">
            <a:noFill/>
            <a:miter lim="800000"/>
            <a:headEnd/>
            <a:tailEnd/>
          </a:ln>
          <a:effectLst/>
        </p:spPr>
        <p:txBody>
          <a:bodyPr lIns="65704" tIns="52516" rIns="65704" bIns="52516"/>
          <a:lstStyle/>
          <a:p>
            <a:pPr marL="226358" indent="-226358" eaLnBrk="0" hangingPunct="0">
              <a:buClr>
                <a:srgbClr val="808080"/>
              </a:buClr>
              <a:buSzPct val="75000"/>
              <a:buFont typeface="Arial" pitchFamily="34" charset="0"/>
              <a:buChar char="►"/>
            </a:pPr>
            <a:r>
              <a:rPr lang="ru-RU" sz="1400" dirty="0" smtClean="0">
                <a:solidFill>
                  <a:schemeClr val="bg1"/>
                </a:solidFill>
              </a:rPr>
              <a:t>Оптимизация управления и оценки эффективности деятельности за счет определения и отражения ключевых показателей деятельности</a:t>
            </a:r>
          </a:p>
        </p:txBody>
      </p:sp>
      <p:sp>
        <p:nvSpPr>
          <p:cNvPr id="26" name="AutoShape 21"/>
          <p:cNvSpPr>
            <a:spLocks noChangeArrowheads="1"/>
          </p:cNvSpPr>
          <p:nvPr/>
        </p:nvSpPr>
        <p:spPr bwMode="auto">
          <a:xfrm>
            <a:off x="557905" y="5765977"/>
            <a:ext cx="2555470" cy="396917"/>
          </a:xfrm>
          <a:prstGeom prst="homePlate">
            <a:avLst>
              <a:gd name="adj" fmla="val 126379"/>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200" dirty="0" smtClean="0">
                <a:solidFill>
                  <a:schemeClr val="bg1"/>
                </a:solidFill>
              </a:rPr>
              <a:t>Планирование/</a:t>
            </a:r>
            <a:endParaRPr lang="en-US" sz="1200" dirty="0" smtClean="0">
              <a:solidFill>
                <a:schemeClr val="bg1"/>
              </a:solidFill>
            </a:endParaRPr>
          </a:p>
          <a:p>
            <a:pPr algn="l" eaLnBrk="0" hangingPunct="0"/>
            <a:r>
              <a:rPr lang="ru-RU" sz="1200" dirty="0" smtClean="0">
                <a:solidFill>
                  <a:schemeClr val="bg1"/>
                </a:solidFill>
              </a:rPr>
              <a:t>прогнозирование</a:t>
            </a:r>
            <a:endParaRPr lang="ru-RU" sz="1200" dirty="0">
              <a:solidFill>
                <a:schemeClr val="bg1"/>
              </a:solidFill>
            </a:endParaRPr>
          </a:p>
        </p:txBody>
      </p:sp>
      <p:sp>
        <p:nvSpPr>
          <p:cNvPr id="27" name="Text Box 22"/>
          <p:cNvSpPr txBox="1">
            <a:spLocks noChangeArrowheads="1"/>
          </p:cNvSpPr>
          <p:nvPr/>
        </p:nvSpPr>
        <p:spPr bwMode="auto">
          <a:xfrm>
            <a:off x="3390914" y="5697715"/>
            <a:ext cx="6693900" cy="490082"/>
          </a:xfrm>
          <a:prstGeom prst="rect">
            <a:avLst/>
          </a:prstGeom>
          <a:noFill/>
          <a:ln w="3175">
            <a:noFill/>
            <a:miter lim="800000"/>
            <a:headEnd/>
            <a:tailEnd/>
          </a:ln>
          <a:effectLst/>
        </p:spPr>
        <p:txBody>
          <a:bodyPr lIns="65704" tIns="52516" rIns="65704" bIns="52516"/>
          <a:lstStyle/>
          <a:p>
            <a:pPr marL="226358" indent="-226358" eaLnBrk="0" hangingPunct="0">
              <a:buClr>
                <a:srgbClr val="808080"/>
              </a:buClr>
              <a:buSzPct val="75000"/>
              <a:buFont typeface="Arial" pitchFamily="34" charset="0"/>
              <a:buChar char="►"/>
            </a:pPr>
            <a:r>
              <a:rPr lang="ru-RU" sz="1000" dirty="0" smtClean="0">
                <a:solidFill>
                  <a:schemeClr val="bg1"/>
                </a:solidFill>
              </a:rPr>
              <a:t>Потенциальное повышение качества, скорости и объема планирования, прогнозирования и управления эффективностью деятельности</a:t>
            </a:r>
          </a:p>
          <a:p>
            <a:pPr marL="226358" indent="-226358" eaLnBrk="0" hangingPunct="0">
              <a:buClr>
                <a:srgbClr val="808080"/>
              </a:buClr>
              <a:buSzPct val="75000"/>
              <a:buFont typeface="Arial" pitchFamily="34" charset="0"/>
              <a:buChar char="►"/>
            </a:pPr>
            <a:r>
              <a:rPr lang="ru-RU" sz="1000" dirty="0" smtClean="0">
                <a:solidFill>
                  <a:schemeClr val="bg1"/>
                </a:solidFill>
              </a:rPr>
              <a:t>Следующим шагом обычно становятся реформы в бюджетировании по внедрению метода начисления</a:t>
            </a:r>
            <a:endParaRPr lang="ru-RU" sz="1000" dirty="0">
              <a:solidFill>
                <a:schemeClr val="bg1"/>
              </a:solidFill>
            </a:endParaRPr>
          </a:p>
        </p:txBody>
      </p:sp>
      <p:sp>
        <p:nvSpPr>
          <p:cNvPr id="29" name="Text Box 25"/>
          <p:cNvSpPr txBox="1">
            <a:spLocks noChangeArrowheads="1"/>
          </p:cNvSpPr>
          <p:nvPr/>
        </p:nvSpPr>
        <p:spPr bwMode="auto">
          <a:xfrm>
            <a:off x="546766" y="4259021"/>
            <a:ext cx="9598800" cy="744387"/>
          </a:xfrm>
          <a:prstGeom prst="rect">
            <a:avLst/>
          </a:prstGeom>
          <a:solidFill>
            <a:srgbClr val="646464"/>
          </a:solidFill>
          <a:ln w="6350">
            <a:noFill/>
            <a:miter lim="800000"/>
            <a:headEnd/>
            <a:tailEnd/>
          </a:ln>
          <a:effectLst/>
        </p:spPr>
        <p:txBody>
          <a:bodyPr lIns="0" tIns="0" rIns="0" bIns="0"/>
          <a:lstStyle/>
          <a:p>
            <a:pPr marL="130382" indent="-1811" eaLnBrk="0" hangingPunct="0">
              <a:spcBef>
                <a:spcPct val="50000"/>
              </a:spcBef>
            </a:pPr>
            <a:r>
              <a:rPr lang="ru-RU" sz="1400" b="1" dirty="0" smtClean="0">
                <a:solidFill>
                  <a:schemeClr val="tx2"/>
                </a:solidFill>
              </a:rPr>
              <a:t>Внутренние преимущества           </a:t>
            </a:r>
            <a:endParaRPr lang="en-US" sz="1400" b="1" dirty="0" smtClean="0">
              <a:solidFill>
                <a:schemeClr val="tx2"/>
              </a:solidFill>
            </a:endParaRPr>
          </a:p>
          <a:p>
            <a:pPr marL="130382" indent="-1811" eaLnBrk="0" hangingPunct="0">
              <a:spcBef>
                <a:spcPct val="50000"/>
              </a:spcBef>
            </a:pPr>
            <a:r>
              <a:rPr lang="ru-RU" sz="1400" dirty="0" smtClean="0">
                <a:solidFill>
                  <a:schemeClr val="tx2"/>
                </a:solidFill>
              </a:rPr>
              <a:t>Внедрение </a:t>
            </a:r>
            <a:r>
              <a:rPr lang="ru-RU" sz="1400" dirty="0" err="1" smtClean="0">
                <a:solidFill>
                  <a:schemeClr val="tx2"/>
                </a:solidFill>
              </a:rPr>
              <a:t>МСФООС</a:t>
            </a:r>
            <a:r>
              <a:rPr lang="ru-RU" sz="1400" dirty="0" smtClean="0">
                <a:solidFill>
                  <a:schemeClr val="tx2"/>
                </a:solidFill>
              </a:rPr>
              <a:t> также дает государственным органам возможность подтолкнуть компании к использованию лучших мировых практик</a:t>
            </a:r>
          </a:p>
        </p:txBody>
      </p:sp>
      <p:sp>
        <p:nvSpPr>
          <p:cNvPr id="31" name="Rectangle 2"/>
          <p:cNvSpPr>
            <a:spLocks noGrp="1" noChangeArrowheads="1"/>
          </p:cNvSpPr>
          <p:nvPr>
            <p:ph type="title"/>
          </p:nvPr>
        </p:nvSpPr>
        <p:spPr>
          <a:xfrm>
            <a:off x="306140" y="599182"/>
            <a:ext cx="10225136" cy="948631"/>
          </a:xfrm>
        </p:spPr>
        <p:txBody>
          <a:bodyPr/>
          <a:lstStyle/>
          <a:p>
            <a:r>
              <a:rPr lang="ru-RU" dirty="0" smtClean="0"/>
              <a:t>Предпосылки для разработки международных </a:t>
            </a:r>
            <a:r>
              <a:rPr lang="ru-RU" dirty="0" err="1" smtClean="0"/>
              <a:t>ОПБУ</a:t>
            </a:r>
            <a:r>
              <a:rPr dirty="0"/>
              <a:t/>
            </a:r>
            <a:br>
              <a:rPr dirty="0"/>
            </a:br>
            <a:r>
              <a:rPr lang="ru-RU" dirty="0" smtClean="0"/>
              <a:t>Внешние и внутренние преимущества</a:t>
            </a:r>
            <a:endParaRPr lang="ru-RU" dirty="0"/>
          </a:p>
        </p:txBody>
      </p:sp>
      <p:sp>
        <p:nvSpPr>
          <p:cNvPr id="23" name="AutoShape 4"/>
          <p:cNvSpPr>
            <a:spLocks noChangeArrowheads="1"/>
          </p:cNvSpPr>
          <p:nvPr/>
        </p:nvSpPr>
        <p:spPr bwMode="auto">
          <a:xfrm>
            <a:off x="540800" y="3579287"/>
            <a:ext cx="2555470" cy="396917"/>
          </a:xfrm>
          <a:prstGeom prst="homePlate">
            <a:avLst>
              <a:gd name="adj" fmla="val 139081"/>
            </a:avLst>
          </a:prstGeom>
          <a:solidFill>
            <a:schemeClr val="accent2"/>
          </a:solidFill>
          <a:ln w="6350" algn="ctr">
            <a:solidFill>
              <a:srgbClr val="808080"/>
            </a:solidFill>
            <a:miter lim="800000"/>
            <a:headEnd/>
            <a:tailEnd/>
          </a:ln>
          <a:effectLst/>
        </p:spPr>
        <p:txBody>
          <a:bodyPr lIns="82141" tIns="82141" rIns="82141" bIns="82141" anchor="ctr"/>
          <a:lstStyle/>
          <a:p>
            <a:pPr algn="l" eaLnBrk="0" hangingPunct="0"/>
            <a:r>
              <a:rPr lang="ru-RU" sz="1400" dirty="0" smtClean="0">
                <a:solidFill>
                  <a:schemeClr val="bg1"/>
                </a:solidFill>
              </a:rPr>
              <a:t>Коммуникация и обновление</a:t>
            </a:r>
            <a:endParaRPr lang="ru-RU" sz="1400" dirty="0">
              <a:solidFill>
                <a:schemeClr val="bg1"/>
              </a:solidFill>
            </a:endParaRPr>
          </a:p>
        </p:txBody>
      </p:sp>
      <p:sp>
        <p:nvSpPr>
          <p:cNvPr id="24" name="Rectangle 9"/>
          <p:cNvSpPr>
            <a:spLocks noChangeArrowheads="1"/>
          </p:cNvSpPr>
          <p:nvPr/>
        </p:nvSpPr>
        <p:spPr bwMode="auto">
          <a:xfrm>
            <a:off x="3358056" y="3466631"/>
            <a:ext cx="6693900" cy="346558"/>
          </a:xfrm>
          <a:prstGeom prst="rect">
            <a:avLst/>
          </a:prstGeom>
          <a:noFill/>
          <a:ln w="3175">
            <a:noFill/>
            <a:miter lim="800000"/>
            <a:headEnd/>
            <a:tailEnd/>
          </a:ln>
          <a:effectLst/>
        </p:spPr>
        <p:txBody>
          <a:bodyPr lIns="65704" tIns="52516" rIns="65704" bIns="52516"/>
          <a:lstStyle/>
          <a:p>
            <a:pPr marL="226358" indent="-226358" eaLnBrk="0" hangingPunct="0">
              <a:spcBef>
                <a:spcPct val="20000"/>
              </a:spcBef>
              <a:buClr>
                <a:srgbClr val="808080"/>
              </a:buClr>
              <a:buSzPct val="75000"/>
              <a:buFont typeface="Arial" pitchFamily="34" charset="0"/>
              <a:buChar char="►"/>
            </a:pPr>
            <a:r>
              <a:rPr lang="ru-RU" sz="800" dirty="0" smtClean="0">
                <a:solidFill>
                  <a:schemeClr val="bg1"/>
                </a:solidFill>
              </a:rPr>
              <a:t>Позволяет государственным органам </a:t>
            </a:r>
            <a:r>
              <a:rPr lang="ru-RU" sz="800" dirty="0">
                <a:solidFill>
                  <a:schemeClr val="bg1"/>
                </a:solidFill>
              </a:rPr>
              <a:t>э</a:t>
            </a:r>
            <a:r>
              <a:rPr lang="ru-RU" sz="800" dirty="0" smtClean="0">
                <a:solidFill>
                  <a:schemeClr val="bg1"/>
                </a:solidFill>
              </a:rPr>
              <a:t>ффективно доводить до сведения общественности  информацию о своих достижениях и принятых решениях</a:t>
            </a:r>
          </a:p>
          <a:p>
            <a:pPr marL="226358" indent="-226358" eaLnBrk="0" hangingPunct="0">
              <a:spcBef>
                <a:spcPct val="20000"/>
              </a:spcBef>
              <a:buClr>
                <a:srgbClr val="808080"/>
              </a:buClr>
              <a:buSzPct val="75000"/>
              <a:buFont typeface="Arial" pitchFamily="34" charset="0"/>
              <a:buChar char="►"/>
            </a:pPr>
            <a:r>
              <a:rPr lang="ru-RU" sz="800" dirty="0" smtClean="0">
                <a:solidFill>
                  <a:schemeClr val="bg1"/>
                </a:solidFill>
              </a:rPr>
              <a:t>Позволяет государственным органам использовать последние  международные разработки  в области бухгалтерского учета</a:t>
            </a:r>
            <a:endParaRPr lang="ru-RU" sz="800" dirty="0">
              <a:solidFill>
                <a:schemeClr val="bg1"/>
              </a:solidFill>
            </a:endParaRPr>
          </a:p>
        </p:txBody>
      </p:sp>
      <p:sp>
        <p:nvSpPr>
          <p:cNvPr id="21" name="Fußzeilenplatzhalter 20"/>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1413014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Совершенствование </a:t>
            </a:r>
            <a:r>
              <a:rPr lang="ru-RU" dirty="0" err="1" smtClean="0"/>
              <a:t>МСФООС</a:t>
            </a:r>
            <a:r>
              <a:rPr lang="ru-RU" dirty="0" smtClean="0"/>
              <a:t> и состояние вопроса на современном этапе</a:t>
            </a:r>
            <a:endParaRPr lang="ru-RU" dirty="0"/>
          </a:p>
        </p:txBody>
      </p:sp>
      <p:sp>
        <p:nvSpPr>
          <p:cNvPr id="3" name="Fußzeilenplatzhalter 2"/>
          <p:cNvSpPr>
            <a:spLocks noGrp="1"/>
          </p:cNvSpPr>
          <p:nvPr>
            <p:ph type="ftr" sz="quarter" idx="10"/>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387469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Совершенствование </a:t>
            </a:r>
            <a:r>
              <a:rPr lang="ru-RU" dirty="0" err="1" smtClean="0"/>
              <a:t>МСФООС</a:t>
            </a:r>
            <a:r>
              <a:rPr lang="ru-RU" dirty="0" smtClean="0"/>
              <a:t/>
            </a:r>
            <a:br>
              <a:rPr lang="ru-RU" dirty="0" smtClean="0"/>
            </a:br>
            <a:r>
              <a:rPr lang="ru-RU" dirty="0" smtClean="0"/>
              <a:t>Этапы разработки </a:t>
            </a:r>
            <a:r>
              <a:rPr lang="ru-RU" dirty="0" err="1" smtClean="0"/>
              <a:t>МСФООС</a:t>
            </a:r>
            <a:endParaRPr lang="ru-RU" dirty="0"/>
          </a:p>
        </p:txBody>
      </p:sp>
      <p:sp>
        <p:nvSpPr>
          <p:cNvPr id="11" name="Fußzeilenplatzhalter 10"/>
          <p:cNvSpPr>
            <a:spLocks noGrp="1"/>
          </p:cNvSpPr>
          <p:nvPr>
            <p:ph type="ftr" sz="quarter" idx="11"/>
          </p:nvPr>
        </p:nvSpPr>
        <p:spPr/>
        <p:txBody>
          <a:bodyPr/>
          <a:lstStyle/>
          <a:p>
            <a:r>
              <a:rPr lang="ru-RU" dirty="0" smtClean="0"/>
              <a:t>Основные сложности внедрения МСФООС</a:t>
            </a:r>
            <a:endParaRPr lang="ru-RU" dirty="0"/>
          </a:p>
        </p:txBody>
      </p:sp>
      <p:sp>
        <p:nvSpPr>
          <p:cNvPr id="20" name="Rectangle 5"/>
          <p:cNvSpPr>
            <a:spLocks noChangeArrowheads="1"/>
          </p:cNvSpPr>
          <p:nvPr/>
        </p:nvSpPr>
        <p:spPr bwMode="auto">
          <a:xfrm>
            <a:off x="528327" y="6352479"/>
            <a:ext cx="9639612" cy="626701"/>
          </a:xfrm>
          <a:prstGeom prst="rect">
            <a:avLst/>
          </a:prstGeom>
          <a:solidFill>
            <a:srgbClr val="FFFFFF">
              <a:lumMod val="85000"/>
            </a:srgbClr>
          </a:solidFill>
          <a:ln w="19050">
            <a:solidFill>
              <a:srgbClr val="000000"/>
            </a:solidFill>
            <a:miter lim="800000"/>
            <a:headEnd/>
            <a:tailEnd/>
          </a:ln>
        </p:spPr>
        <p:txBody>
          <a:bodyPr wrap="square" lIns="72000" tIns="36000" rIns="72000" bIns="36000">
            <a:spAutoFit/>
          </a:bodyPr>
          <a:lstStyle/>
          <a:p>
            <a:pPr marL="0" marR="0" lvl="0" indent="0" algn="ctr" defTabSz="843861" eaLnBrk="0" fontAlgn="auto" latinLnBrk="0" hangingPunct="0">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000000"/>
                </a:solidFill>
                <a:effectLst/>
                <a:uLnTx/>
                <a:uFillTx/>
              </a:rPr>
              <a:t>Рабочая программа Совета по международным стандартам финансовой отчетности в общественном секторе</a:t>
            </a:r>
            <a:endParaRPr kumimoji="0" lang="ru-RU" sz="1800" b="1" i="0" u="none" strike="noStrike" kern="0" cap="none" spc="0" normalizeH="0" baseline="0" noProof="0" dirty="0">
              <a:ln>
                <a:noFill/>
              </a:ln>
              <a:solidFill>
                <a:srgbClr val="000000"/>
              </a:solidFill>
              <a:effectLst/>
              <a:uLnTx/>
              <a:uFillTx/>
            </a:endParaRPr>
          </a:p>
        </p:txBody>
      </p:sp>
      <p:sp>
        <p:nvSpPr>
          <p:cNvPr id="21" name="Rectangle 7"/>
          <p:cNvSpPr>
            <a:spLocks noChangeArrowheads="1"/>
          </p:cNvSpPr>
          <p:nvPr/>
        </p:nvSpPr>
        <p:spPr bwMode="auto">
          <a:xfrm>
            <a:off x="2411395" y="1743968"/>
            <a:ext cx="7726600" cy="1310563"/>
          </a:xfrm>
          <a:prstGeom prst="rect">
            <a:avLst/>
          </a:prstGeom>
          <a:solidFill>
            <a:srgbClr val="FFFFFF">
              <a:lumMod val="85000"/>
            </a:srgbClr>
          </a:solidFill>
          <a:ln w="6350">
            <a:noFill/>
            <a:miter lim="800000"/>
            <a:headEnd/>
            <a:tailEnd/>
          </a:ln>
        </p:spPr>
        <p:txBody>
          <a:bodyPr wrap="none" lIns="52153" tIns="52153" rIns="52153" bIns="52153" anchor="ctr"/>
          <a:lstStyle/>
          <a:p>
            <a:pPr marL="302414" marR="0" lvl="0" indent="-302414" algn="l" defTabSz="914400" eaLnBrk="0" fontAlgn="auto" latinLnBrk="0" hangingPunct="0">
              <a:lnSpc>
                <a:spcPct val="100000"/>
              </a:lnSpc>
              <a:spcBef>
                <a:spcPct val="30000"/>
              </a:spcBef>
              <a:spcAft>
                <a:spcPts val="0"/>
              </a:spcAft>
              <a:buClr>
                <a:srgbClr val="FFD200"/>
              </a:buClr>
              <a:buSzTx/>
              <a:buFont typeface="Arial" pitchFamily="34" charset="0"/>
              <a:buChar char="►"/>
              <a:tabLst/>
              <a:defRPr/>
            </a:pPr>
            <a:r>
              <a:rPr kumimoji="0" lang="ru-RU" sz="1100" b="0" i="0" u="none" strike="noStrike" kern="0" cap="none" spc="0" normalizeH="0" baseline="0" noProof="0" dirty="0">
                <a:ln>
                  <a:noFill/>
                </a:ln>
                <a:solidFill>
                  <a:srgbClr val="000000"/>
                </a:solidFill>
                <a:effectLst/>
                <a:uLnTx/>
                <a:uFillTx/>
              </a:rPr>
              <a:t>При финансовой </a:t>
            </a:r>
            <a:r>
              <a:rPr kumimoji="0" lang="ru-RU" sz="1100" b="0" i="0" u="none" strike="noStrike" kern="0" cap="none" spc="0" normalizeH="0" baseline="0" noProof="0" dirty="0" smtClean="0">
                <a:ln>
                  <a:noFill/>
                </a:ln>
                <a:solidFill>
                  <a:srgbClr val="000000"/>
                </a:solidFill>
                <a:effectLst/>
                <a:uLnTx/>
                <a:uFillTx/>
              </a:rPr>
              <a:t>поддержке</a:t>
            </a:r>
            <a:r>
              <a:rPr kumimoji="0" lang="ru-RU" sz="1100" b="0" i="0" u="none" strike="noStrike" kern="0" cap="none" spc="0" normalizeH="0" noProof="0" dirty="0" smtClean="0">
                <a:ln>
                  <a:noFill/>
                </a:ln>
                <a:solidFill>
                  <a:srgbClr val="000000"/>
                </a:solidFill>
                <a:effectLst/>
                <a:uLnTx/>
                <a:uFillTx/>
              </a:rPr>
              <a:t> </a:t>
            </a:r>
            <a:r>
              <a:rPr kumimoji="0" lang="ru-RU" sz="1100" b="0" i="0" u="none" strike="noStrike" kern="0" cap="none" spc="0" normalizeH="0" baseline="0" noProof="0" dirty="0" smtClean="0">
                <a:ln>
                  <a:noFill/>
                </a:ln>
                <a:solidFill>
                  <a:srgbClr val="000000"/>
                </a:solidFill>
                <a:effectLst/>
                <a:uLnTx/>
                <a:uFillTx/>
              </a:rPr>
              <a:t>международных </a:t>
            </a:r>
            <a:r>
              <a:rPr kumimoji="0" lang="ru-RU" sz="1100" b="0" i="0" u="none" strike="noStrike" kern="0" cap="none" spc="0" normalizeH="0" baseline="0" noProof="0" dirty="0">
                <a:ln>
                  <a:noFill/>
                </a:ln>
                <a:solidFill>
                  <a:srgbClr val="000000"/>
                </a:solidFill>
                <a:effectLst/>
                <a:uLnTx/>
                <a:uFillTx/>
              </a:rPr>
              <a:t>организаций, </a:t>
            </a:r>
            <a:endParaRPr kumimoji="0" lang="en-US" sz="1100" b="0" i="0" u="none" strike="noStrike" kern="0" cap="none" spc="0" normalizeH="0" baseline="0" noProof="0" dirty="0" smtClean="0">
              <a:ln>
                <a:noFill/>
              </a:ln>
              <a:solidFill>
                <a:srgbClr val="000000"/>
              </a:solidFill>
              <a:effectLst/>
              <a:uLnTx/>
              <a:uFillTx/>
            </a:endParaRPr>
          </a:p>
          <a:p>
            <a:pPr marR="0" lvl="0" algn="l" defTabSz="914400" eaLnBrk="0" fontAlgn="auto" latinLnBrk="0" hangingPunct="0">
              <a:lnSpc>
                <a:spcPct val="100000"/>
              </a:lnSpc>
              <a:spcBef>
                <a:spcPct val="30000"/>
              </a:spcBef>
              <a:spcAft>
                <a:spcPts val="0"/>
              </a:spcAft>
              <a:buClr>
                <a:srgbClr val="FFD200"/>
              </a:buClr>
              <a:buSzTx/>
              <a:tabLst/>
              <a:defRPr/>
            </a:pPr>
            <a:r>
              <a:rPr kumimoji="0" lang="ru-RU" sz="1100" b="0" i="0" u="none" strike="noStrike" kern="0" cap="none" spc="0" normalizeH="0" baseline="0" noProof="0" dirty="0" smtClean="0">
                <a:ln>
                  <a:noFill/>
                </a:ln>
                <a:solidFill>
                  <a:srgbClr val="000000"/>
                </a:solidFill>
                <a:effectLst/>
                <a:uLnTx/>
                <a:uFillTx/>
              </a:rPr>
              <a:t>был </a:t>
            </a:r>
            <a:r>
              <a:rPr lang="ru-RU" sz="1100" kern="0" dirty="0" smtClean="0">
                <a:solidFill>
                  <a:srgbClr val="000000"/>
                </a:solidFill>
              </a:rPr>
              <a:t>разработан </a:t>
            </a:r>
            <a:r>
              <a:rPr kumimoji="0" lang="ru-RU" sz="1100" b="0" i="0" u="none" strike="noStrike" kern="0" cap="none" spc="0" normalizeH="0" baseline="0" noProof="0" dirty="0" smtClean="0">
                <a:ln>
                  <a:noFill/>
                </a:ln>
                <a:solidFill>
                  <a:srgbClr val="000000"/>
                </a:solidFill>
                <a:effectLst/>
                <a:uLnTx/>
                <a:uFillTx/>
              </a:rPr>
              <a:t>первый свод стандартов бухгалтерского учета ("Основной свод": </a:t>
            </a:r>
            <a:r>
              <a:rPr kumimoji="0" lang="ru-RU" sz="1100" b="0" i="0" u="none" strike="noStrike" kern="0" cap="none" spc="0" normalizeH="0" baseline="0" noProof="0" dirty="0" err="1" smtClean="0">
                <a:ln>
                  <a:noFill/>
                </a:ln>
                <a:solidFill>
                  <a:srgbClr val="000000"/>
                </a:solidFill>
                <a:effectLst/>
                <a:uLnTx/>
                <a:uFillTx/>
              </a:rPr>
              <a:t>МСФООС</a:t>
            </a:r>
            <a:r>
              <a:rPr kumimoji="0" lang="ru-RU" sz="1100" b="0" i="0" u="none" strike="noStrike" kern="0" cap="none" spc="0" normalizeH="0" baseline="0" noProof="0" dirty="0" smtClean="0">
                <a:ln>
                  <a:noFill/>
                </a:ln>
                <a:solidFill>
                  <a:srgbClr val="000000"/>
                </a:solidFill>
                <a:effectLst/>
                <a:uLnTx/>
                <a:uFillTx/>
              </a:rPr>
              <a:t> 1-</a:t>
            </a:r>
            <a:r>
              <a:rPr kumimoji="0" lang="ru-RU" sz="1100" b="0" i="0" u="none" strike="noStrike" kern="0" cap="none" spc="0" normalizeH="0" baseline="0" noProof="0" dirty="0" err="1" smtClean="0">
                <a:ln>
                  <a:noFill/>
                </a:ln>
                <a:solidFill>
                  <a:srgbClr val="000000"/>
                </a:solidFill>
                <a:effectLst/>
                <a:uLnTx/>
                <a:uFillTx/>
              </a:rPr>
              <a:t>МСФООС</a:t>
            </a:r>
            <a:r>
              <a:rPr kumimoji="0" lang="ru-RU" sz="1100" b="0" i="0" u="none" strike="noStrike" kern="0" cap="none" spc="0" normalizeH="0" baseline="0" noProof="0" dirty="0" smtClean="0">
                <a:ln>
                  <a:noFill/>
                </a:ln>
                <a:solidFill>
                  <a:srgbClr val="000000"/>
                </a:solidFill>
                <a:effectLst/>
                <a:uLnTx/>
                <a:uFillTx/>
              </a:rPr>
              <a:t> 20)</a:t>
            </a:r>
          </a:p>
        </p:txBody>
      </p:sp>
      <p:sp>
        <p:nvSpPr>
          <p:cNvPr id="22" name="AutoShape 8"/>
          <p:cNvSpPr>
            <a:spLocks noChangeArrowheads="1"/>
          </p:cNvSpPr>
          <p:nvPr/>
        </p:nvSpPr>
        <p:spPr bwMode="auto">
          <a:xfrm rot="5400000">
            <a:off x="625997" y="1672488"/>
            <a:ext cx="1749355" cy="1892312"/>
          </a:xfrm>
          <a:prstGeom prst="homePlate">
            <a:avLst>
              <a:gd name="adj" fmla="val 25269"/>
            </a:avLst>
          </a:prstGeom>
          <a:solidFill>
            <a:srgbClr val="FFFFFF">
              <a:lumMod val="85000"/>
            </a:srgbClr>
          </a:solidFill>
          <a:ln w="6350">
            <a:noFill/>
            <a:miter lim="800000"/>
            <a:headEnd/>
            <a:tailEnd/>
          </a:ln>
        </p:spPr>
        <p:txBody>
          <a:bodyPr rot="10800000" vert="eaVert" wrap="none" lIns="52153" tIns="52153" rIns="52153" bIns="52153"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646464"/>
                </a:solidFill>
                <a:effectLst/>
                <a:uLnTx/>
                <a:uFillTx/>
              </a:rPr>
              <a:t>Этап 1</a:t>
            </a:r>
            <a:r>
              <a:rPr lang="ru-RU" sz="2400" dirty="0" smtClean="0"/>
              <a:t>       </a:t>
            </a:r>
            <a:r>
              <a:rPr kumimoji="0" lang="ru-RU" sz="2400" b="1" i="0" u="none" strike="noStrike" kern="0" cap="none" spc="0" normalizeH="0" baseline="0" noProof="0" dirty="0">
                <a:ln>
                  <a:noFill/>
                </a:ln>
                <a:solidFill>
                  <a:srgbClr val="646464"/>
                </a:solidFill>
                <a:effectLst/>
                <a:uLnTx/>
                <a:uFillTx/>
              </a:rPr>
              <a:t> </a:t>
            </a:r>
            <a:endParaRPr kumimoji="0" lang="en-US" sz="2400" b="1" i="0" u="none" strike="noStrike" kern="0" cap="none" spc="0" normalizeH="0" baseline="0" noProof="0" dirty="0" smtClean="0">
              <a:ln>
                <a:noFill/>
              </a:ln>
              <a:solidFill>
                <a:srgbClr val="646464"/>
              </a:solidFill>
              <a:effectLst/>
              <a:uLnTx/>
              <a:uFillTx/>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646464"/>
                </a:solidFill>
                <a:effectLst/>
                <a:uLnTx/>
                <a:uFillTx/>
              </a:rPr>
              <a:t>              </a:t>
            </a:r>
            <a:r>
              <a:rPr kumimoji="0" lang="en-US" sz="2000" b="1" i="0" u="none" strike="noStrike" kern="0" cap="none" spc="0" normalizeH="0" baseline="0" noProof="0" dirty="0" smtClean="0">
                <a:ln>
                  <a:noFill/>
                </a:ln>
                <a:solidFill>
                  <a:srgbClr val="646464"/>
                </a:solidFill>
                <a:effectLst/>
                <a:uLnTx/>
                <a:uFillTx/>
              </a:rPr>
              <a:t> </a:t>
            </a:r>
            <a:r>
              <a:rPr kumimoji="0" lang="ru-RU" sz="2000" b="1" i="0" u="none" strike="noStrike" kern="0" cap="none" spc="0" normalizeH="0" baseline="0" noProof="0" dirty="0" smtClean="0">
                <a:ln>
                  <a:noFill/>
                </a:ln>
                <a:solidFill>
                  <a:srgbClr val="646464"/>
                </a:solidFill>
                <a:effectLst/>
                <a:uLnTx/>
                <a:uFillTx/>
              </a:rPr>
              <a:t>(</a:t>
            </a:r>
            <a:r>
              <a:rPr kumimoji="0" lang="ru-RU" sz="2000" b="1" i="0" u="none" strike="noStrike" kern="0" cap="none" spc="0" normalizeH="0" baseline="0" noProof="0" dirty="0" err="1" smtClean="0">
                <a:ln>
                  <a:noFill/>
                </a:ln>
                <a:solidFill>
                  <a:srgbClr val="646464"/>
                </a:solidFill>
                <a:effectLst/>
                <a:uLnTx/>
                <a:uFillTx/>
              </a:rPr>
              <a:t>1997г</a:t>
            </a:r>
            <a:r>
              <a:rPr kumimoji="0" lang="ru-RU" sz="2000" b="1" i="0" u="none" strike="noStrike" kern="0" cap="none" spc="0" normalizeH="0" baseline="0" noProof="0" dirty="0" smtClean="0">
                <a:ln>
                  <a:noFill/>
                </a:ln>
                <a:solidFill>
                  <a:srgbClr val="646464"/>
                </a:solidFill>
                <a:effectLst/>
                <a:uLnTx/>
                <a:uFillTx/>
              </a:rPr>
              <a:t>.-</a:t>
            </a:r>
            <a:r>
              <a:rPr kumimoji="0" lang="ru-RU" sz="2000" b="1" i="0" u="none" strike="noStrike" kern="0" cap="none" spc="0" normalizeH="0" baseline="0" noProof="0" dirty="0" err="1" smtClean="0">
                <a:ln>
                  <a:noFill/>
                </a:ln>
                <a:solidFill>
                  <a:srgbClr val="646464"/>
                </a:solidFill>
                <a:effectLst/>
                <a:uLnTx/>
                <a:uFillTx/>
              </a:rPr>
              <a:t>2002г</a:t>
            </a:r>
            <a:r>
              <a:rPr kumimoji="0" lang="ru-RU" sz="2000" b="1" i="0" u="none" strike="noStrike" kern="0" cap="none" spc="0" normalizeH="0" baseline="0" noProof="0" dirty="0" smtClean="0">
                <a:ln>
                  <a:noFill/>
                </a:ln>
                <a:solidFill>
                  <a:srgbClr val="646464"/>
                </a:solidFill>
                <a:effectLst/>
                <a:uLnTx/>
                <a:uFillTx/>
              </a:rPr>
              <a:t>.)</a:t>
            </a:r>
            <a:r>
              <a:rPr kumimoji="0" lang="ru-RU" sz="2400" b="1" i="0" u="none" strike="noStrike" kern="0" cap="none" spc="0" normalizeH="0" baseline="0" noProof="0" dirty="0" smtClean="0">
                <a:ln>
                  <a:noFill/>
                </a:ln>
                <a:solidFill>
                  <a:srgbClr val="646464"/>
                </a:solidFill>
                <a:effectLst/>
                <a:uLnTx/>
                <a:uFillTx/>
              </a:rPr>
              <a:t>    </a:t>
            </a:r>
            <a:r>
              <a:rPr lang="ru-RU" sz="2400" dirty="0" smtClean="0"/>
              <a:t>            </a:t>
            </a:r>
          </a:p>
        </p:txBody>
      </p:sp>
      <p:sp>
        <p:nvSpPr>
          <p:cNvPr id="23" name="AutoShape 9"/>
          <p:cNvSpPr>
            <a:spLocks noChangeArrowheads="1"/>
          </p:cNvSpPr>
          <p:nvPr/>
        </p:nvSpPr>
        <p:spPr bwMode="auto">
          <a:xfrm rot="5400000">
            <a:off x="630269" y="4516255"/>
            <a:ext cx="1737731" cy="1889230"/>
          </a:xfrm>
          <a:prstGeom prst="chevron">
            <a:avLst>
              <a:gd name="adj" fmla="val 25241"/>
            </a:avLst>
          </a:prstGeom>
          <a:solidFill>
            <a:srgbClr val="808080"/>
          </a:solidFill>
          <a:ln w="6350">
            <a:noFill/>
            <a:miter lim="800000"/>
            <a:headEnd/>
            <a:tailEnd/>
          </a:ln>
        </p:spPr>
        <p:txBody>
          <a:bodyPr rot="10800000" vert="eaVert" wrap="none" lIns="52153" tIns="52153" rIns="52153" bIns="52153"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300" b="1" i="0" u="none" strike="noStrike" kern="0" cap="none" spc="0" normalizeH="0" baseline="0" noProof="0" dirty="0">
                <a:ln>
                  <a:noFill/>
                </a:ln>
                <a:solidFill>
                  <a:srgbClr val="FFFFFF"/>
                </a:solidFill>
                <a:effectLst/>
                <a:uLnTx/>
                <a:uFillTx/>
              </a:rPr>
              <a:t>Этап 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300" b="1" i="0" u="none" strike="noStrike" kern="0" cap="none" spc="0" normalizeH="0" baseline="0" noProof="0" dirty="0" smtClean="0">
                <a:ln>
                  <a:noFill/>
                </a:ln>
                <a:solidFill>
                  <a:srgbClr val="FFFFFF"/>
                </a:solidFill>
                <a:effectLst/>
                <a:uLnTx/>
                <a:uFillTx/>
              </a:rPr>
              <a:t>(с 2010 )</a:t>
            </a:r>
          </a:p>
        </p:txBody>
      </p:sp>
      <p:sp>
        <p:nvSpPr>
          <p:cNvPr id="24" name="AutoShape 10"/>
          <p:cNvSpPr>
            <a:spLocks noChangeArrowheads="1"/>
          </p:cNvSpPr>
          <p:nvPr/>
        </p:nvSpPr>
        <p:spPr bwMode="auto">
          <a:xfrm rot="5400000">
            <a:off x="623187" y="3096709"/>
            <a:ext cx="1727248" cy="1889230"/>
          </a:xfrm>
          <a:prstGeom prst="chevron">
            <a:avLst>
              <a:gd name="adj" fmla="val 25241"/>
            </a:avLst>
          </a:prstGeom>
          <a:solidFill>
            <a:srgbClr val="999999"/>
          </a:solidFill>
          <a:ln w="6350">
            <a:noFill/>
            <a:miter lim="800000"/>
            <a:headEnd/>
            <a:tailEnd/>
          </a:ln>
        </p:spPr>
        <p:txBody>
          <a:bodyPr rot="10800000" vert="eaVert" wrap="none" lIns="52153" tIns="52153" rIns="52153" bIns="52153"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300" b="1" i="0" u="none" strike="noStrike" kern="0" cap="none" spc="0" normalizeH="0" baseline="0" noProof="0" dirty="0">
                <a:ln>
                  <a:noFill/>
                </a:ln>
                <a:solidFill>
                  <a:srgbClr val="FFFFFF"/>
                </a:solidFill>
                <a:effectLst/>
                <a:uLnTx/>
                <a:uFillTx/>
              </a:rPr>
              <a:t>Этап 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300" b="1" i="0" u="none" strike="noStrike" kern="0" cap="none" spc="0" normalizeH="0" baseline="0" noProof="0" dirty="0">
                <a:ln>
                  <a:noFill/>
                </a:ln>
                <a:solidFill>
                  <a:srgbClr val="FFFFFF"/>
                </a:solidFill>
                <a:effectLst/>
                <a:uLnTx/>
                <a:uFillTx/>
              </a:rPr>
              <a:t>(</a:t>
            </a:r>
            <a:r>
              <a:rPr kumimoji="0" lang="ru-RU" sz="2300" b="1" i="0" u="none" strike="noStrike" kern="0" cap="none" spc="0" normalizeH="0" baseline="0" noProof="0" dirty="0" err="1" smtClean="0">
                <a:ln>
                  <a:noFill/>
                </a:ln>
                <a:solidFill>
                  <a:srgbClr val="FFFFFF"/>
                </a:solidFill>
                <a:effectLst/>
                <a:uLnTx/>
                <a:uFillTx/>
              </a:rPr>
              <a:t>2003г</a:t>
            </a:r>
            <a:r>
              <a:rPr kumimoji="0" lang="ru-RU" sz="2300" b="1" i="0" u="none" strike="noStrike" kern="0" cap="none" spc="0" normalizeH="0" baseline="0" noProof="0" dirty="0" smtClean="0">
                <a:ln>
                  <a:noFill/>
                </a:ln>
                <a:solidFill>
                  <a:srgbClr val="FFFFFF"/>
                </a:solidFill>
                <a:effectLst/>
                <a:uLnTx/>
                <a:uFillTx/>
              </a:rPr>
              <a:t>.-</a:t>
            </a:r>
            <a:r>
              <a:rPr kumimoji="0" lang="ru-RU" sz="2300" b="1" i="0" u="none" strike="noStrike" kern="0" cap="none" spc="0" normalizeH="0" baseline="0" noProof="0" dirty="0" err="1" smtClean="0">
                <a:ln>
                  <a:noFill/>
                </a:ln>
                <a:solidFill>
                  <a:srgbClr val="FFFFFF"/>
                </a:solidFill>
                <a:effectLst/>
                <a:uLnTx/>
                <a:uFillTx/>
              </a:rPr>
              <a:t>2010г</a:t>
            </a:r>
            <a:r>
              <a:rPr kumimoji="0" lang="ru-RU" sz="2300" b="1" i="0" u="none" strike="noStrike" kern="0" cap="none" spc="0" normalizeH="0" baseline="0" noProof="0" dirty="0" smtClean="0">
                <a:ln>
                  <a:noFill/>
                </a:ln>
                <a:solidFill>
                  <a:srgbClr val="FFFFFF"/>
                </a:solidFill>
                <a:effectLst/>
                <a:uLnTx/>
                <a:uFillTx/>
              </a:rPr>
              <a:t>.)</a:t>
            </a:r>
            <a:endParaRPr kumimoji="0" lang="ru-RU" sz="2300" b="1" i="0" u="none" strike="noStrike" kern="0" cap="none" spc="0" normalizeH="0" baseline="0" noProof="0" dirty="0">
              <a:ln>
                <a:noFill/>
              </a:ln>
              <a:solidFill>
                <a:srgbClr val="FFFFFF"/>
              </a:solidFill>
              <a:effectLst/>
              <a:uLnTx/>
              <a:uFillTx/>
            </a:endParaRPr>
          </a:p>
        </p:txBody>
      </p:sp>
      <p:sp>
        <p:nvSpPr>
          <p:cNvPr id="25" name="Rectangle 11"/>
          <p:cNvSpPr>
            <a:spLocks noChangeArrowheads="1"/>
          </p:cNvSpPr>
          <p:nvPr/>
        </p:nvSpPr>
        <p:spPr bwMode="auto">
          <a:xfrm>
            <a:off x="2411394" y="3183197"/>
            <a:ext cx="7726602" cy="1293128"/>
          </a:xfrm>
          <a:prstGeom prst="rect">
            <a:avLst/>
          </a:prstGeom>
          <a:solidFill>
            <a:srgbClr val="999999"/>
          </a:solidFill>
          <a:ln w="6350">
            <a:noFill/>
            <a:miter lim="800000"/>
            <a:headEnd/>
            <a:tailEnd/>
          </a:ln>
        </p:spPr>
        <p:txBody>
          <a:bodyPr wrap="none" lIns="52153" tIns="52153" rIns="52153" bIns="52153" anchor="ctr"/>
          <a:lstStyle/>
          <a:p>
            <a:pPr marL="302414" marR="0" lvl="0" indent="-302414" algn="l" defTabSz="914400" eaLnBrk="0" fontAlgn="auto" latinLnBrk="0" hangingPunct="0">
              <a:lnSpc>
                <a:spcPct val="100000"/>
              </a:lnSpc>
              <a:spcBef>
                <a:spcPct val="30000"/>
              </a:spcBef>
              <a:spcAft>
                <a:spcPts val="0"/>
              </a:spcAft>
              <a:buClr>
                <a:srgbClr val="FFD200"/>
              </a:buClr>
              <a:buSzTx/>
              <a:buFont typeface="Arial" pitchFamily="34" charset="0"/>
              <a:buChar char="►"/>
              <a:tabLst/>
              <a:defRPr/>
            </a:pPr>
            <a:r>
              <a:rPr kumimoji="0" lang="ru-RU" sz="1200" b="0" i="0" u="none" strike="noStrike" kern="0" cap="none" spc="0" normalizeH="0" baseline="0" noProof="0" dirty="0" smtClean="0">
                <a:ln>
                  <a:noFill/>
                </a:ln>
                <a:solidFill>
                  <a:srgbClr val="000000"/>
                </a:solidFill>
                <a:effectLst/>
                <a:uLnTx/>
                <a:uFillTx/>
              </a:rPr>
              <a:t>К 31.12.2008 г. было достигнуто</a:t>
            </a:r>
            <a:r>
              <a:rPr kumimoji="0" lang="en-US" sz="1200" b="0" i="0" u="none" strike="noStrike" kern="0" cap="none" spc="0" normalizeH="0" noProof="0" dirty="0" smtClean="0">
                <a:ln>
                  <a:noFill/>
                </a:ln>
                <a:solidFill>
                  <a:srgbClr val="000000"/>
                </a:solidFill>
                <a:effectLst/>
                <a:uLnTx/>
                <a:uFillTx/>
              </a:rPr>
              <a:t> </a:t>
            </a:r>
            <a:r>
              <a:rPr kumimoji="0" lang="ru-RU" sz="1200" b="0" i="0" u="none" strike="noStrike" kern="0" cap="none" spc="0" normalizeH="0" baseline="0" noProof="0" dirty="0" smtClean="0">
                <a:ln>
                  <a:noFill/>
                </a:ln>
                <a:solidFill>
                  <a:srgbClr val="000000"/>
                </a:solidFill>
                <a:effectLst/>
                <a:uLnTx/>
                <a:uFillTx/>
              </a:rPr>
              <a:t>единство </a:t>
            </a:r>
            <a:r>
              <a:rPr lang="ru-RU" sz="1200" kern="0" dirty="0" smtClean="0">
                <a:solidFill>
                  <a:srgbClr val="000000"/>
                </a:solidFill>
              </a:rPr>
              <a:t>подходов </a:t>
            </a:r>
            <a:r>
              <a:rPr kumimoji="0" lang="ru-RU" sz="1200" b="0" i="0" u="none" strike="noStrike" kern="0" cap="none" spc="0" normalizeH="0" baseline="0" noProof="0" dirty="0" smtClean="0">
                <a:ln>
                  <a:noFill/>
                </a:ln>
                <a:solidFill>
                  <a:srgbClr val="000000"/>
                </a:solidFill>
                <a:effectLst/>
                <a:uLnTx/>
                <a:uFillTx/>
              </a:rPr>
              <a:t>с МСФО по вопросам, </a:t>
            </a:r>
          </a:p>
          <a:p>
            <a:pPr marR="0" lvl="0" algn="l" defTabSz="914400" eaLnBrk="0" fontAlgn="auto" latinLnBrk="0" hangingPunct="0">
              <a:lnSpc>
                <a:spcPct val="100000"/>
              </a:lnSpc>
              <a:spcBef>
                <a:spcPct val="30000"/>
              </a:spcBef>
              <a:spcAft>
                <a:spcPts val="0"/>
              </a:spcAft>
              <a:buClr>
                <a:srgbClr val="FFD200"/>
              </a:buClr>
              <a:buSzTx/>
              <a:tabLst/>
              <a:defRPr/>
            </a:pPr>
            <a:r>
              <a:rPr kumimoji="0" lang="ru-RU" sz="1200" b="0" i="0" u="none" strike="noStrike" kern="0" cap="none" spc="0" normalizeH="0" baseline="0" noProof="0" dirty="0" smtClean="0">
                <a:ln>
                  <a:noFill/>
                </a:ln>
                <a:solidFill>
                  <a:srgbClr val="000000"/>
                </a:solidFill>
                <a:effectLst/>
                <a:uLnTx/>
                <a:uFillTx/>
              </a:rPr>
              <a:t>касающимся общественного сектора</a:t>
            </a:r>
            <a:r>
              <a:rPr lang="ru-RU" sz="1600" dirty="0" smtClean="0"/>
              <a:t>   </a:t>
            </a:r>
          </a:p>
          <a:p>
            <a:pPr marL="302414" marR="0" lvl="0" indent="-302414" algn="l" defTabSz="914400" eaLnBrk="0" fontAlgn="auto" latinLnBrk="0" hangingPunct="0">
              <a:lnSpc>
                <a:spcPct val="100000"/>
              </a:lnSpc>
              <a:spcBef>
                <a:spcPct val="30000"/>
              </a:spcBef>
              <a:spcAft>
                <a:spcPts val="0"/>
              </a:spcAft>
              <a:buClr>
                <a:srgbClr val="FFD200"/>
              </a:buClr>
              <a:buSzTx/>
              <a:buFont typeface="Arial" pitchFamily="34" charset="0"/>
              <a:buChar char="►"/>
              <a:tabLst/>
              <a:defRPr/>
            </a:pPr>
            <a:r>
              <a:rPr kumimoji="0" lang="ru-RU" sz="1200" b="0" i="0" u="none" strike="noStrike" kern="0" cap="none" spc="0" normalizeH="0" baseline="0" noProof="0" dirty="0">
                <a:ln>
                  <a:noFill/>
                </a:ln>
                <a:solidFill>
                  <a:srgbClr val="000000"/>
                </a:solidFill>
                <a:effectLst/>
                <a:uLnTx/>
                <a:uFillTx/>
              </a:rPr>
              <a:t>Выпуск первого свода стандартов, касающихся </a:t>
            </a:r>
            <a:r>
              <a:rPr kumimoji="0" lang="ru-RU" sz="1200" b="0" i="0" u="none" strike="noStrike" kern="0" cap="none" spc="0" normalizeH="0" baseline="0" noProof="0" dirty="0" smtClean="0">
                <a:ln>
                  <a:noFill/>
                </a:ln>
                <a:solidFill>
                  <a:srgbClr val="000000"/>
                </a:solidFill>
                <a:effectLst/>
                <a:uLnTx/>
                <a:uFillTx/>
              </a:rPr>
              <a:t>отдельных</a:t>
            </a:r>
            <a:endParaRPr kumimoji="0" lang="en-US" sz="1200" b="0" i="0" u="none" strike="noStrike" kern="0" cap="none" spc="0" normalizeH="0" baseline="0" noProof="0" dirty="0" smtClean="0">
              <a:ln>
                <a:noFill/>
              </a:ln>
              <a:solidFill>
                <a:srgbClr val="000000"/>
              </a:solidFill>
              <a:effectLst/>
              <a:uLnTx/>
              <a:uFillTx/>
            </a:endParaRPr>
          </a:p>
          <a:p>
            <a:pPr marR="0" lvl="0" algn="l" defTabSz="914400" eaLnBrk="0" fontAlgn="auto" latinLnBrk="0" hangingPunct="0">
              <a:lnSpc>
                <a:spcPct val="100000"/>
              </a:lnSpc>
              <a:spcBef>
                <a:spcPct val="30000"/>
              </a:spcBef>
              <a:spcAft>
                <a:spcPts val="0"/>
              </a:spcAft>
              <a:buClr>
                <a:srgbClr val="FFD200"/>
              </a:buClr>
              <a:buSzTx/>
              <a:tabLst/>
              <a:defRPr/>
            </a:pPr>
            <a:r>
              <a:rPr kumimoji="0" lang="ru-RU" sz="1200" b="0" i="0" u="none" strike="noStrike" kern="0" cap="none" spc="0" normalizeH="0" baseline="0" noProof="0" dirty="0" smtClean="0">
                <a:ln>
                  <a:noFill/>
                </a:ln>
                <a:solidFill>
                  <a:srgbClr val="000000"/>
                </a:solidFill>
                <a:effectLst/>
                <a:uLnTx/>
                <a:uFillTx/>
              </a:rPr>
              <a:t>вопросов общественного сектора (</a:t>
            </a:r>
            <a:r>
              <a:rPr kumimoji="0" lang="ru-RU" sz="1200" b="0" i="0" u="none" strike="noStrike" kern="0" cap="none" spc="0" normalizeH="0" baseline="0" noProof="0" dirty="0" err="1" smtClean="0">
                <a:ln>
                  <a:noFill/>
                </a:ln>
                <a:solidFill>
                  <a:srgbClr val="000000"/>
                </a:solidFill>
                <a:effectLst/>
                <a:uLnTx/>
                <a:uFillTx/>
              </a:rPr>
              <a:t>МСФООС</a:t>
            </a:r>
            <a:r>
              <a:rPr kumimoji="0" lang="ru-RU" sz="1200" b="0" i="0" u="none" strike="noStrike" kern="0" cap="none" spc="0" normalizeH="0" baseline="0" noProof="0" dirty="0" smtClean="0">
                <a:ln>
                  <a:noFill/>
                </a:ln>
                <a:solidFill>
                  <a:srgbClr val="000000"/>
                </a:solidFill>
                <a:effectLst/>
                <a:uLnTx/>
                <a:uFillTx/>
              </a:rPr>
              <a:t> 21- </a:t>
            </a:r>
            <a:r>
              <a:rPr kumimoji="0" lang="ru-RU" sz="1200" b="0" i="0" u="none" strike="noStrike" kern="0" cap="none" spc="0" normalizeH="0" baseline="0" noProof="0" dirty="0" err="1" smtClean="0">
                <a:ln>
                  <a:noFill/>
                </a:ln>
                <a:solidFill>
                  <a:srgbClr val="000000"/>
                </a:solidFill>
                <a:effectLst/>
                <a:uLnTx/>
                <a:uFillTx/>
              </a:rPr>
              <a:t>МСФООС</a:t>
            </a:r>
            <a:r>
              <a:rPr kumimoji="0" lang="ru-RU" sz="1200" b="0" i="0" u="none" strike="noStrike" kern="0" cap="none" spc="0" normalizeH="0" baseline="0" noProof="0" dirty="0" smtClean="0">
                <a:ln>
                  <a:noFill/>
                </a:ln>
                <a:solidFill>
                  <a:srgbClr val="000000"/>
                </a:solidFill>
                <a:effectLst/>
                <a:uLnTx/>
                <a:uFillTx/>
              </a:rPr>
              <a:t> 24)</a:t>
            </a:r>
          </a:p>
        </p:txBody>
      </p:sp>
      <p:sp>
        <p:nvSpPr>
          <p:cNvPr id="26" name="Rectangle 12"/>
          <p:cNvSpPr>
            <a:spLocks noChangeArrowheads="1"/>
          </p:cNvSpPr>
          <p:nvPr/>
        </p:nvSpPr>
        <p:spPr bwMode="auto">
          <a:xfrm>
            <a:off x="2411394" y="4603539"/>
            <a:ext cx="7726602" cy="1307657"/>
          </a:xfrm>
          <a:prstGeom prst="rect">
            <a:avLst/>
          </a:prstGeom>
          <a:solidFill>
            <a:srgbClr val="808080"/>
          </a:solidFill>
          <a:ln w="6350">
            <a:noFill/>
            <a:miter lim="800000"/>
            <a:headEnd/>
            <a:tailEnd/>
          </a:ln>
        </p:spPr>
        <p:txBody>
          <a:bodyPr wrap="none" lIns="52153" tIns="52153" rIns="52153" bIns="52153" anchor="ctr"/>
          <a:lstStyle/>
          <a:p>
            <a:pPr marL="302414" marR="0" lvl="0" indent="-302414" algn="l" defTabSz="914400" eaLnBrk="0" fontAlgn="auto" latinLnBrk="0" hangingPunct="0">
              <a:lnSpc>
                <a:spcPct val="100000"/>
              </a:lnSpc>
              <a:spcBef>
                <a:spcPct val="30000"/>
              </a:spcBef>
              <a:spcAft>
                <a:spcPts val="0"/>
              </a:spcAft>
              <a:buClr>
                <a:srgbClr val="FFD200"/>
              </a:buClr>
              <a:buSzTx/>
              <a:buFont typeface="Arial" pitchFamily="34" charset="0"/>
              <a:buChar char="►"/>
              <a:tabLst/>
              <a:defRPr/>
            </a:pPr>
            <a:r>
              <a:rPr kumimoji="0" lang="ru-RU" sz="1400" b="0" i="0" u="none" strike="noStrike" kern="0" cap="none" spc="0" normalizeH="0" baseline="0" noProof="0" dirty="0">
                <a:ln>
                  <a:noFill/>
                </a:ln>
                <a:solidFill>
                  <a:srgbClr val="000000"/>
                </a:solidFill>
                <a:effectLst/>
                <a:uLnTx/>
                <a:uFillTx/>
              </a:rPr>
              <a:t>Разработка </a:t>
            </a:r>
            <a:r>
              <a:rPr kumimoji="0" lang="ru-RU" sz="1400" b="0" i="0" u="none" strike="noStrike" kern="0" cap="none" spc="0" normalizeH="0" baseline="0" noProof="0" dirty="0" smtClean="0">
                <a:ln>
                  <a:noFill/>
                </a:ln>
                <a:solidFill>
                  <a:srgbClr val="000000"/>
                </a:solidFill>
                <a:effectLst/>
                <a:uLnTx/>
                <a:uFillTx/>
              </a:rPr>
              <a:t>концептуальных основ учета в общественном секторе</a:t>
            </a:r>
            <a:endParaRPr kumimoji="0" lang="ru-RU" sz="1400" b="0" i="0" u="none" strike="noStrike" kern="0" cap="none" spc="0" normalizeH="0" baseline="0" noProof="0" dirty="0">
              <a:ln>
                <a:noFill/>
              </a:ln>
              <a:solidFill>
                <a:srgbClr val="000000"/>
              </a:solidFill>
              <a:effectLst/>
              <a:uLnTx/>
              <a:uFillTx/>
            </a:endParaRPr>
          </a:p>
          <a:p>
            <a:pPr marL="302414" marR="0" lvl="0" indent="-302414" algn="l" defTabSz="914400" eaLnBrk="0" fontAlgn="auto" latinLnBrk="0" hangingPunct="0">
              <a:lnSpc>
                <a:spcPct val="100000"/>
              </a:lnSpc>
              <a:spcBef>
                <a:spcPct val="30000"/>
              </a:spcBef>
              <a:spcAft>
                <a:spcPts val="0"/>
              </a:spcAft>
              <a:buClr>
                <a:srgbClr val="FFD200"/>
              </a:buClr>
              <a:buSzTx/>
              <a:buFont typeface="Arial" pitchFamily="34" charset="0"/>
              <a:buChar char="►"/>
              <a:tabLst/>
              <a:defRPr/>
            </a:pPr>
            <a:r>
              <a:rPr kumimoji="0" lang="ru-RU" sz="1400" b="0" i="0" u="none" strike="noStrike" kern="0" cap="none" spc="0" normalizeH="0" baseline="0" noProof="0" dirty="0">
                <a:ln>
                  <a:noFill/>
                </a:ln>
                <a:solidFill>
                  <a:srgbClr val="000000"/>
                </a:solidFill>
                <a:effectLst/>
                <a:uLnTx/>
                <a:uFillTx/>
              </a:rPr>
              <a:t>Основное внимание уделяется характерным особенностям общественного сектора и </a:t>
            </a:r>
            <a:endParaRPr kumimoji="0" lang="en-US" sz="1400" b="0" i="0" u="none" strike="noStrike" kern="0" cap="none" spc="0" normalizeH="0" baseline="0" noProof="0" dirty="0" smtClean="0">
              <a:ln>
                <a:noFill/>
              </a:ln>
              <a:solidFill>
                <a:srgbClr val="000000"/>
              </a:solidFill>
              <a:effectLst/>
              <a:uLnTx/>
              <a:uFillTx/>
            </a:endParaRPr>
          </a:p>
          <a:p>
            <a:pPr marR="0" lvl="0" algn="l" defTabSz="914400" eaLnBrk="0" fontAlgn="auto" latinLnBrk="0" hangingPunct="0">
              <a:lnSpc>
                <a:spcPct val="100000"/>
              </a:lnSpc>
              <a:spcBef>
                <a:spcPct val="30000"/>
              </a:spcBef>
              <a:spcAft>
                <a:spcPts val="0"/>
              </a:spcAft>
              <a:buClr>
                <a:srgbClr val="FFD200"/>
              </a:buClr>
              <a:buSzTx/>
              <a:tabLst/>
              <a:defRPr/>
            </a:pPr>
            <a:r>
              <a:rPr kumimoji="0" lang="ru-RU" sz="1400" b="0" i="0" u="none" strike="noStrike" kern="0" cap="none" spc="0" normalizeH="0" baseline="0" noProof="0" dirty="0" smtClean="0">
                <a:ln>
                  <a:noFill/>
                </a:ln>
                <a:solidFill>
                  <a:srgbClr val="000000"/>
                </a:solidFill>
                <a:effectLst/>
                <a:uLnTx/>
                <a:uFillTx/>
              </a:rPr>
              <a:t>дальнейшей </a:t>
            </a:r>
            <a:r>
              <a:rPr kumimoji="0" lang="ru-RU" sz="1400" b="0" i="0" u="none" strike="noStrike" kern="0" cap="none" spc="0" normalizeH="0" baseline="0" noProof="0" dirty="0">
                <a:ln>
                  <a:noFill/>
                </a:ln>
                <a:solidFill>
                  <a:srgbClr val="000000"/>
                </a:solidFill>
                <a:effectLst/>
                <a:uLnTx/>
                <a:uFillTx/>
              </a:rPr>
              <a:t>актуализации существующих стандартов </a:t>
            </a:r>
            <a:r>
              <a:rPr kumimoji="0" lang="ru-RU" sz="1400" b="0" i="0" u="none" strike="noStrike" kern="0" cap="none" spc="0" normalizeH="0" baseline="0" noProof="0" dirty="0" smtClean="0">
                <a:ln>
                  <a:noFill/>
                </a:ln>
                <a:solidFill>
                  <a:srgbClr val="000000"/>
                </a:solidFill>
                <a:effectLst/>
                <a:uLnTx/>
                <a:uFillTx/>
              </a:rPr>
              <a:t>(в целях обеспечения </a:t>
            </a:r>
          </a:p>
          <a:p>
            <a:pPr marR="0" lvl="0" algn="l" defTabSz="914400" eaLnBrk="0" fontAlgn="auto" latinLnBrk="0" hangingPunct="0">
              <a:lnSpc>
                <a:spcPct val="100000"/>
              </a:lnSpc>
              <a:spcBef>
                <a:spcPct val="30000"/>
              </a:spcBef>
              <a:spcAft>
                <a:spcPts val="0"/>
              </a:spcAft>
              <a:buClr>
                <a:srgbClr val="FFD200"/>
              </a:buClr>
              <a:buSzTx/>
              <a:tabLst/>
              <a:defRPr/>
            </a:pPr>
            <a:r>
              <a:rPr kumimoji="0" lang="ru-RU" sz="1400" b="0" i="0" u="none" strike="noStrike" kern="0" cap="none" spc="0" normalizeH="0" baseline="0" noProof="0" dirty="0" smtClean="0">
                <a:ln>
                  <a:noFill/>
                </a:ln>
                <a:solidFill>
                  <a:srgbClr val="000000"/>
                </a:solidFill>
                <a:effectLst/>
                <a:uLnTx/>
                <a:uFillTx/>
              </a:rPr>
              <a:t>соответствия с МСФО</a:t>
            </a:r>
            <a:r>
              <a:rPr kumimoji="0" lang="ru-RU" sz="1400" b="0" i="0" u="none" strike="noStrike" kern="0" cap="none" spc="0" normalizeH="0" baseline="0" noProof="0" dirty="0">
                <a:ln>
                  <a:noFill/>
                </a:ln>
                <a:solidFill>
                  <a:srgbClr val="000000"/>
                </a:solidFill>
                <a:effectLst/>
                <a:uLnTx/>
                <a:uFillTx/>
              </a:rPr>
              <a:t>)</a:t>
            </a:r>
          </a:p>
        </p:txBody>
      </p:sp>
    </p:spTree>
    <p:extLst>
      <p:ext uri="{BB962C8B-B14F-4D97-AF65-F5344CB8AC3E}">
        <p14:creationId xmlns:p14="http://schemas.microsoft.com/office/powerpoint/2010/main" xmlns="" val="287058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smtClean="0"/>
              <a:t>Актуальные вопросы и рабочая программа Совета по международным стандартам финансовой отчетности в общественном секторе</a:t>
            </a:r>
          </a:p>
        </p:txBody>
      </p:sp>
      <p:grpSp>
        <p:nvGrpSpPr>
          <p:cNvPr id="3" name="Group 14"/>
          <p:cNvGrpSpPr>
            <a:grpSpLocks/>
          </p:cNvGrpSpPr>
          <p:nvPr/>
        </p:nvGrpSpPr>
        <p:grpSpPr bwMode="auto">
          <a:xfrm>
            <a:off x="547571" y="1669606"/>
            <a:ext cx="10177369" cy="5080921"/>
            <a:chOff x="1036" y="1495"/>
            <a:chExt cx="3334" cy="1689"/>
          </a:xfrm>
        </p:grpSpPr>
        <p:sp>
          <p:nvSpPr>
            <p:cNvPr id="5" name="Freeform 4"/>
            <p:cNvSpPr>
              <a:spLocks/>
            </p:cNvSpPr>
            <p:nvPr/>
          </p:nvSpPr>
          <p:spPr bwMode="auto">
            <a:xfrm>
              <a:off x="1036" y="1495"/>
              <a:ext cx="1514" cy="1689"/>
            </a:xfrm>
            <a:custGeom>
              <a:avLst/>
              <a:gdLst>
                <a:gd name="T0" fmla="*/ 0 w 2364"/>
                <a:gd name="T1" fmla="*/ 17 h 2593"/>
                <a:gd name="T2" fmla="*/ 269 w 2364"/>
                <a:gd name="T3" fmla="*/ 0 h 2593"/>
                <a:gd name="T4" fmla="*/ 264 w 2364"/>
                <a:gd name="T5" fmla="*/ 4 h 2593"/>
                <a:gd name="T6" fmla="*/ 261 w 2364"/>
                <a:gd name="T7" fmla="*/ 10 h 2593"/>
                <a:gd name="T8" fmla="*/ 264 w 2364"/>
                <a:gd name="T9" fmla="*/ 14 h 2593"/>
                <a:gd name="T10" fmla="*/ 261 w 2364"/>
                <a:gd name="T11" fmla="*/ 18 h 2593"/>
                <a:gd name="T12" fmla="*/ 269 w 2364"/>
                <a:gd name="T13" fmla="*/ 20 h 2593"/>
                <a:gd name="T14" fmla="*/ 259 w 2364"/>
                <a:gd name="T15" fmla="*/ 23 h 2593"/>
                <a:gd name="T16" fmla="*/ 269 w 2364"/>
                <a:gd name="T17" fmla="*/ 27 h 2593"/>
                <a:gd name="T18" fmla="*/ 267 w 2364"/>
                <a:gd name="T19" fmla="*/ 27 h 2593"/>
                <a:gd name="T20" fmla="*/ 262 w 2364"/>
                <a:gd name="T21" fmla="*/ 30 h 2593"/>
                <a:gd name="T22" fmla="*/ 267 w 2364"/>
                <a:gd name="T23" fmla="*/ 33 h 2593"/>
                <a:gd name="T24" fmla="*/ 264 w 2364"/>
                <a:gd name="T25" fmla="*/ 41 h 2593"/>
                <a:gd name="T26" fmla="*/ 270 w 2364"/>
                <a:gd name="T27" fmla="*/ 43 h 2593"/>
                <a:gd name="T28" fmla="*/ 265 w 2364"/>
                <a:gd name="T29" fmla="*/ 50 h 2593"/>
                <a:gd name="T30" fmla="*/ 270 w 2364"/>
                <a:gd name="T31" fmla="*/ 54 h 2593"/>
                <a:gd name="T32" fmla="*/ 261 w 2364"/>
                <a:gd name="T33" fmla="*/ 61 h 2593"/>
                <a:gd name="T34" fmla="*/ 272 w 2364"/>
                <a:gd name="T35" fmla="*/ 67 h 2593"/>
                <a:gd name="T36" fmla="*/ 263 w 2364"/>
                <a:gd name="T37" fmla="*/ 71 h 2593"/>
                <a:gd name="T38" fmla="*/ 267 w 2364"/>
                <a:gd name="T39" fmla="*/ 76 h 2593"/>
                <a:gd name="T40" fmla="*/ 264 w 2364"/>
                <a:gd name="T41" fmla="*/ 81 h 2593"/>
                <a:gd name="T42" fmla="*/ 274 w 2364"/>
                <a:gd name="T43" fmla="*/ 84 h 2593"/>
                <a:gd name="T44" fmla="*/ 270 w 2364"/>
                <a:gd name="T45" fmla="*/ 87 h 2593"/>
                <a:gd name="T46" fmla="*/ 274 w 2364"/>
                <a:gd name="T47" fmla="*/ 92 h 2593"/>
                <a:gd name="T48" fmla="*/ 265 w 2364"/>
                <a:gd name="T49" fmla="*/ 95 h 2593"/>
                <a:gd name="T50" fmla="*/ 271 w 2364"/>
                <a:gd name="T51" fmla="*/ 98 h 2593"/>
                <a:gd name="T52" fmla="*/ 267 w 2364"/>
                <a:gd name="T53" fmla="*/ 101 h 2593"/>
                <a:gd name="T54" fmla="*/ 278 w 2364"/>
                <a:gd name="T55" fmla="*/ 107 h 2593"/>
                <a:gd name="T56" fmla="*/ 272 w 2364"/>
                <a:gd name="T57" fmla="*/ 111 h 2593"/>
                <a:gd name="T58" fmla="*/ 270 w 2364"/>
                <a:gd name="T59" fmla="*/ 116 h 2593"/>
                <a:gd name="T60" fmla="*/ 279 w 2364"/>
                <a:gd name="T61" fmla="*/ 117 h 2593"/>
                <a:gd name="T62" fmla="*/ 273 w 2364"/>
                <a:gd name="T63" fmla="*/ 121 h 2593"/>
                <a:gd name="T64" fmla="*/ 279 w 2364"/>
                <a:gd name="T65" fmla="*/ 128 h 2593"/>
                <a:gd name="T66" fmla="*/ 270 w 2364"/>
                <a:gd name="T67" fmla="*/ 131 h 2593"/>
                <a:gd name="T68" fmla="*/ 276 w 2364"/>
                <a:gd name="T69" fmla="*/ 135 h 2593"/>
                <a:gd name="T70" fmla="*/ 271 w 2364"/>
                <a:gd name="T71" fmla="*/ 138 h 2593"/>
                <a:gd name="T72" fmla="*/ 279 w 2364"/>
                <a:gd name="T73" fmla="*/ 141 h 2593"/>
                <a:gd name="T74" fmla="*/ 272 w 2364"/>
                <a:gd name="T75" fmla="*/ 148 h 2593"/>
                <a:gd name="T76" fmla="*/ 281 w 2364"/>
                <a:gd name="T77" fmla="*/ 150 h 2593"/>
                <a:gd name="T78" fmla="*/ 276 w 2364"/>
                <a:gd name="T79" fmla="*/ 154 h 2593"/>
                <a:gd name="T80" fmla="*/ 278 w 2364"/>
                <a:gd name="T81" fmla="*/ 158 h 2593"/>
                <a:gd name="T82" fmla="*/ 282 w 2364"/>
                <a:gd name="T83" fmla="*/ 160 h 2593"/>
                <a:gd name="T84" fmla="*/ 274 w 2364"/>
                <a:gd name="T85" fmla="*/ 161 h 2593"/>
                <a:gd name="T86" fmla="*/ 280 w 2364"/>
                <a:gd name="T87" fmla="*/ 164 h 2593"/>
                <a:gd name="T88" fmla="*/ 275 w 2364"/>
                <a:gd name="T89" fmla="*/ 168 h 2593"/>
                <a:gd name="T90" fmla="*/ 280 w 2364"/>
                <a:gd name="T91" fmla="*/ 171 h 2593"/>
                <a:gd name="T92" fmla="*/ 276 w 2364"/>
                <a:gd name="T93" fmla="*/ 174 h 2593"/>
                <a:gd name="T94" fmla="*/ 281 w 2364"/>
                <a:gd name="T95" fmla="*/ 177 h 2593"/>
                <a:gd name="T96" fmla="*/ 280 w 2364"/>
                <a:gd name="T97" fmla="*/ 181 h 2593"/>
                <a:gd name="T98" fmla="*/ 286 w 2364"/>
                <a:gd name="T99" fmla="*/ 184 h 2593"/>
                <a:gd name="T100" fmla="*/ 282 w 2364"/>
                <a:gd name="T101" fmla="*/ 187 h 2593"/>
                <a:gd name="T102" fmla="*/ 287 w 2364"/>
                <a:gd name="T103" fmla="*/ 191 h 2593"/>
                <a:gd name="T104" fmla="*/ 283 w 2364"/>
                <a:gd name="T105" fmla="*/ 194 h 2593"/>
                <a:gd name="T106" fmla="*/ 279 w 2364"/>
                <a:gd name="T107" fmla="*/ 198 h 2593"/>
                <a:gd name="T108" fmla="*/ 284 w 2364"/>
                <a:gd name="T109" fmla="*/ 199 h 2593"/>
                <a:gd name="T110" fmla="*/ 279 w 2364"/>
                <a:gd name="T111" fmla="*/ 204 h 2593"/>
                <a:gd name="T112" fmla="*/ 289 w 2364"/>
                <a:gd name="T113" fmla="*/ 204 h 2593"/>
                <a:gd name="T114" fmla="*/ 286 w 2364"/>
                <a:gd name="T115" fmla="*/ 208 h 2593"/>
                <a:gd name="T116" fmla="*/ 280 w 2364"/>
                <a:gd name="T117" fmla="*/ 212 h 2593"/>
                <a:gd name="T118" fmla="*/ 295 w 2364"/>
                <a:gd name="T119" fmla="*/ 217 h 2593"/>
                <a:gd name="T120" fmla="*/ 27 w 2364"/>
                <a:gd name="T121" fmla="*/ 235 h 2593"/>
                <a:gd name="T122" fmla="*/ 0 w 2364"/>
                <a:gd name="T123" fmla="*/ 17 h 25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4"/>
                <a:gd name="T187" fmla="*/ 0 h 2593"/>
                <a:gd name="T188" fmla="*/ 2364 w 2364"/>
                <a:gd name="T189" fmla="*/ 2593 h 25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4" h="2593">
                  <a:moveTo>
                    <a:pt x="0" y="191"/>
                  </a:moveTo>
                  <a:lnTo>
                    <a:pt x="2150" y="0"/>
                  </a:lnTo>
                  <a:lnTo>
                    <a:pt x="2116" y="40"/>
                  </a:lnTo>
                  <a:lnTo>
                    <a:pt x="2085" y="117"/>
                  </a:lnTo>
                  <a:lnTo>
                    <a:pt x="2120" y="155"/>
                  </a:lnTo>
                  <a:lnTo>
                    <a:pt x="2091" y="192"/>
                  </a:lnTo>
                  <a:lnTo>
                    <a:pt x="2152" y="226"/>
                  </a:lnTo>
                  <a:lnTo>
                    <a:pt x="2072" y="258"/>
                  </a:lnTo>
                  <a:lnTo>
                    <a:pt x="2152" y="298"/>
                  </a:lnTo>
                  <a:lnTo>
                    <a:pt x="2139" y="299"/>
                  </a:lnTo>
                  <a:lnTo>
                    <a:pt x="2104" y="339"/>
                  </a:lnTo>
                  <a:lnTo>
                    <a:pt x="2145" y="373"/>
                  </a:lnTo>
                  <a:lnTo>
                    <a:pt x="2114" y="450"/>
                  </a:lnTo>
                  <a:lnTo>
                    <a:pt x="2165" y="482"/>
                  </a:lnTo>
                  <a:lnTo>
                    <a:pt x="2124" y="561"/>
                  </a:lnTo>
                  <a:lnTo>
                    <a:pt x="2165" y="595"/>
                  </a:lnTo>
                  <a:lnTo>
                    <a:pt x="2096" y="675"/>
                  </a:lnTo>
                  <a:lnTo>
                    <a:pt x="2178" y="742"/>
                  </a:lnTo>
                  <a:lnTo>
                    <a:pt x="2106" y="786"/>
                  </a:lnTo>
                  <a:lnTo>
                    <a:pt x="2142" y="836"/>
                  </a:lnTo>
                  <a:lnTo>
                    <a:pt x="2116" y="897"/>
                  </a:lnTo>
                  <a:lnTo>
                    <a:pt x="2195" y="927"/>
                  </a:lnTo>
                  <a:lnTo>
                    <a:pt x="2160" y="968"/>
                  </a:lnTo>
                  <a:lnTo>
                    <a:pt x="2197" y="1024"/>
                  </a:lnTo>
                  <a:lnTo>
                    <a:pt x="2129" y="1045"/>
                  </a:lnTo>
                  <a:lnTo>
                    <a:pt x="2170" y="1078"/>
                  </a:lnTo>
                  <a:lnTo>
                    <a:pt x="2135" y="1118"/>
                  </a:lnTo>
                  <a:lnTo>
                    <a:pt x="2224" y="1185"/>
                  </a:lnTo>
                  <a:lnTo>
                    <a:pt x="2183" y="1227"/>
                  </a:lnTo>
                  <a:lnTo>
                    <a:pt x="2157" y="1284"/>
                  </a:lnTo>
                  <a:lnTo>
                    <a:pt x="2228" y="1297"/>
                  </a:lnTo>
                  <a:lnTo>
                    <a:pt x="2193" y="1337"/>
                  </a:lnTo>
                  <a:lnTo>
                    <a:pt x="2237" y="1407"/>
                  </a:lnTo>
                  <a:lnTo>
                    <a:pt x="2165" y="1451"/>
                  </a:lnTo>
                  <a:lnTo>
                    <a:pt x="2214" y="1490"/>
                  </a:lnTo>
                  <a:lnTo>
                    <a:pt x="2172" y="1525"/>
                  </a:lnTo>
                  <a:lnTo>
                    <a:pt x="2233" y="1570"/>
                  </a:lnTo>
                  <a:lnTo>
                    <a:pt x="2182" y="1636"/>
                  </a:lnTo>
                  <a:lnTo>
                    <a:pt x="2253" y="1654"/>
                  </a:lnTo>
                  <a:lnTo>
                    <a:pt x="2219" y="1701"/>
                  </a:lnTo>
                  <a:lnTo>
                    <a:pt x="2223" y="1741"/>
                  </a:lnTo>
                  <a:lnTo>
                    <a:pt x="2261" y="1769"/>
                  </a:lnTo>
                  <a:lnTo>
                    <a:pt x="2195" y="1784"/>
                  </a:lnTo>
                  <a:lnTo>
                    <a:pt x="2246" y="1819"/>
                  </a:lnTo>
                  <a:lnTo>
                    <a:pt x="2201" y="1857"/>
                  </a:lnTo>
                  <a:lnTo>
                    <a:pt x="2242" y="1891"/>
                  </a:lnTo>
                  <a:lnTo>
                    <a:pt x="2208" y="1932"/>
                  </a:lnTo>
                  <a:lnTo>
                    <a:pt x="2255" y="1959"/>
                  </a:lnTo>
                  <a:lnTo>
                    <a:pt x="2249" y="1997"/>
                  </a:lnTo>
                  <a:lnTo>
                    <a:pt x="2293" y="2036"/>
                  </a:lnTo>
                  <a:lnTo>
                    <a:pt x="2259" y="2076"/>
                  </a:lnTo>
                  <a:lnTo>
                    <a:pt x="2300" y="2110"/>
                  </a:lnTo>
                  <a:lnTo>
                    <a:pt x="2265" y="2150"/>
                  </a:lnTo>
                  <a:lnTo>
                    <a:pt x="2231" y="2190"/>
                  </a:lnTo>
                  <a:lnTo>
                    <a:pt x="2280" y="2202"/>
                  </a:lnTo>
                  <a:lnTo>
                    <a:pt x="2237" y="2265"/>
                  </a:lnTo>
                  <a:lnTo>
                    <a:pt x="2313" y="2258"/>
                  </a:lnTo>
                  <a:lnTo>
                    <a:pt x="2289" y="2303"/>
                  </a:lnTo>
                  <a:lnTo>
                    <a:pt x="2244" y="2339"/>
                  </a:lnTo>
                  <a:lnTo>
                    <a:pt x="2364" y="2402"/>
                  </a:lnTo>
                  <a:lnTo>
                    <a:pt x="214" y="2593"/>
                  </a:lnTo>
                  <a:lnTo>
                    <a:pt x="0" y="191"/>
                  </a:lnTo>
                  <a:close/>
                </a:path>
              </a:pathLst>
            </a:custGeom>
            <a:solidFill>
              <a:schemeClr val="accent1"/>
            </a:solidFill>
            <a:ln w="6350">
              <a:noFill/>
              <a:round/>
              <a:headEnd/>
              <a:tailEnd/>
            </a:ln>
          </p:spPr>
          <p:txBody>
            <a:bodyPr wrap="none" lIns="45720" rIns="45720"/>
            <a:lstStyle/>
            <a:p>
              <a:endParaRPr lang="de-DE" dirty="0"/>
            </a:p>
          </p:txBody>
        </p:sp>
        <p:sp>
          <p:nvSpPr>
            <p:cNvPr id="6" name="Freeform 5"/>
            <p:cNvSpPr>
              <a:spLocks/>
            </p:cNvSpPr>
            <p:nvPr/>
          </p:nvSpPr>
          <p:spPr bwMode="auto">
            <a:xfrm rot="168992">
              <a:off x="2695" y="1514"/>
              <a:ext cx="1451" cy="1663"/>
            </a:xfrm>
            <a:custGeom>
              <a:avLst/>
              <a:gdLst>
                <a:gd name="T0" fmla="*/ 270 w 2308"/>
                <a:gd name="T1" fmla="*/ 230 h 2545"/>
                <a:gd name="T2" fmla="*/ 0 w 2308"/>
                <a:gd name="T3" fmla="*/ 218 h 2545"/>
                <a:gd name="T4" fmla="*/ 5 w 2308"/>
                <a:gd name="T5" fmla="*/ 215 h 2545"/>
                <a:gd name="T6" fmla="*/ 10 w 2308"/>
                <a:gd name="T7" fmla="*/ 208 h 2545"/>
                <a:gd name="T8" fmla="*/ 7 w 2308"/>
                <a:gd name="T9" fmla="*/ 204 h 2545"/>
                <a:gd name="T10" fmla="*/ 11 w 2308"/>
                <a:gd name="T11" fmla="*/ 201 h 2545"/>
                <a:gd name="T12" fmla="*/ 4 w 2308"/>
                <a:gd name="T13" fmla="*/ 198 h 2545"/>
                <a:gd name="T14" fmla="*/ 15 w 2308"/>
                <a:gd name="T15" fmla="*/ 196 h 2545"/>
                <a:gd name="T16" fmla="*/ 5 w 2308"/>
                <a:gd name="T17" fmla="*/ 191 h 2545"/>
                <a:gd name="T18" fmla="*/ 7 w 2308"/>
                <a:gd name="T19" fmla="*/ 191 h 2545"/>
                <a:gd name="T20" fmla="*/ 12 w 2308"/>
                <a:gd name="T21" fmla="*/ 189 h 2545"/>
                <a:gd name="T22" fmla="*/ 7 w 2308"/>
                <a:gd name="T23" fmla="*/ 185 h 2545"/>
                <a:gd name="T24" fmla="*/ 13 w 2308"/>
                <a:gd name="T25" fmla="*/ 179 h 2545"/>
                <a:gd name="T26" fmla="*/ 7 w 2308"/>
                <a:gd name="T27" fmla="*/ 175 h 2545"/>
                <a:gd name="T28" fmla="*/ 14 w 2308"/>
                <a:gd name="T29" fmla="*/ 168 h 2545"/>
                <a:gd name="T30" fmla="*/ 10 w 2308"/>
                <a:gd name="T31" fmla="*/ 164 h 2545"/>
                <a:gd name="T32" fmla="*/ 19 w 2308"/>
                <a:gd name="T33" fmla="*/ 159 h 2545"/>
                <a:gd name="T34" fmla="*/ 10 w 2308"/>
                <a:gd name="T35" fmla="*/ 151 h 2545"/>
                <a:gd name="T36" fmla="*/ 20 w 2308"/>
                <a:gd name="T37" fmla="*/ 148 h 2545"/>
                <a:gd name="T38" fmla="*/ 16 w 2308"/>
                <a:gd name="T39" fmla="*/ 143 h 2545"/>
                <a:gd name="T40" fmla="*/ 21 w 2308"/>
                <a:gd name="T41" fmla="*/ 139 h 2545"/>
                <a:gd name="T42" fmla="*/ 12 w 2308"/>
                <a:gd name="T43" fmla="*/ 134 h 2545"/>
                <a:gd name="T44" fmla="*/ 17 w 2308"/>
                <a:gd name="T45" fmla="*/ 131 h 2545"/>
                <a:gd name="T46" fmla="*/ 14 w 2308"/>
                <a:gd name="T47" fmla="*/ 126 h 2545"/>
                <a:gd name="T48" fmla="*/ 22 w 2308"/>
                <a:gd name="T49" fmla="*/ 124 h 2545"/>
                <a:gd name="T50" fmla="*/ 18 w 2308"/>
                <a:gd name="T51" fmla="*/ 121 h 2545"/>
                <a:gd name="T52" fmla="*/ 23 w 2308"/>
                <a:gd name="T53" fmla="*/ 119 h 2545"/>
                <a:gd name="T54" fmla="*/ 13 w 2308"/>
                <a:gd name="T55" fmla="*/ 111 h 2545"/>
                <a:gd name="T56" fmla="*/ 19 w 2308"/>
                <a:gd name="T57" fmla="*/ 107 h 2545"/>
                <a:gd name="T58" fmla="*/ 24 w 2308"/>
                <a:gd name="T59" fmla="*/ 103 h 2545"/>
                <a:gd name="T60" fmla="*/ 15 w 2308"/>
                <a:gd name="T61" fmla="*/ 101 h 2545"/>
                <a:gd name="T62" fmla="*/ 20 w 2308"/>
                <a:gd name="T63" fmla="*/ 98 h 2545"/>
                <a:gd name="T64" fmla="*/ 16 w 2308"/>
                <a:gd name="T65" fmla="*/ 90 h 2545"/>
                <a:gd name="T66" fmla="*/ 26 w 2308"/>
                <a:gd name="T67" fmla="*/ 88 h 2545"/>
                <a:gd name="T68" fmla="*/ 20 w 2308"/>
                <a:gd name="T69" fmla="*/ 84 h 2545"/>
                <a:gd name="T70" fmla="*/ 27 w 2308"/>
                <a:gd name="T71" fmla="*/ 81 h 2545"/>
                <a:gd name="T72" fmla="*/ 20 w 2308"/>
                <a:gd name="T73" fmla="*/ 76 h 2545"/>
                <a:gd name="T74" fmla="*/ 27 w 2308"/>
                <a:gd name="T75" fmla="*/ 71 h 2545"/>
                <a:gd name="T76" fmla="*/ 19 w 2308"/>
                <a:gd name="T77" fmla="*/ 69 h 2545"/>
                <a:gd name="T78" fmla="*/ 24 w 2308"/>
                <a:gd name="T79" fmla="*/ 65 h 2545"/>
                <a:gd name="T80" fmla="*/ 24 w 2308"/>
                <a:gd name="T81" fmla="*/ 61 h 2545"/>
                <a:gd name="T82" fmla="*/ 20 w 2308"/>
                <a:gd name="T83" fmla="*/ 59 h 2545"/>
                <a:gd name="T84" fmla="*/ 29 w 2308"/>
                <a:gd name="T85" fmla="*/ 58 h 2545"/>
                <a:gd name="T86" fmla="*/ 22 w 2308"/>
                <a:gd name="T87" fmla="*/ 54 h 2545"/>
                <a:gd name="T88" fmla="*/ 29 w 2308"/>
                <a:gd name="T89" fmla="*/ 51 h 2545"/>
                <a:gd name="T90" fmla="*/ 24 w 2308"/>
                <a:gd name="T91" fmla="*/ 47 h 2545"/>
                <a:gd name="T92" fmla="*/ 30 w 2308"/>
                <a:gd name="T93" fmla="*/ 44 h 2545"/>
                <a:gd name="T94" fmla="*/ 24 w 2308"/>
                <a:gd name="T95" fmla="*/ 41 h 2545"/>
                <a:gd name="T96" fmla="*/ 26 w 2308"/>
                <a:gd name="T97" fmla="*/ 38 h 2545"/>
                <a:gd name="T98" fmla="*/ 21 w 2308"/>
                <a:gd name="T99" fmla="*/ 33 h 2545"/>
                <a:gd name="T100" fmla="*/ 26 w 2308"/>
                <a:gd name="T101" fmla="*/ 30 h 2545"/>
                <a:gd name="T102" fmla="*/ 21 w 2308"/>
                <a:gd name="T103" fmla="*/ 27 h 2545"/>
                <a:gd name="T104" fmla="*/ 27 w 2308"/>
                <a:gd name="T105" fmla="*/ 24 h 2545"/>
                <a:gd name="T106" fmla="*/ 32 w 2308"/>
                <a:gd name="T107" fmla="*/ 21 h 2545"/>
                <a:gd name="T108" fmla="*/ 26 w 2308"/>
                <a:gd name="T109" fmla="*/ 19 h 2545"/>
                <a:gd name="T110" fmla="*/ 34 w 2308"/>
                <a:gd name="T111" fmla="*/ 16 h 2545"/>
                <a:gd name="T112" fmla="*/ 22 w 2308"/>
                <a:gd name="T113" fmla="*/ 13 h 2545"/>
                <a:gd name="T114" fmla="*/ 27 w 2308"/>
                <a:gd name="T115" fmla="*/ 10 h 2545"/>
                <a:gd name="T116" fmla="*/ 33 w 2308"/>
                <a:gd name="T117" fmla="*/ 7 h 2545"/>
                <a:gd name="T118" fmla="*/ 19 w 2308"/>
                <a:gd name="T119" fmla="*/ 0 h 2545"/>
                <a:gd name="T120" fmla="*/ 289 w 2308"/>
                <a:gd name="T121" fmla="*/ 12 h 2545"/>
                <a:gd name="T122" fmla="*/ 270 w 2308"/>
                <a:gd name="T123" fmla="*/ 230 h 25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8"/>
                <a:gd name="T187" fmla="*/ 0 h 2545"/>
                <a:gd name="T188" fmla="*/ 2308 w 2308"/>
                <a:gd name="T189" fmla="*/ 2545 h 25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8" h="2545">
                  <a:moveTo>
                    <a:pt x="2155" y="2545"/>
                  </a:moveTo>
                  <a:lnTo>
                    <a:pt x="0" y="2408"/>
                  </a:lnTo>
                  <a:lnTo>
                    <a:pt x="40" y="2373"/>
                  </a:lnTo>
                  <a:lnTo>
                    <a:pt x="83" y="2302"/>
                  </a:lnTo>
                  <a:lnTo>
                    <a:pt x="54" y="2259"/>
                  </a:lnTo>
                  <a:lnTo>
                    <a:pt x="88" y="2227"/>
                  </a:lnTo>
                  <a:lnTo>
                    <a:pt x="33" y="2183"/>
                  </a:lnTo>
                  <a:lnTo>
                    <a:pt x="117" y="2165"/>
                  </a:lnTo>
                  <a:lnTo>
                    <a:pt x="44" y="2113"/>
                  </a:lnTo>
                  <a:lnTo>
                    <a:pt x="57" y="2114"/>
                  </a:lnTo>
                  <a:lnTo>
                    <a:pt x="97" y="2079"/>
                  </a:lnTo>
                  <a:lnTo>
                    <a:pt x="62" y="2040"/>
                  </a:lnTo>
                  <a:lnTo>
                    <a:pt x="104" y="1968"/>
                  </a:lnTo>
                  <a:lnTo>
                    <a:pt x="59" y="1928"/>
                  </a:lnTo>
                  <a:lnTo>
                    <a:pt x="111" y="1857"/>
                  </a:lnTo>
                  <a:lnTo>
                    <a:pt x="76" y="1817"/>
                  </a:lnTo>
                  <a:lnTo>
                    <a:pt x="156" y="1748"/>
                  </a:lnTo>
                  <a:lnTo>
                    <a:pt x="85" y="1670"/>
                  </a:lnTo>
                  <a:lnTo>
                    <a:pt x="163" y="1637"/>
                  </a:lnTo>
                  <a:lnTo>
                    <a:pt x="135" y="1582"/>
                  </a:lnTo>
                  <a:lnTo>
                    <a:pt x="170" y="1526"/>
                  </a:lnTo>
                  <a:lnTo>
                    <a:pt x="97" y="1484"/>
                  </a:lnTo>
                  <a:lnTo>
                    <a:pt x="137" y="1449"/>
                  </a:lnTo>
                  <a:lnTo>
                    <a:pt x="109" y="1388"/>
                  </a:lnTo>
                  <a:lnTo>
                    <a:pt x="180" y="1378"/>
                  </a:lnTo>
                  <a:lnTo>
                    <a:pt x="144" y="1339"/>
                  </a:lnTo>
                  <a:lnTo>
                    <a:pt x="185" y="1304"/>
                  </a:lnTo>
                  <a:lnTo>
                    <a:pt x="107" y="1225"/>
                  </a:lnTo>
                  <a:lnTo>
                    <a:pt x="154" y="1190"/>
                  </a:lnTo>
                  <a:lnTo>
                    <a:pt x="188" y="1137"/>
                  </a:lnTo>
                  <a:lnTo>
                    <a:pt x="120" y="1114"/>
                  </a:lnTo>
                  <a:lnTo>
                    <a:pt x="161" y="1079"/>
                  </a:lnTo>
                  <a:lnTo>
                    <a:pt x="128" y="1003"/>
                  </a:lnTo>
                  <a:lnTo>
                    <a:pt x="206" y="971"/>
                  </a:lnTo>
                  <a:lnTo>
                    <a:pt x="164" y="925"/>
                  </a:lnTo>
                  <a:lnTo>
                    <a:pt x="210" y="897"/>
                  </a:lnTo>
                  <a:lnTo>
                    <a:pt x="157" y="843"/>
                  </a:lnTo>
                  <a:lnTo>
                    <a:pt x="218" y="785"/>
                  </a:lnTo>
                  <a:lnTo>
                    <a:pt x="149" y="757"/>
                  </a:lnTo>
                  <a:lnTo>
                    <a:pt x="190" y="715"/>
                  </a:lnTo>
                  <a:lnTo>
                    <a:pt x="192" y="675"/>
                  </a:lnTo>
                  <a:lnTo>
                    <a:pt x="159" y="642"/>
                  </a:lnTo>
                  <a:lnTo>
                    <a:pt x="227" y="637"/>
                  </a:lnTo>
                  <a:lnTo>
                    <a:pt x="182" y="594"/>
                  </a:lnTo>
                  <a:lnTo>
                    <a:pt x="232" y="564"/>
                  </a:lnTo>
                  <a:lnTo>
                    <a:pt x="196" y="524"/>
                  </a:lnTo>
                  <a:lnTo>
                    <a:pt x="236" y="489"/>
                  </a:lnTo>
                  <a:lnTo>
                    <a:pt x="193" y="455"/>
                  </a:lnTo>
                  <a:lnTo>
                    <a:pt x="206" y="419"/>
                  </a:lnTo>
                  <a:lnTo>
                    <a:pt x="168" y="373"/>
                  </a:lnTo>
                  <a:lnTo>
                    <a:pt x="208" y="339"/>
                  </a:lnTo>
                  <a:lnTo>
                    <a:pt x="172" y="299"/>
                  </a:lnTo>
                  <a:lnTo>
                    <a:pt x="213" y="265"/>
                  </a:lnTo>
                  <a:lnTo>
                    <a:pt x="253" y="230"/>
                  </a:lnTo>
                  <a:lnTo>
                    <a:pt x="206" y="211"/>
                  </a:lnTo>
                  <a:lnTo>
                    <a:pt x="272" y="169"/>
                  </a:lnTo>
                  <a:lnTo>
                    <a:pt x="182" y="151"/>
                  </a:lnTo>
                  <a:lnTo>
                    <a:pt x="212" y="109"/>
                  </a:lnTo>
                  <a:lnTo>
                    <a:pt x="262" y="82"/>
                  </a:lnTo>
                  <a:lnTo>
                    <a:pt x="153" y="0"/>
                  </a:lnTo>
                  <a:lnTo>
                    <a:pt x="2308" y="137"/>
                  </a:lnTo>
                  <a:lnTo>
                    <a:pt x="2155" y="2545"/>
                  </a:lnTo>
                  <a:close/>
                </a:path>
              </a:pathLst>
            </a:custGeom>
            <a:solidFill>
              <a:schemeClr val="accent1"/>
            </a:solidFill>
            <a:ln w="6350">
              <a:noFill/>
              <a:round/>
              <a:headEnd/>
              <a:tailEnd/>
            </a:ln>
          </p:spPr>
          <p:txBody>
            <a:bodyPr wrap="none" lIns="45720" rIns="45720"/>
            <a:lstStyle/>
            <a:p>
              <a:endParaRPr lang="de-DE" dirty="0"/>
            </a:p>
          </p:txBody>
        </p:sp>
        <p:sp>
          <p:nvSpPr>
            <p:cNvPr id="7" name="Text Box 6"/>
            <p:cNvSpPr txBox="1">
              <a:spLocks noChangeArrowheads="1"/>
            </p:cNvSpPr>
            <p:nvPr/>
          </p:nvSpPr>
          <p:spPr bwMode="auto">
            <a:xfrm rot="21235125">
              <a:off x="1096" y="1620"/>
              <a:ext cx="1464" cy="664"/>
            </a:xfrm>
            <a:prstGeom prst="rect">
              <a:avLst/>
            </a:prstGeom>
            <a:noFill/>
            <a:ln w="6350">
              <a:noFill/>
              <a:miter lim="800000"/>
              <a:headEnd/>
              <a:tailEnd/>
            </a:ln>
          </p:spPr>
          <p:txBody>
            <a:bodyPr lIns="45720" rIns="45720"/>
            <a:lstStyle/>
            <a:p>
              <a:pPr eaLnBrk="0" hangingPunct="0">
                <a:spcBef>
                  <a:spcPct val="30000"/>
                </a:spcBef>
                <a:buClr>
                  <a:schemeClr val="folHlink"/>
                </a:buClr>
                <a:defRPr/>
              </a:pPr>
              <a:r>
                <a:rPr lang="ru-RU" sz="1800" b="1" dirty="0" smtClean="0">
                  <a:solidFill>
                    <a:srgbClr val="FFFFFF"/>
                  </a:solidFill>
                </a:rPr>
                <a:t>Актуальные вопросы</a:t>
              </a:r>
              <a:endParaRPr lang="ru-RU" sz="1800" dirty="0" smtClean="0">
                <a:solidFill>
                  <a:srgbClr val="FFFFFF"/>
                </a:solidFill>
              </a:endParaRPr>
            </a:p>
            <a:p>
              <a:pPr marL="344964" indent="-344964" eaLnBrk="0" hangingPunct="0">
                <a:spcBef>
                  <a:spcPct val="30000"/>
                </a:spcBef>
                <a:buClr>
                  <a:srgbClr val="FFD200"/>
                </a:buClr>
                <a:buFont typeface="Arial" pitchFamily="34" charset="0"/>
                <a:buChar char="►"/>
                <a:tabLst>
                  <a:tab pos="470968" algn="l"/>
                </a:tabLst>
                <a:defRPr/>
              </a:pPr>
              <a:r>
                <a:rPr lang="ru-RU" sz="1600" dirty="0">
                  <a:solidFill>
                    <a:srgbClr val="000000"/>
                  </a:solidFill>
                </a:rPr>
                <a:t>Специфика общественного сектора</a:t>
              </a:r>
            </a:p>
            <a:p>
              <a:pPr marL="344964" indent="-344964" eaLnBrk="0" hangingPunct="0">
                <a:spcBef>
                  <a:spcPct val="30000"/>
                </a:spcBef>
                <a:buClr>
                  <a:srgbClr val="FFD200"/>
                </a:buClr>
                <a:buFont typeface="Arial" pitchFamily="34" charset="0"/>
                <a:buChar char="►"/>
                <a:tabLst>
                  <a:tab pos="470968" algn="l"/>
                </a:tabLst>
                <a:defRPr/>
              </a:pPr>
              <a:r>
                <a:rPr lang="ru-RU" sz="1600" dirty="0">
                  <a:solidFill>
                    <a:srgbClr val="000000"/>
                  </a:solidFill>
                </a:rPr>
                <a:t>Переход на системы учета по методу начисления</a:t>
              </a:r>
            </a:p>
            <a:p>
              <a:pPr marL="344964" indent="-344964" eaLnBrk="0" hangingPunct="0">
                <a:spcBef>
                  <a:spcPct val="30000"/>
                </a:spcBef>
                <a:buClr>
                  <a:srgbClr val="FFD200"/>
                </a:buClr>
                <a:buFont typeface="Arial" pitchFamily="34" charset="0"/>
                <a:buChar char="►"/>
                <a:tabLst>
                  <a:tab pos="470968" algn="l"/>
                </a:tabLst>
                <a:defRPr/>
              </a:pPr>
              <a:r>
                <a:rPr lang="ru-RU" sz="1600" dirty="0">
                  <a:solidFill>
                    <a:srgbClr val="000000"/>
                  </a:solidFill>
                </a:rPr>
                <a:t>Ориентированность на результат</a:t>
              </a:r>
            </a:p>
            <a:p>
              <a:pPr marL="344964" indent="-344964" eaLnBrk="0" hangingPunct="0">
                <a:spcBef>
                  <a:spcPct val="30000"/>
                </a:spcBef>
                <a:buClr>
                  <a:srgbClr val="FFD200"/>
                </a:buClr>
                <a:buFont typeface="Arial" pitchFamily="34" charset="0"/>
                <a:buChar char="►"/>
                <a:tabLst>
                  <a:tab pos="470968" algn="l"/>
                </a:tabLst>
                <a:defRPr/>
              </a:pPr>
              <a:r>
                <a:rPr lang="ru-RU" sz="1600" dirty="0" smtClean="0"/>
                <a:t>Согласование с госорганами различного</a:t>
              </a:r>
              <a:br>
                <a:rPr lang="ru-RU" sz="1600" dirty="0" smtClean="0"/>
              </a:br>
              <a:r>
                <a:rPr lang="ru-RU" sz="1600" dirty="0" smtClean="0"/>
                <a:t>уровня</a:t>
              </a:r>
            </a:p>
            <a:p>
              <a:pPr marL="344964" indent="-344964" eaLnBrk="0" hangingPunct="0">
                <a:spcBef>
                  <a:spcPct val="30000"/>
                </a:spcBef>
                <a:buClr>
                  <a:srgbClr val="FFD200"/>
                </a:buClr>
                <a:buFont typeface="Arial" pitchFamily="34" charset="0"/>
                <a:buChar char="►"/>
                <a:tabLst>
                  <a:tab pos="470968" algn="l"/>
                </a:tabLst>
                <a:defRPr/>
              </a:pPr>
              <a:r>
                <a:rPr lang="ru-RU" sz="1600" dirty="0">
                  <a:solidFill>
                    <a:srgbClr val="000000"/>
                  </a:solidFill>
                </a:rPr>
                <a:t>Реструктуризация с целью повышения эффективности</a:t>
              </a:r>
            </a:p>
            <a:p>
              <a:pPr marL="344964" indent="-344964" eaLnBrk="0" hangingPunct="0">
                <a:spcBef>
                  <a:spcPct val="30000"/>
                </a:spcBef>
                <a:buClr>
                  <a:srgbClr val="FFD200"/>
                </a:buClr>
                <a:buFont typeface="Arial" pitchFamily="34" charset="0"/>
                <a:buChar char="►"/>
                <a:tabLst>
                  <a:tab pos="470968" algn="l"/>
                </a:tabLst>
                <a:defRPr/>
              </a:pPr>
              <a:r>
                <a:rPr lang="ru-RU" sz="1600" dirty="0" smtClean="0">
                  <a:solidFill>
                    <a:srgbClr val="000000"/>
                  </a:solidFill>
                </a:rPr>
                <a:t>Координация с регулированием международного сектора</a:t>
              </a:r>
              <a:br>
                <a:rPr lang="ru-RU" sz="1600" dirty="0" smtClean="0">
                  <a:solidFill>
                    <a:srgbClr val="000000"/>
                  </a:solidFill>
                </a:rPr>
              </a:br>
              <a:r>
                <a:rPr lang="ru-RU" sz="1600" dirty="0" smtClean="0">
                  <a:solidFill>
                    <a:srgbClr val="000000"/>
                  </a:solidFill>
                </a:rPr>
                <a:t>финансовых услуг</a:t>
              </a:r>
              <a:endParaRPr lang="ru-RU" sz="1600" dirty="0">
                <a:solidFill>
                  <a:srgbClr val="000000"/>
                </a:solidFill>
              </a:endParaRPr>
            </a:p>
            <a:p>
              <a:pPr marL="344964" indent="-344964" eaLnBrk="0" hangingPunct="0">
                <a:spcBef>
                  <a:spcPct val="30000"/>
                </a:spcBef>
                <a:buClr>
                  <a:srgbClr val="FFD200"/>
                </a:buClr>
                <a:buFont typeface="Arial" pitchFamily="34" charset="0"/>
                <a:buChar char="►"/>
                <a:tabLst>
                  <a:tab pos="470968" algn="l"/>
                </a:tabLst>
                <a:defRPr/>
              </a:pPr>
              <a:r>
                <a:rPr lang="ru-RU" sz="1600" dirty="0" smtClean="0">
                  <a:solidFill>
                    <a:srgbClr val="000000"/>
                  </a:solidFill>
                </a:rPr>
                <a:t>Обязательства в области социальной политики</a:t>
              </a:r>
              <a:endParaRPr lang="ru-RU" sz="1600" dirty="0">
                <a:solidFill>
                  <a:srgbClr val="000000"/>
                </a:solidFill>
              </a:endParaRPr>
            </a:p>
          </p:txBody>
        </p:sp>
        <p:sp>
          <p:nvSpPr>
            <p:cNvPr id="8" name="Text Box 7"/>
            <p:cNvSpPr txBox="1">
              <a:spLocks noChangeArrowheads="1"/>
            </p:cNvSpPr>
            <p:nvPr/>
          </p:nvSpPr>
          <p:spPr bwMode="auto">
            <a:xfrm rot="517661">
              <a:off x="2913" y="1648"/>
              <a:ext cx="1457" cy="564"/>
            </a:xfrm>
            <a:prstGeom prst="rect">
              <a:avLst/>
            </a:prstGeom>
            <a:noFill/>
            <a:ln w="6350">
              <a:noFill/>
              <a:miter lim="800000"/>
              <a:headEnd/>
              <a:tailEnd/>
            </a:ln>
          </p:spPr>
          <p:txBody>
            <a:bodyPr lIns="45720" rIns="45720"/>
            <a:lstStyle/>
            <a:p>
              <a:pPr eaLnBrk="0" hangingPunct="0">
                <a:spcBef>
                  <a:spcPct val="30000"/>
                </a:spcBef>
                <a:buClr>
                  <a:schemeClr val="folHlink"/>
                </a:buClr>
                <a:buFont typeface="Arial" charset="0"/>
                <a:buNone/>
                <a:defRPr/>
              </a:pPr>
              <a:r>
                <a:rPr lang="ru-RU" sz="1400" b="1" dirty="0" smtClean="0">
                  <a:solidFill>
                    <a:srgbClr val="FFFFFF"/>
                  </a:solidFill>
                </a:rPr>
                <a:t>Рабочая программа Совета по </a:t>
              </a:r>
              <a:br>
                <a:rPr lang="ru-RU" sz="1400" b="1" dirty="0" smtClean="0">
                  <a:solidFill>
                    <a:srgbClr val="FFFFFF"/>
                  </a:solidFill>
                </a:rPr>
              </a:br>
              <a:r>
                <a:rPr lang="ru-RU" sz="1400" b="1" dirty="0" smtClean="0">
                  <a:solidFill>
                    <a:srgbClr val="FFFFFF"/>
                  </a:solidFill>
                </a:rPr>
                <a:t>международным стандартам финансовой</a:t>
              </a:r>
              <a:br>
                <a:rPr lang="ru-RU" sz="1400" b="1" dirty="0" smtClean="0">
                  <a:solidFill>
                    <a:srgbClr val="FFFFFF"/>
                  </a:solidFill>
                </a:rPr>
              </a:br>
              <a:r>
                <a:rPr lang="ru-RU" sz="1400" b="1" dirty="0" smtClean="0">
                  <a:solidFill>
                    <a:srgbClr val="FFFFFF"/>
                  </a:solidFill>
                </a:rPr>
                <a:t>отчетности в общественном секторе</a:t>
              </a:r>
              <a:endParaRPr lang="ru-RU" sz="1400" b="1" dirty="0">
                <a:solidFill>
                  <a:srgbClr val="FFFFFF"/>
                </a:solidFill>
              </a:endParaRPr>
            </a:p>
            <a:p>
              <a:pPr marL="344964" indent="-344964" eaLnBrk="0" hangingPunct="0">
                <a:spcBef>
                  <a:spcPct val="30000"/>
                </a:spcBef>
                <a:buClr>
                  <a:srgbClr val="FFD200"/>
                </a:buClr>
                <a:buFont typeface="Arial" pitchFamily="34" charset="0"/>
                <a:buChar char="►"/>
                <a:tabLst>
                  <a:tab pos="470968" algn="l"/>
                </a:tabLst>
                <a:defRPr/>
              </a:pPr>
              <a:r>
                <a:rPr lang="ru-RU" sz="1400" dirty="0" smtClean="0">
                  <a:solidFill>
                    <a:srgbClr val="000000"/>
                  </a:solidFill>
                </a:rPr>
                <a:t>Концептуальные основы</a:t>
              </a:r>
              <a:endParaRPr lang="ru-RU" sz="1400" dirty="0">
                <a:solidFill>
                  <a:srgbClr val="000000"/>
                </a:solidFill>
              </a:endParaRPr>
            </a:p>
            <a:p>
              <a:pPr marL="344964" indent="-344964" eaLnBrk="0" hangingPunct="0">
                <a:spcBef>
                  <a:spcPct val="30000"/>
                </a:spcBef>
                <a:buClr>
                  <a:srgbClr val="FFD200"/>
                </a:buClr>
                <a:buFont typeface="Arial" pitchFamily="34" charset="0"/>
                <a:buChar char="►"/>
                <a:tabLst>
                  <a:tab pos="470968" algn="l"/>
                </a:tabLst>
                <a:defRPr/>
              </a:pPr>
              <a:r>
                <a:rPr lang="ru-RU" sz="1400" dirty="0">
                  <a:solidFill>
                    <a:srgbClr val="000000"/>
                  </a:solidFill>
                </a:rPr>
                <a:t>Первое применение </a:t>
              </a:r>
              <a:endParaRPr lang="ru-RU" sz="1400" dirty="0" smtClean="0">
                <a:solidFill>
                  <a:srgbClr val="000000"/>
                </a:solidFill>
              </a:endParaRPr>
            </a:p>
            <a:p>
              <a:pPr marL="344964" indent="-344964" eaLnBrk="0" hangingPunct="0">
                <a:spcBef>
                  <a:spcPct val="30000"/>
                </a:spcBef>
                <a:buClr>
                  <a:srgbClr val="FFD200"/>
                </a:buClr>
                <a:buFont typeface="Arial" pitchFamily="34" charset="0"/>
                <a:buChar char="►"/>
                <a:tabLst>
                  <a:tab pos="470968" algn="l"/>
                </a:tabLst>
                <a:defRPr/>
              </a:pPr>
              <a:r>
                <a:rPr lang="ru-RU" sz="1400" dirty="0"/>
                <a:t>Отчетность об эффективности </a:t>
              </a:r>
              <a:r>
                <a:rPr lang="ru-RU" sz="1400" dirty="0" smtClean="0"/>
                <a:t/>
              </a:r>
              <a:br>
                <a:rPr lang="ru-RU" sz="1400" dirty="0" smtClean="0"/>
              </a:br>
              <a:r>
                <a:rPr lang="ru-RU" sz="1400" dirty="0" smtClean="0"/>
                <a:t>деятельности </a:t>
              </a:r>
              <a:r>
                <a:rPr lang="ru-RU" sz="1400" dirty="0"/>
                <a:t>в общественном секторе</a:t>
              </a:r>
            </a:p>
            <a:p>
              <a:pPr marL="344964" indent="-344964" eaLnBrk="0" hangingPunct="0">
                <a:spcBef>
                  <a:spcPct val="30000"/>
                </a:spcBef>
                <a:buClr>
                  <a:srgbClr val="FFD200"/>
                </a:buClr>
                <a:buFont typeface="Arial" pitchFamily="34" charset="0"/>
                <a:buChar char="►"/>
                <a:tabLst>
                  <a:tab pos="470968" algn="l"/>
                </a:tabLst>
                <a:defRPr/>
              </a:pPr>
              <a:r>
                <a:rPr lang="ru-RU" sz="1400" dirty="0" smtClean="0">
                  <a:solidFill>
                    <a:srgbClr val="000000"/>
                  </a:solidFill>
                </a:rPr>
                <a:t>Анализ </a:t>
              </a:r>
              <a:r>
                <a:rPr lang="ru-RU" sz="1400" dirty="0" err="1" smtClean="0">
                  <a:solidFill>
                    <a:srgbClr val="000000"/>
                  </a:solidFill>
                </a:rPr>
                <a:t>МСФООС</a:t>
              </a:r>
              <a:r>
                <a:rPr lang="ru-RU" sz="1400" dirty="0" smtClean="0">
                  <a:solidFill>
                    <a:srgbClr val="000000"/>
                  </a:solidFill>
                </a:rPr>
                <a:t> 6-</a:t>
              </a:r>
              <a:r>
                <a:rPr lang="ru-RU" sz="1400" dirty="0" err="1" smtClean="0">
                  <a:solidFill>
                    <a:srgbClr val="000000"/>
                  </a:solidFill>
                </a:rPr>
                <a:t>МСФООС</a:t>
              </a:r>
              <a:r>
                <a:rPr lang="ru-RU" sz="1400" dirty="0" smtClean="0">
                  <a:solidFill>
                    <a:srgbClr val="000000"/>
                  </a:solidFill>
                </a:rPr>
                <a:t> 8 и проект документа "Объединение организаций в общественном секторе"</a:t>
              </a:r>
            </a:p>
            <a:p>
              <a:pPr marL="344964" indent="-344964" eaLnBrk="0" hangingPunct="0">
                <a:spcBef>
                  <a:spcPct val="30000"/>
                </a:spcBef>
                <a:buClr>
                  <a:srgbClr val="FFD200"/>
                </a:buClr>
                <a:buFont typeface="Arial" pitchFamily="34" charset="0"/>
                <a:buChar char="►"/>
                <a:tabLst>
                  <a:tab pos="470968" algn="l"/>
                </a:tabLst>
                <a:defRPr/>
              </a:pPr>
              <a:r>
                <a:rPr lang="ru-RU" sz="1400" dirty="0">
                  <a:solidFill>
                    <a:srgbClr val="000000"/>
                  </a:solidFill>
                </a:rPr>
                <a:t>Государственные коммерческие предприятия (ГКП)</a:t>
              </a:r>
            </a:p>
            <a:p>
              <a:pPr marL="344964" indent="-344964" eaLnBrk="0" hangingPunct="0">
                <a:spcBef>
                  <a:spcPct val="30000"/>
                </a:spcBef>
                <a:buClr>
                  <a:srgbClr val="FFD200"/>
                </a:buClr>
                <a:buFont typeface="Arial" pitchFamily="34" charset="0"/>
                <a:buChar char="►"/>
                <a:tabLst>
                  <a:tab pos="470968" algn="l"/>
                </a:tabLst>
                <a:defRPr/>
              </a:pPr>
              <a:r>
                <a:rPr lang="ru-RU" sz="1400" dirty="0">
                  <a:solidFill>
                    <a:srgbClr val="000000"/>
                  </a:solidFill>
                </a:rPr>
                <a:t>Согласование </a:t>
              </a:r>
              <a:r>
                <a:rPr lang="ru-RU" sz="1400" dirty="0" smtClean="0">
                  <a:solidFill>
                    <a:srgbClr val="000000"/>
                  </a:solidFill>
                </a:rPr>
                <a:t>с регулированием </a:t>
              </a:r>
              <a:br>
                <a:rPr lang="ru-RU" sz="1400" dirty="0" smtClean="0">
                  <a:solidFill>
                    <a:srgbClr val="000000"/>
                  </a:solidFill>
                </a:rPr>
              </a:br>
              <a:r>
                <a:rPr lang="ru-RU" sz="1400" dirty="0" smtClean="0">
                  <a:solidFill>
                    <a:srgbClr val="000000"/>
                  </a:solidFill>
                </a:rPr>
                <a:t>международного сектора </a:t>
              </a:r>
              <a:br>
                <a:rPr lang="ru-RU" sz="1400" dirty="0" smtClean="0">
                  <a:solidFill>
                    <a:srgbClr val="000000"/>
                  </a:solidFill>
                </a:rPr>
              </a:br>
              <a:r>
                <a:rPr lang="ru-RU" sz="1400" dirty="0" smtClean="0">
                  <a:solidFill>
                    <a:srgbClr val="000000"/>
                  </a:solidFill>
                </a:rPr>
                <a:t>финансовых услуг</a:t>
              </a:r>
              <a:endParaRPr lang="ru-RU" sz="1400" dirty="0">
                <a:solidFill>
                  <a:srgbClr val="000000"/>
                </a:solidFill>
              </a:endParaRPr>
            </a:p>
            <a:p>
              <a:pPr marL="344964" indent="-344964" eaLnBrk="0" hangingPunct="0">
                <a:spcBef>
                  <a:spcPct val="30000"/>
                </a:spcBef>
                <a:buClr>
                  <a:srgbClr val="FFD200"/>
                </a:buClr>
                <a:buFont typeface="Arial" pitchFamily="34" charset="0"/>
                <a:buChar char="►"/>
                <a:tabLst>
                  <a:tab pos="470968" algn="l"/>
                </a:tabLst>
                <a:defRPr/>
              </a:pPr>
              <a:r>
                <a:rPr lang="ru-RU" sz="1400" dirty="0" smtClean="0">
                  <a:solidFill>
                    <a:srgbClr val="000000"/>
                  </a:solidFill>
                </a:rPr>
                <a:t>Социальные преимущества</a:t>
              </a:r>
              <a:endParaRPr lang="ru-RU" sz="1400" dirty="0">
                <a:solidFill>
                  <a:srgbClr val="000000"/>
                </a:solidFill>
              </a:endParaRPr>
            </a:p>
          </p:txBody>
        </p:sp>
      </p:grpSp>
      <p:sp>
        <p:nvSpPr>
          <p:cNvPr id="9" name="Fußzeilenplatzhalter 8"/>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76144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Основания для конверсии отчетности и подходы к ее проведению</a:t>
            </a:r>
            <a:endParaRPr lang="ru-RU" dirty="0"/>
          </a:p>
        </p:txBody>
      </p:sp>
      <p:sp>
        <p:nvSpPr>
          <p:cNvPr id="3" name="Fußzeilenplatzhalter 2"/>
          <p:cNvSpPr>
            <a:spLocks noGrp="1"/>
          </p:cNvSpPr>
          <p:nvPr>
            <p:ph type="ftr" sz="quarter" idx="10"/>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010023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smtClean="0"/>
              <a:t>Взаимосвязь между основаниями, отправной точкой и подходом к конверсии отчетности</a:t>
            </a:r>
            <a:endParaRPr lang="ru-RU"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01721719"/>
              </p:ext>
            </p:extLst>
          </p:nvPr>
        </p:nvGraphicFramePr>
        <p:xfrm>
          <a:off x="534988" y="1620391"/>
          <a:ext cx="9623425" cy="513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ru-RU" dirty="0" smtClean="0"/>
              <a:t>Основные сложности внедрения МСФООС</a:t>
            </a:r>
            <a:endParaRPr lang="ru-RU" dirty="0"/>
          </a:p>
        </p:txBody>
      </p:sp>
    </p:spTree>
    <p:extLst>
      <p:ext uri="{BB962C8B-B14F-4D97-AF65-F5344CB8AC3E}">
        <p14:creationId xmlns:p14="http://schemas.microsoft.com/office/powerpoint/2010/main" xmlns="" val="250854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Y_GSA_A4 _Presentation_editable_beam">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rnst &amp; Young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61950" indent="-361950">
          <a:lnSpc>
            <a:spcPct val="85000"/>
          </a:lnSpc>
          <a:spcAft>
            <a:spcPts val="600"/>
          </a:spcAft>
          <a:buClr>
            <a:schemeClr val="accent2"/>
          </a:buClr>
          <a:buSzPct val="70000"/>
          <a:defRPr sz="2400" dirty="0"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2115</Words>
  <Application>Microsoft Office PowerPoint</Application>
  <PresentationFormat>Custom</PresentationFormat>
  <Paragraphs>414</Paragraphs>
  <Slides>28</Slides>
  <Notes>10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EY_GSA_A4 _Presentation_editable_beam</vt:lpstr>
      <vt:lpstr>EY light projection</vt:lpstr>
      <vt:lpstr>EY dark print</vt:lpstr>
      <vt:lpstr>EY dark projection</vt:lpstr>
      <vt:lpstr>Основные сложности внедрения МСФООС</vt:lpstr>
      <vt:lpstr>Программа мероприятия</vt:lpstr>
      <vt:lpstr>Предпосылки для разработки международных ОПБУ</vt:lpstr>
      <vt:lpstr>Предпосылки для разработки международных ОПБУ Внешние и внутренние преимущества</vt:lpstr>
      <vt:lpstr>Совершенствование МСФООС и состояние вопроса на современном этапе</vt:lpstr>
      <vt:lpstr>Совершенствование МСФООС Этапы разработки МСФООС</vt:lpstr>
      <vt:lpstr>Актуальные вопросы и рабочая программа Совета по международным стандартам финансовой отчетности в общественном секторе</vt:lpstr>
      <vt:lpstr>Основания для конверсии отчетности и подходы к ее проведению</vt:lpstr>
      <vt:lpstr>Взаимосвязь между основаниями, отправной точкой и подходом к конверсии отчетности</vt:lpstr>
      <vt:lpstr>Возможные основания для реформирования бухгалтерского учета</vt:lpstr>
      <vt:lpstr>Отправные точки проведения реформ бухгалтерского учета в общественном секторе</vt:lpstr>
      <vt:lpstr>Соответствие МСФООС - показатели по Европе</vt:lpstr>
      <vt:lpstr>Осуществление конверсии отчетности </vt:lpstr>
      <vt:lpstr>Некоторые подходы к процессу конверсии отчетности</vt:lpstr>
      <vt:lpstr>Конверсия: основные сложности и процесс внедрения</vt:lpstr>
      <vt:lpstr>Влияние конверсии на организацию и ключевые вопросы Сфера действия/содержание </vt:lpstr>
      <vt:lpstr>Процесс перехода на МСФООС Процесс внедрения - Обзор </vt:lpstr>
      <vt:lpstr>Процесс перехода на МСФООС Примерный план проекта по конверсии </vt:lpstr>
      <vt:lpstr>Основные выводы</vt:lpstr>
      <vt:lpstr>Основные выводы</vt:lpstr>
      <vt:lpstr>Хотите узнать больше о МСФООС?</vt:lpstr>
      <vt:lpstr>Кратко о докладчике </vt:lpstr>
      <vt:lpstr>Slide 23</vt:lpstr>
      <vt:lpstr>Приложение</vt:lpstr>
      <vt:lpstr>МСФООС: рабочий план на 2013-2014 гг.</vt:lpstr>
      <vt:lpstr>Применение МСФООС в мире</vt:lpstr>
      <vt:lpstr>Анализ затрат на внедрение (1)</vt:lpstr>
      <vt:lpstr>Анализ затрат на внедрение (2)</vt:lpstr>
    </vt:vector>
  </TitlesOfParts>
  <Manager>Thomas Kautz</Manager>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Kautz, Thomas</dc:creator>
  <cp:lastModifiedBy>Anton V Anitsev</cp:lastModifiedBy>
  <cp:revision>81</cp:revision>
  <cp:lastPrinted>2013-10-23T14:20:59Z</cp:lastPrinted>
  <dcterms:created xsi:type="dcterms:W3CDTF">2013-08-13T06:03:43Z</dcterms:created>
  <dcterms:modified xsi:type="dcterms:W3CDTF">2013-10-23T15:17:43Z</dcterms:modified>
</cp:coreProperties>
</file>